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2716492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166160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350980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107285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408312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F310B52-3899-4F6C-A6F3-2B28D05529FD}" type="datetimeFigureOut">
              <a:rPr lang="ru-RU" smtClean="0"/>
              <a:t>21.08.2023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1513959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F310B52-3899-4F6C-A6F3-2B28D05529FD}" type="datetimeFigureOut">
              <a:rPr lang="ru-RU" smtClean="0"/>
              <a:t>21.08.2023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284122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F310B52-3899-4F6C-A6F3-2B28D05529FD}" type="datetimeFigureOut">
              <a:rPr lang="ru-RU" smtClean="0"/>
              <a:t>21.08.2023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324101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310B52-3899-4F6C-A6F3-2B28D05529FD}" type="datetimeFigureOut">
              <a:rPr lang="ru-RU" smtClean="0"/>
              <a:t>21.08.2023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51308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F310B52-3899-4F6C-A6F3-2B28D05529FD}" type="datetimeFigureOut">
              <a:rPr lang="ru-RU" smtClean="0"/>
              <a:t>21.08.2023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251626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F310B52-3899-4F6C-A6F3-2B28D05529FD}" type="datetimeFigureOut">
              <a:rPr lang="ru-RU" smtClean="0"/>
              <a:t>21.08.2023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D83466-26CB-464C-8F32-E73615691077}" type="slidenum">
              <a:rPr lang="ru-RU" smtClean="0"/>
              <a:t>‹#›</a:t>
            </a:fld>
            <a:endParaRPr lang="ru-RU"/>
          </a:p>
        </p:txBody>
      </p:sp>
    </p:spTree>
    <p:extLst>
      <p:ext uri="{BB962C8B-B14F-4D97-AF65-F5344CB8AC3E}">
        <p14:creationId xmlns:p14="http://schemas.microsoft.com/office/powerpoint/2010/main" val="306649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0B52-3899-4F6C-A6F3-2B28D05529FD}" type="datetimeFigureOut">
              <a:rPr lang="ru-RU" smtClean="0"/>
              <a:t>21.08.2023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83466-26CB-464C-8F32-E73615691077}" type="slidenum">
              <a:rPr lang="ru-RU" smtClean="0"/>
              <a:t>‹#›</a:t>
            </a:fld>
            <a:endParaRPr lang="ru-RU"/>
          </a:p>
        </p:txBody>
      </p:sp>
    </p:spTree>
    <p:extLst>
      <p:ext uri="{BB962C8B-B14F-4D97-AF65-F5344CB8AC3E}">
        <p14:creationId xmlns:p14="http://schemas.microsoft.com/office/powerpoint/2010/main" val="2534038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2"/>
            <a:ext cx="9144000" cy="4679921"/>
          </a:xfrm>
        </p:spPr>
        <p:txBody>
          <a:bodyPr>
            <a:normAutofit fontScale="90000"/>
          </a:bodyPr>
          <a:lstStyle/>
          <a:p>
            <a:r>
              <a:rPr lang="ru-RU" sz="9600" dirty="0" smtClean="0">
                <a:latin typeface="Times New Roman" panose="02020603050405020304" pitchFamily="18" charset="0"/>
                <a:cs typeface="Times New Roman" panose="02020603050405020304" pitchFamily="18" charset="0"/>
              </a:rPr>
              <a:t>Подготовка к ВПР по окружающему миру</a:t>
            </a:r>
            <a:br>
              <a:rPr lang="ru-RU" sz="96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(задание 8)</a:t>
            </a:r>
            <a:endParaRPr lang="ru-RU"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338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5871" y="274319"/>
            <a:ext cx="4969583" cy="3840480"/>
          </a:xfrm>
          <a:prstGeom prst="rect">
            <a:avLst/>
          </a:prstGeom>
        </p:spPr>
      </p:pic>
      <p:pic>
        <p:nvPicPr>
          <p:cNvPr id="3" name="Рисунок 2"/>
          <p:cNvPicPr>
            <a:picLocks noChangeAspect="1"/>
          </p:cNvPicPr>
          <p:nvPr/>
        </p:nvPicPr>
        <p:blipFill>
          <a:blip r:embed="rId3"/>
          <a:stretch>
            <a:fillRect/>
          </a:stretch>
        </p:blipFill>
        <p:spPr>
          <a:xfrm>
            <a:off x="4878186" y="1397577"/>
            <a:ext cx="6858000" cy="5143500"/>
          </a:xfrm>
          <a:prstGeom prst="rect">
            <a:avLst/>
          </a:prstGeom>
        </p:spPr>
      </p:pic>
    </p:spTree>
    <p:extLst>
      <p:ext uri="{BB962C8B-B14F-4D97-AF65-F5344CB8AC3E}">
        <p14:creationId xmlns:p14="http://schemas.microsoft.com/office/powerpoint/2010/main" val="4049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2357" y="196493"/>
            <a:ext cx="3829315" cy="3610735"/>
          </a:xfrm>
          <a:prstGeom prst="rect">
            <a:avLst/>
          </a:prstGeom>
        </p:spPr>
      </p:pic>
      <p:pic>
        <p:nvPicPr>
          <p:cNvPr id="3" name="Рисунок 2"/>
          <p:cNvPicPr>
            <a:picLocks noChangeAspect="1"/>
          </p:cNvPicPr>
          <p:nvPr/>
        </p:nvPicPr>
        <p:blipFill>
          <a:blip r:embed="rId3"/>
          <a:stretch>
            <a:fillRect/>
          </a:stretch>
        </p:blipFill>
        <p:spPr>
          <a:xfrm>
            <a:off x="4455622" y="1354975"/>
            <a:ext cx="6949439" cy="5033357"/>
          </a:xfrm>
          <a:prstGeom prst="rect">
            <a:avLst/>
          </a:prstGeom>
        </p:spPr>
      </p:pic>
    </p:spTree>
    <p:extLst>
      <p:ext uri="{BB962C8B-B14F-4D97-AF65-F5344CB8AC3E}">
        <p14:creationId xmlns:p14="http://schemas.microsoft.com/office/powerpoint/2010/main" val="51079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15744" y="273748"/>
            <a:ext cx="4564074" cy="3699736"/>
          </a:xfrm>
          <a:prstGeom prst="rect">
            <a:avLst/>
          </a:prstGeom>
        </p:spPr>
      </p:pic>
      <p:pic>
        <p:nvPicPr>
          <p:cNvPr id="3" name="Рисунок 2"/>
          <p:cNvPicPr>
            <a:picLocks noChangeAspect="1"/>
          </p:cNvPicPr>
          <p:nvPr/>
        </p:nvPicPr>
        <p:blipFill>
          <a:blip r:embed="rId3"/>
          <a:stretch>
            <a:fillRect/>
          </a:stretch>
        </p:blipFill>
        <p:spPr>
          <a:xfrm>
            <a:off x="4364182" y="1105592"/>
            <a:ext cx="7639396" cy="5432367"/>
          </a:xfrm>
          <a:prstGeom prst="rect">
            <a:avLst/>
          </a:prstGeom>
        </p:spPr>
      </p:pic>
    </p:spTree>
    <p:extLst>
      <p:ext uri="{BB962C8B-B14F-4D97-AF65-F5344CB8AC3E}">
        <p14:creationId xmlns:p14="http://schemas.microsoft.com/office/powerpoint/2010/main" val="346678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45471"/>
          </a:xfrm>
        </p:spPr>
        <p:txBody>
          <a:bodyPr>
            <a:normAutofit/>
          </a:bodyPr>
          <a:lstStyle/>
          <a:p>
            <a:pPr algn="ctr"/>
            <a:r>
              <a:rPr lang="ru-RU" sz="9600" dirty="0" smtClean="0">
                <a:solidFill>
                  <a:srgbClr val="002060"/>
                </a:solidFill>
                <a:latin typeface="Times New Roman" panose="02020603050405020304" pitchFamily="18" charset="0"/>
                <a:cs typeface="Times New Roman" panose="02020603050405020304" pitchFamily="18" charset="0"/>
              </a:rPr>
              <a:t>Молодцы!</a:t>
            </a:r>
            <a:endParaRPr lang="ru-RU" sz="9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520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30284" y="1429789"/>
            <a:ext cx="9567949" cy="2984269"/>
          </a:xfrm>
          <a:prstGeom prst="rect">
            <a:avLst/>
          </a:prstGeom>
        </p:spPr>
      </p:pic>
    </p:spTree>
    <p:extLst>
      <p:ext uri="{BB962C8B-B14F-4D97-AF65-F5344CB8AC3E}">
        <p14:creationId xmlns:p14="http://schemas.microsoft.com/office/powerpoint/2010/main" val="2376401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31767" y="423949"/>
            <a:ext cx="6499233" cy="3725051"/>
          </a:xfrm>
          <a:prstGeom prst="rect">
            <a:avLst/>
          </a:prstGeom>
        </p:spPr>
      </p:pic>
      <p:pic>
        <p:nvPicPr>
          <p:cNvPr id="3" name="Рисунок 2"/>
          <p:cNvPicPr>
            <a:picLocks noChangeAspect="1"/>
          </p:cNvPicPr>
          <p:nvPr/>
        </p:nvPicPr>
        <p:blipFill>
          <a:blip r:embed="rId3"/>
          <a:stretch>
            <a:fillRect/>
          </a:stretch>
        </p:blipFill>
        <p:spPr>
          <a:xfrm>
            <a:off x="5818908" y="2984269"/>
            <a:ext cx="6284423" cy="3770947"/>
          </a:xfrm>
          <a:prstGeom prst="rect">
            <a:avLst/>
          </a:prstGeom>
        </p:spPr>
      </p:pic>
    </p:spTree>
    <p:extLst>
      <p:ext uri="{BB962C8B-B14F-4D97-AF65-F5344CB8AC3E}">
        <p14:creationId xmlns:p14="http://schemas.microsoft.com/office/powerpoint/2010/main" val="21038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98765" y="494001"/>
            <a:ext cx="5993476" cy="4277504"/>
          </a:xfrm>
          <a:prstGeom prst="rect">
            <a:avLst/>
          </a:prstGeom>
        </p:spPr>
      </p:pic>
      <p:pic>
        <p:nvPicPr>
          <p:cNvPr id="3" name="Рисунок 2"/>
          <p:cNvPicPr>
            <a:picLocks noChangeAspect="1"/>
          </p:cNvPicPr>
          <p:nvPr/>
        </p:nvPicPr>
        <p:blipFill>
          <a:blip r:embed="rId3"/>
          <a:stretch>
            <a:fillRect/>
          </a:stretch>
        </p:blipFill>
        <p:spPr>
          <a:xfrm>
            <a:off x="5584767" y="2061557"/>
            <a:ext cx="6440978" cy="4685694"/>
          </a:xfrm>
          <a:prstGeom prst="rect">
            <a:avLst/>
          </a:prstGeom>
        </p:spPr>
      </p:pic>
    </p:spTree>
    <p:extLst>
      <p:ext uri="{BB962C8B-B14F-4D97-AF65-F5344CB8AC3E}">
        <p14:creationId xmlns:p14="http://schemas.microsoft.com/office/powerpoint/2010/main" val="361488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26621" y="565691"/>
            <a:ext cx="5733109" cy="4264004"/>
          </a:xfrm>
          <a:prstGeom prst="rect">
            <a:avLst/>
          </a:prstGeom>
        </p:spPr>
      </p:pic>
      <p:sp>
        <p:nvSpPr>
          <p:cNvPr id="3" name="Прямоугольник 2"/>
          <p:cNvSpPr/>
          <p:nvPr/>
        </p:nvSpPr>
        <p:spPr>
          <a:xfrm>
            <a:off x="6251170" y="1720840"/>
            <a:ext cx="5644343" cy="2585323"/>
          </a:xfrm>
          <a:prstGeom prst="rect">
            <a:avLst/>
          </a:prstGeom>
        </p:spPr>
        <p:txBody>
          <a:bodyPr wrap="square">
            <a:spAutoFit/>
          </a:bodyPr>
          <a:lstStyle/>
          <a:p>
            <a:r>
              <a:rPr lang="ru-RU" b="0" i="0" dirty="0" smtClean="0">
                <a:solidFill>
                  <a:srgbClr val="333333"/>
                </a:solidFill>
                <a:effectLst/>
                <a:latin typeface="YS Text"/>
              </a:rPr>
              <a:t>В список профессий, связанных с фото и видео, входят такие профессии:</a:t>
            </a:r>
          </a:p>
          <a:p>
            <a:r>
              <a:rPr lang="ru-RU" b="0" i="0" dirty="0" smtClean="0">
                <a:solidFill>
                  <a:srgbClr val="333333"/>
                </a:solidFill>
                <a:effectLst/>
                <a:latin typeface="YS Text"/>
              </a:rPr>
              <a:t>монтажер видео</a:t>
            </a:r>
          </a:p>
          <a:p>
            <a:r>
              <a:rPr lang="ru-RU" b="0" i="0" dirty="0" smtClean="0">
                <a:solidFill>
                  <a:srgbClr val="333333"/>
                </a:solidFill>
                <a:effectLst/>
                <a:latin typeface="YS Text"/>
              </a:rPr>
              <a:t>режиссер монтажа</a:t>
            </a:r>
          </a:p>
          <a:p>
            <a:r>
              <a:rPr lang="ru-RU" b="0" i="0" dirty="0" smtClean="0">
                <a:solidFill>
                  <a:srgbClr val="333333"/>
                </a:solidFill>
                <a:effectLst/>
                <a:latin typeface="YS Text"/>
              </a:rPr>
              <a:t>оператор</a:t>
            </a:r>
          </a:p>
          <a:p>
            <a:r>
              <a:rPr lang="ru-RU" b="0" i="0" dirty="0" smtClean="0">
                <a:solidFill>
                  <a:srgbClr val="333333"/>
                </a:solidFill>
                <a:effectLst/>
                <a:latin typeface="YS Text"/>
              </a:rPr>
              <a:t>монтажер звука</a:t>
            </a:r>
          </a:p>
          <a:p>
            <a:r>
              <a:rPr lang="ru-RU" b="0" i="0" dirty="0" smtClean="0">
                <a:solidFill>
                  <a:srgbClr val="333333"/>
                </a:solidFill>
                <a:effectLst/>
                <a:latin typeface="YS Text"/>
              </a:rPr>
              <a:t>телеведущий</a:t>
            </a:r>
          </a:p>
          <a:p>
            <a:r>
              <a:rPr lang="ru-RU" b="0" i="0" dirty="0" smtClean="0">
                <a:solidFill>
                  <a:srgbClr val="333333"/>
                </a:solidFill>
                <a:effectLst/>
                <a:latin typeface="YS Text"/>
              </a:rPr>
              <a:t>модель</a:t>
            </a:r>
          </a:p>
          <a:p>
            <a:r>
              <a:rPr lang="ru-RU" b="0" i="0" dirty="0" smtClean="0">
                <a:solidFill>
                  <a:srgbClr val="333333"/>
                </a:solidFill>
                <a:effectLst/>
                <a:latin typeface="YS Text"/>
              </a:rPr>
              <a:t>актер</a:t>
            </a:r>
            <a:endParaRPr lang="ru-RU" b="0" i="0" dirty="0">
              <a:solidFill>
                <a:srgbClr val="333333"/>
              </a:solidFill>
              <a:effectLst/>
              <a:latin typeface="YS Text"/>
            </a:endParaRPr>
          </a:p>
        </p:txBody>
      </p:sp>
      <p:pic>
        <p:nvPicPr>
          <p:cNvPr id="4" name="Рисунок 3"/>
          <p:cNvPicPr>
            <a:picLocks noChangeAspect="1"/>
          </p:cNvPicPr>
          <p:nvPr/>
        </p:nvPicPr>
        <p:blipFill>
          <a:blip r:embed="rId3"/>
          <a:stretch>
            <a:fillRect/>
          </a:stretch>
        </p:blipFill>
        <p:spPr>
          <a:xfrm>
            <a:off x="4648200" y="1662545"/>
            <a:ext cx="7247313" cy="4929447"/>
          </a:xfrm>
          <a:prstGeom prst="rect">
            <a:avLst/>
          </a:prstGeom>
        </p:spPr>
      </p:pic>
    </p:spTree>
    <p:extLst>
      <p:ext uri="{BB962C8B-B14F-4D97-AF65-F5344CB8AC3E}">
        <p14:creationId xmlns:p14="http://schemas.microsoft.com/office/powerpoint/2010/main" val="13031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6803" y="196805"/>
            <a:ext cx="5349350" cy="4159064"/>
          </a:xfrm>
          <a:prstGeom prst="rect">
            <a:avLst/>
          </a:prstGeom>
        </p:spPr>
      </p:pic>
      <p:sp>
        <p:nvSpPr>
          <p:cNvPr id="3" name="Прямоугольник 2"/>
          <p:cNvSpPr/>
          <p:nvPr/>
        </p:nvSpPr>
        <p:spPr>
          <a:xfrm>
            <a:off x="6392487" y="2274838"/>
            <a:ext cx="5669279" cy="2585323"/>
          </a:xfrm>
          <a:prstGeom prst="rect">
            <a:avLst/>
          </a:prstGeom>
        </p:spPr>
        <p:txBody>
          <a:bodyPr wrap="square">
            <a:spAutoFit/>
          </a:bodyPr>
          <a:lstStyle/>
          <a:p>
            <a:r>
              <a:rPr lang="ru-RU" b="1" i="0" dirty="0" smtClean="0">
                <a:solidFill>
                  <a:srgbClr val="333333"/>
                </a:solidFill>
                <a:effectLst/>
                <a:latin typeface="YS Text"/>
              </a:rPr>
              <a:t>Профессии</a:t>
            </a:r>
            <a:r>
              <a:rPr lang="ru-RU" b="0" i="0" dirty="0" smtClean="0">
                <a:solidFill>
                  <a:srgbClr val="333333"/>
                </a:solidFill>
                <a:effectLst/>
                <a:latin typeface="YS Text"/>
              </a:rPr>
              <a:t> </a:t>
            </a:r>
            <a:r>
              <a:rPr lang="ru-RU" b="1" i="0" dirty="0" smtClean="0">
                <a:solidFill>
                  <a:srgbClr val="333333"/>
                </a:solidFill>
                <a:effectLst/>
                <a:latin typeface="YS Text"/>
              </a:rPr>
              <a:t>связанные</a:t>
            </a:r>
            <a:r>
              <a:rPr lang="ru-RU" b="0" i="0" dirty="0" smtClean="0">
                <a:solidFill>
                  <a:srgbClr val="333333"/>
                </a:solidFill>
                <a:effectLst/>
                <a:latin typeface="YS Text"/>
              </a:rPr>
              <a:t> </a:t>
            </a:r>
            <a:r>
              <a:rPr lang="ru-RU" b="1" i="0" dirty="0" smtClean="0">
                <a:solidFill>
                  <a:srgbClr val="333333"/>
                </a:solidFill>
                <a:effectLst/>
                <a:latin typeface="YS Text"/>
              </a:rPr>
              <a:t>с</a:t>
            </a:r>
            <a:r>
              <a:rPr lang="ru-RU" b="0" i="0" dirty="0" smtClean="0">
                <a:solidFill>
                  <a:srgbClr val="333333"/>
                </a:solidFill>
                <a:effectLst/>
                <a:latin typeface="YS Text"/>
              </a:rPr>
              <a:t> морем могут быть такие, моряк, капитан, лоцман, помощник капитана, радист, штурман, механик, кок, десантник, рыбак, стюард, сотрудник рыбоохраны, эколог, смотритель маяка, адмирал, ихтиолог, археолог, лимнолог, спасатель, лётчик, пожарный, полицейский(у всех есть морские подразделения), кораблестроители, техники, изобретатели, диверсанты, шпионы.</a:t>
            </a:r>
            <a:endParaRPr lang="ru-RU" dirty="0"/>
          </a:p>
        </p:txBody>
      </p:sp>
      <p:pic>
        <p:nvPicPr>
          <p:cNvPr id="4" name="Рисунок 3"/>
          <p:cNvPicPr>
            <a:picLocks noChangeAspect="1"/>
          </p:cNvPicPr>
          <p:nvPr/>
        </p:nvPicPr>
        <p:blipFill>
          <a:blip r:embed="rId3"/>
          <a:stretch>
            <a:fillRect/>
          </a:stretch>
        </p:blipFill>
        <p:spPr>
          <a:xfrm>
            <a:off x="4256116" y="196805"/>
            <a:ext cx="7805650" cy="6517061"/>
          </a:xfrm>
          <a:prstGeom prst="rect">
            <a:avLst/>
          </a:prstGeom>
        </p:spPr>
      </p:pic>
    </p:spTree>
    <p:extLst>
      <p:ext uri="{BB962C8B-B14F-4D97-AF65-F5344CB8AC3E}">
        <p14:creationId xmlns:p14="http://schemas.microsoft.com/office/powerpoint/2010/main" val="42408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7931" y="362748"/>
            <a:ext cx="5429662" cy="4325629"/>
          </a:xfrm>
          <a:prstGeom prst="rect">
            <a:avLst/>
          </a:prstGeom>
        </p:spPr>
      </p:pic>
      <p:sp>
        <p:nvSpPr>
          <p:cNvPr id="3" name="Прямоугольник 2"/>
          <p:cNvSpPr/>
          <p:nvPr/>
        </p:nvSpPr>
        <p:spPr>
          <a:xfrm>
            <a:off x="6425737" y="1720840"/>
            <a:ext cx="5569527" cy="1754326"/>
          </a:xfrm>
          <a:prstGeom prst="rect">
            <a:avLst/>
          </a:prstGeom>
        </p:spPr>
        <p:txBody>
          <a:bodyPr wrap="square">
            <a:spAutoFit/>
          </a:bodyPr>
          <a:lstStyle/>
          <a:p>
            <a:pPr lvl="0"/>
            <a:r>
              <a:rPr lang="ru-RU" dirty="0">
                <a:solidFill>
                  <a:srgbClr val="333333"/>
                </a:solidFill>
                <a:latin typeface="YS Text"/>
              </a:rPr>
              <a:t>В список профессий, связанных с фото и видео, входят такие профессии</a:t>
            </a:r>
            <a:r>
              <a:rPr lang="ru-RU" dirty="0" smtClean="0">
                <a:solidFill>
                  <a:srgbClr val="333333"/>
                </a:solidFill>
                <a:latin typeface="YS Text"/>
              </a:rPr>
              <a:t>:</a:t>
            </a:r>
          </a:p>
          <a:p>
            <a:pPr lvl="0"/>
            <a:endParaRPr lang="ru-RU" dirty="0">
              <a:solidFill>
                <a:srgbClr val="333333"/>
              </a:solidFill>
              <a:latin typeface="YS Text"/>
            </a:endParaRPr>
          </a:p>
          <a:p>
            <a:pPr lvl="0"/>
            <a:r>
              <a:rPr lang="ru-RU" dirty="0">
                <a:solidFill>
                  <a:srgbClr val="333333"/>
                </a:solidFill>
                <a:latin typeface="YS Text"/>
              </a:rPr>
              <a:t>фотограф</a:t>
            </a:r>
          </a:p>
          <a:p>
            <a:pPr lvl="0"/>
            <a:r>
              <a:rPr lang="ru-RU" dirty="0" smtClean="0">
                <a:solidFill>
                  <a:srgbClr val="333333"/>
                </a:solidFill>
                <a:latin typeface="YS Text"/>
              </a:rPr>
              <a:t>фотокорреспондент</a:t>
            </a:r>
            <a:endParaRPr lang="ru-RU" dirty="0">
              <a:solidFill>
                <a:srgbClr val="333333"/>
              </a:solidFill>
              <a:latin typeface="YS Text"/>
            </a:endParaRPr>
          </a:p>
          <a:p>
            <a:pPr lvl="0"/>
            <a:r>
              <a:rPr lang="ru-RU" dirty="0">
                <a:solidFill>
                  <a:srgbClr val="333333"/>
                </a:solidFill>
                <a:latin typeface="YS Text"/>
              </a:rPr>
              <a:t>графический </a:t>
            </a:r>
            <a:r>
              <a:rPr lang="ru-RU" dirty="0" smtClean="0">
                <a:solidFill>
                  <a:srgbClr val="333333"/>
                </a:solidFill>
                <a:latin typeface="YS Text"/>
              </a:rPr>
              <a:t>дизайнер</a:t>
            </a:r>
            <a:endParaRPr lang="ru-RU" dirty="0">
              <a:solidFill>
                <a:srgbClr val="333333"/>
              </a:solidFill>
              <a:latin typeface="YS Text"/>
            </a:endParaRPr>
          </a:p>
        </p:txBody>
      </p:sp>
      <p:pic>
        <p:nvPicPr>
          <p:cNvPr id="4" name="Рисунок 3"/>
          <p:cNvPicPr>
            <a:picLocks noChangeAspect="1"/>
          </p:cNvPicPr>
          <p:nvPr/>
        </p:nvPicPr>
        <p:blipFill>
          <a:blip r:embed="rId3"/>
          <a:stretch>
            <a:fillRect/>
          </a:stretch>
        </p:blipFill>
        <p:spPr>
          <a:xfrm>
            <a:off x="5059238" y="1496291"/>
            <a:ext cx="6936026" cy="5047837"/>
          </a:xfrm>
          <a:prstGeom prst="rect">
            <a:avLst/>
          </a:prstGeom>
        </p:spPr>
      </p:pic>
    </p:spTree>
    <p:extLst>
      <p:ext uri="{BB962C8B-B14F-4D97-AF65-F5344CB8AC3E}">
        <p14:creationId xmlns:p14="http://schemas.microsoft.com/office/powerpoint/2010/main" val="28200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6801" y="292057"/>
            <a:ext cx="5786799" cy="3930807"/>
          </a:xfrm>
          <a:prstGeom prst="rect">
            <a:avLst/>
          </a:prstGeom>
        </p:spPr>
      </p:pic>
      <p:pic>
        <p:nvPicPr>
          <p:cNvPr id="3" name="Рисунок 2"/>
          <p:cNvPicPr>
            <a:picLocks noChangeAspect="1"/>
          </p:cNvPicPr>
          <p:nvPr/>
        </p:nvPicPr>
        <p:blipFill>
          <a:blip r:embed="rId3"/>
          <a:stretch>
            <a:fillRect/>
          </a:stretch>
        </p:blipFill>
        <p:spPr>
          <a:xfrm>
            <a:off x="4688378" y="2111433"/>
            <a:ext cx="7340138" cy="4584566"/>
          </a:xfrm>
          <a:prstGeom prst="rect">
            <a:avLst/>
          </a:prstGeom>
        </p:spPr>
      </p:pic>
    </p:spTree>
    <p:extLst>
      <p:ext uri="{BB962C8B-B14F-4D97-AF65-F5344CB8AC3E}">
        <p14:creationId xmlns:p14="http://schemas.microsoft.com/office/powerpoint/2010/main" val="6804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17868" y="291992"/>
            <a:ext cx="4919150" cy="3523550"/>
          </a:xfrm>
          <a:prstGeom prst="rect">
            <a:avLst/>
          </a:prstGeom>
        </p:spPr>
      </p:pic>
      <p:sp>
        <p:nvSpPr>
          <p:cNvPr id="3" name="Прямоугольник 2"/>
          <p:cNvSpPr/>
          <p:nvPr/>
        </p:nvSpPr>
        <p:spPr>
          <a:xfrm>
            <a:off x="5619404" y="2274838"/>
            <a:ext cx="6284420" cy="2308324"/>
          </a:xfrm>
          <a:prstGeom prst="rect">
            <a:avLst/>
          </a:prstGeom>
        </p:spPr>
        <p:txBody>
          <a:bodyPr wrap="square">
            <a:spAutoFit/>
          </a:bodyPr>
          <a:lstStyle/>
          <a:p>
            <a:r>
              <a:rPr lang="ru-RU" b="0" i="0" dirty="0" smtClean="0">
                <a:solidFill>
                  <a:srgbClr val="333333"/>
                </a:solidFill>
                <a:effectLst/>
                <a:latin typeface="YS Text"/>
              </a:rPr>
              <a:t>Пилотов</a:t>
            </a:r>
          </a:p>
          <a:p>
            <a:r>
              <a:rPr lang="ru-RU" b="0" i="0" dirty="0" smtClean="0">
                <a:solidFill>
                  <a:srgbClr val="333333"/>
                </a:solidFill>
                <a:effectLst/>
                <a:latin typeface="YS Text"/>
              </a:rPr>
              <a:t>Бортпроводников</a:t>
            </a:r>
          </a:p>
          <a:p>
            <a:r>
              <a:rPr lang="ru-RU" b="0" i="0" dirty="0" smtClean="0">
                <a:solidFill>
                  <a:srgbClr val="333333"/>
                </a:solidFill>
                <a:effectLst/>
                <a:latin typeface="YS Text"/>
              </a:rPr>
              <a:t>Инженеров аэродромной службы</a:t>
            </a:r>
          </a:p>
          <a:p>
            <a:r>
              <a:rPr lang="ru-RU" b="0" i="0" dirty="0" err="1" smtClean="0">
                <a:solidFill>
                  <a:srgbClr val="333333"/>
                </a:solidFill>
                <a:effectLst/>
                <a:latin typeface="YS Text"/>
              </a:rPr>
              <a:t>Приемосдадчиков</a:t>
            </a:r>
            <a:r>
              <a:rPr lang="ru-RU" b="0" i="0" dirty="0" smtClean="0">
                <a:solidFill>
                  <a:srgbClr val="333333"/>
                </a:solidFill>
                <a:effectLst/>
                <a:latin typeface="YS Text"/>
              </a:rPr>
              <a:t> груза и багажа</a:t>
            </a:r>
          </a:p>
          <a:p>
            <a:r>
              <a:rPr lang="ru-RU" b="0" i="0" dirty="0" smtClean="0">
                <a:solidFill>
                  <a:srgbClr val="333333"/>
                </a:solidFill>
                <a:effectLst/>
                <a:latin typeface="YS Text"/>
              </a:rPr>
              <a:t>Агентов перронного обслуживания</a:t>
            </a:r>
          </a:p>
          <a:p>
            <a:r>
              <a:rPr lang="ru-RU" b="0" i="0" dirty="0" smtClean="0">
                <a:solidFill>
                  <a:srgbClr val="333333"/>
                </a:solidFill>
                <a:effectLst/>
                <a:latin typeface="YS Text"/>
              </a:rPr>
              <a:t>Агентов по организации обслуживания перевозок</a:t>
            </a:r>
          </a:p>
          <a:p>
            <a:r>
              <a:rPr lang="ru-RU" b="0" i="0" dirty="0" smtClean="0">
                <a:solidFill>
                  <a:srgbClr val="333333"/>
                </a:solidFill>
                <a:effectLst/>
                <a:latin typeface="YS Text"/>
              </a:rPr>
              <a:t>Инспекторов службы авиационной безопасности</a:t>
            </a:r>
          </a:p>
          <a:p>
            <a:r>
              <a:rPr lang="ru-RU" b="0" i="0" dirty="0" smtClean="0">
                <a:solidFill>
                  <a:srgbClr val="333333"/>
                </a:solidFill>
                <a:effectLst/>
                <a:latin typeface="YS Text"/>
              </a:rPr>
              <a:t>Специалистов по ТО ВС</a:t>
            </a:r>
            <a:endParaRPr lang="ru-RU" b="0" i="0" dirty="0">
              <a:solidFill>
                <a:srgbClr val="333333"/>
              </a:solidFill>
              <a:effectLst/>
              <a:latin typeface="YS Text"/>
            </a:endParaRPr>
          </a:p>
        </p:txBody>
      </p:sp>
      <p:pic>
        <p:nvPicPr>
          <p:cNvPr id="4" name="Рисунок 3"/>
          <p:cNvPicPr>
            <a:picLocks noChangeAspect="1"/>
          </p:cNvPicPr>
          <p:nvPr/>
        </p:nvPicPr>
        <p:blipFill>
          <a:blip r:embed="rId3"/>
          <a:stretch>
            <a:fillRect/>
          </a:stretch>
        </p:blipFill>
        <p:spPr>
          <a:xfrm>
            <a:off x="4904509" y="656705"/>
            <a:ext cx="7192587" cy="6029931"/>
          </a:xfrm>
          <a:prstGeom prst="rect">
            <a:avLst/>
          </a:prstGeom>
        </p:spPr>
      </p:pic>
    </p:spTree>
    <p:extLst>
      <p:ext uri="{BB962C8B-B14F-4D97-AF65-F5344CB8AC3E}">
        <p14:creationId xmlns:p14="http://schemas.microsoft.com/office/powerpoint/2010/main" val="34946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76</Words>
  <Application>Microsoft Office PowerPoint</Application>
  <PresentationFormat>Широкоэкранный</PresentationFormat>
  <Paragraphs>24</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Calibri Light</vt:lpstr>
      <vt:lpstr>Times New Roman</vt:lpstr>
      <vt:lpstr>YS Text</vt:lpstr>
      <vt:lpstr>Тема Office</vt:lpstr>
      <vt:lpstr>Подготовка к ВПР по окружающему миру (задание 8)</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Молодцы!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7</cp:revision>
  <dcterms:created xsi:type="dcterms:W3CDTF">2022-09-01T02:57:13Z</dcterms:created>
  <dcterms:modified xsi:type="dcterms:W3CDTF">2023-08-21T07:42:51Z</dcterms:modified>
</cp:coreProperties>
</file>