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8"/>
  </p:notesMasterIdLst>
  <p:handoutMasterIdLst>
    <p:handoutMasterId r:id="rId19"/>
  </p:handoutMasterIdLst>
  <p:sldIdLst>
    <p:sldId id="261" r:id="rId2"/>
    <p:sldId id="262" r:id="rId3"/>
    <p:sldId id="258" r:id="rId4"/>
    <p:sldId id="264" r:id="rId5"/>
    <p:sldId id="265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85C"/>
    <a:srgbClr val="DDA147"/>
    <a:srgbClr val="B54C2D"/>
    <a:srgbClr val="B66952"/>
    <a:srgbClr val="B56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56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53742231-981F-480A-940F-203EC2F7423F}">
      <dgm:prSet custT="1"/>
      <dgm:spPr/>
      <dgm:t>
        <a:bodyPr rtlCol="0"/>
        <a:lstStyle/>
        <a:p>
          <a:pPr rtl="0">
            <a:defRPr cap="all"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редний </a:t>
          </a:r>
        </a:p>
        <a:p>
          <a:pPr rtl="0">
            <a:defRPr cap="all"/>
          </a:pPr>
          <a:r>
            <a:rPr lang="ru-RU" sz="1400" b="0" i="0" dirty="0"/>
            <a:t>Первоклассник  положительно  относится  к школе, ее посещение не вызывает отрицательных переживаний; понимает  учебный материал; усваивает  основное содержание учебных программ;</a:t>
          </a:r>
          <a:endParaRPr lang="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C75195-FBA1-43DE-85DD-40B4B3A2F1F3}" type="parTrans" cxnId="{F226B1C2-5D99-403A-8240-EAD6BD4D8534}">
      <dgm:prSet/>
      <dgm:spPr/>
      <dgm:t>
        <a:bodyPr rtlCol="0"/>
        <a:lstStyle/>
        <a:p>
          <a:pPr rtl="0"/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 rtlCol="0"/>
        <a:lstStyle/>
        <a:p>
          <a:pPr rtl="0"/>
          <a:r>
            <a:rPr lang="ru"/>
            <a:t>02</a:t>
          </a:r>
        </a:p>
      </dgm:t>
    </dgm:pt>
    <dgm:pt modelId="{9EF41CC5-EF3B-4A6D-8229-3F1333EADFB3}">
      <dgm:prSet custT="1"/>
      <dgm:spPr/>
      <dgm:t>
        <a:bodyPr rtlCol="0" anchor="t"/>
        <a:lstStyle/>
        <a:p>
          <a:pPr rtl="0">
            <a:defRPr cap="all"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изкий</a:t>
          </a:r>
          <a:r>
            <a:rPr lang="ru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>
            <a:defRPr cap="all"/>
          </a:pPr>
          <a:r>
            <a:rPr lang="ru-RU" sz="1400" b="0" i="0" dirty="0"/>
            <a:t>Первоклассник   отрицательно  </a:t>
          </a:r>
        </a:p>
        <a:p>
          <a:pPr rtl="0">
            <a:defRPr cap="all"/>
          </a:pPr>
          <a:r>
            <a:rPr lang="ru-RU" sz="1400" b="0" i="0" dirty="0"/>
            <a:t>относится к  школе, нередки  жалобы на нездоровье. У него доминирует  подавленное  настроение,   наблюдаются  нарушения дисциплины, объясняемый учебный материал  усваивает   </a:t>
          </a:r>
        </a:p>
        <a:p>
          <a:pPr rtl="0">
            <a:defRPr cap="all"/>
          </a:pPr>
          <a:r>
            <a:rPr lang="ru-RU" sz="1400" b="0" i="0" dirty="0"/>
            <a:t>фрагментарно,   самостоятельная работа  с  учебником  затруднена.</a:t>
          </a:r>
          <a:endParaRPr lang="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EF1C7D-B0C5-46FA-BED3-8A54E918D3E0}" type="parTrans" cxnId="{E476EEBC-7C9F-4E07-BD58-1044B9769B64}">
      <dgm:prSet/>
      <dgm:spPr/>
      <dgm:t>
        <a:bodyPr rtlCol="0"/>
        <a:lstStyle/>
        <a:p>
          <a:pPr rtl="0"/>
          <a:endParaRPr lang="en-US"/>
        </a:p>
      </dgm:t>
    </dgm:pt>
    <dgm:pt modelId="{98E6DD7C-B953-4119-9F64-9914E467ECBF}" type="sibTrans" cxnId="{E476EEBC-7C9F-4E07-BD58-1044B9769B64}">
      <dgm:prSet phldrT="03" phldr="0"/>
      <dgm:spPr/>
      <dgm:t>
        <a:bodyPr rtlCol="0"/>
        <a:lstStyle/>
        <a:p>
          <a:pPr rtl="0"/>
          <a:r>
            <a:rPr lang="ru"/>
            <a:t>03</a:t>
          </a:r>
        </a:p>
      </dgm:t>
    </dgm:pt>
    <dgm:pt modelId="{DC13AB6D-DEA2-4CBB-AC69-1EF1A6AD1512}">
      <dgm:prSet custT="1"/>
      <dgm:spPr/>
      <dgm:t>
        <a:bodyPr rtlCol="0"/>
        <a:lstStyle/>
        <a:p>
          <a:pPr rtl="0">
            <a:defRPr cap="all"/>
          </a:pPr>
          <a:r>
            <a:rPr lang="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Высокий </a:t>
          </a:r>
        </a:p>
        <a:p>
          <a:pPr rtl="0">
            <a:defRPr cap="all"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Первоклассник  положительно  относится  к школе; требования воспринимает адекватно; учебный материал усваивает  легко, глубоко и плотно; решает усложненные задачи; </a:t>
          </a:r>
          <a:endParaRPr lang="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64CC83-643C-4E12-8F97-BC19DC031190}" type="sibTrans" cxnId="{4B888393-351D-4489-90C9-5A68061AB236}">
      <dgm:prSet phldrT="01" phldr="0"/>
      <dgm:spPr/>
      <dgm:t>
        <a:bodyPr rtlCol="0"/>
        <a:lstStyle/>
        <a:p>
          <a:pPr rtl="0"/>
          <a:r>
            <a:rPr lang="ru"/>
            <a:t>01</a:t>
          </a:r>
          <a:endParaRPr lang="ru" dirty="0"/>
        </a:p>
      </dgm:t>
    </dgm:pt>
    <dgm:pt modelId="{2C752582-D9FF-4E04-A92F-827DB4BB5C48}" type="parTrans" cxnId="{4B888393-351D-4489-90C9-5A68061AB236}">
      <dgm:prSet/>
      <dgm:spPr/>
      <dgm:t>
        <a:bodyPr rtlCol="0"/>
        <a:lstStyle/>
        <a:p>
          <a:pPr rtl="0"/>
          <a:endParaRPr lang="en-US"/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3" custLinFactNeighborX="-43"/>
      <dgm:spPr/>
    </dgm:pt>
    <dgm:pt modelId="{BBA91679-4684-4A04-8AEB-03038C78A75C}" type="pres">
      <dgm:prSet presAssocID="{9C64CC83-643C-4E12-8F97-BC19DC031190}" presName="sibTransNodeRect" presStyleLbl="alignNode1" presStyleIdx="0" presStyleCnt="3" custLinFactNeighborX="282" custLinFactNeighborY="-27839">
        <dgm:presLayoutVars>
          <dgm:chMax val="0"/>
          <dgm:bulletEnabled val="1"/>
        </dgm:presLayoutVars>
      </dgm:prSet>
      <dgm:spPr/>
    </dgm:pt>
    <dgm:pt modelId="{5F398AEE-BC0F-4F30-99FA-92D67A176C2D}" type="pres">
      <dgm:prSet presAssocID="{DC13AB6D-DEA2-4CBB-AC69-1EF1A6AD1512}" presName="nodeRect" presStyleLbl="alignNode1" presStyleIdx="0" presStyleCnt="3">
        <dgm:presLayoutVars>
          <dgm:bulletEnabled val="1"/>
        </dgm:presLayoutVars>
      </dgm:prSet>
      <dgm:spPr/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3"/>
      <dgm:spPr/>
    </dgm:pt>
    <dgm:pt modelId="{975C752B-C37A-4BA6-A3AE-2202A141404A}" type="pres">
      <dgm:prSet presAssocID="{EF449C32-A7AE-4099-9E9B-9E2F736A89C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5BDCA19-B754-421E-A6CC-628F80FC74CB}" type="pres">
      <dgm:prSet presAssocID="{53742231-981F-480A-940F-203EC2F7423F}" presName="nodeRect" presStyleLbl="alignNode1" presStyleIdx="1" presStyleCnt="3">
        <dgm:presLayoutVars>
          <dgm:bulletEnabled val="1"/>
        </dgm:presLayoutVars>
      </dgm:prSet>
      <dgm:spPr/>
    </dgm:pt>
    <dgm:pt modelId="{3E36C1DA-E751-469B-91D5-B7ADF3790DAB}" type="pres">
      <dgm:prSet presAssocID="{EF449C32-A7AE-4099-9E9B-9E2F736A89CE}" presName="sibTrans" presStyleCnt="0"/>
      <dgm:spPr/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</dgm:pt>
    <dgm:pt modelId="{CAD62F17-E99D-4FEF-B376-961CA4CB20EB}" type="pres">
      <dgm:prSet presAssocID="{9EF41CC5-EF3B-4A6D-8229-3F1333EADFB3}" presName="bgRect" presStyleLbl="alignNode1" presStyleIdx="2" presStyleCnt="3" custScaleX="118580"/>
      <dgm:spPr/>
    </dgm:pt>
    <dgm:pt modelId="{E20811D6-E5D4-4C9E-AABF-9E0E1902CA2C}" type="pres">
      <dgm:prSet presAssocID="{98E6DD7C-B953-4119-9F64-9914E467ECB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7D48337-9200-42EF-A956-8FC92E9B78D2}" type="pres">
      <dgm:prSet presAssocID="{9EF41CC5-EF3B-4A6D-8229-3F1333EADFB3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0" y="228430"/>
          <a:ext cx="3513194" cy="42158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026" tIns="0" rIns="347026" bIns="33020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Высокий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Первоклассник  положительно  относится  к школе; требования воспринимает адекватно; учебный материал усваивает  легко, глубоко и плотно; решает усложненные задачи; </a:t>
          </a:r>
          <a:endParaRPr lang="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14763"/>
        <a:ext cx="3513194" cy="2529499"/>
      </dsp:txXfrm>
    </dsp:sp>
    <dsp:sp modelId="{BBA91679-4684-4A04-8AEB-03038C78A75C}">
      <dsp:nvSpPr>
        <dsp:cNvPr id="0" name=""/>
        <dsp:cNvSpPr/>
      </dsp:nvSpPr>
      <dsp:spPr>
        <a:xfrm>
          <a:off x="10970" y="0"/>
          <a:ext cx="3513194" cy="168633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026" tIns="165100" rIns="347026" bIns="165100" numCol="1" spcCol="1270" rtlCol="0" anchor="ctr" anchorCtr="0">
          <a:noAutofit/>
        </a:bodyPr>
        <a:lstStyle/>
        <a:p>
          <a:pPr marL="0" lvl="0" indent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6600" kern="1200"/>
            <a:t>01</a:t>
          </a:r>
          <a:endParaRPr lang="ru" sz="6600" kern="1200" dirty="0"/>
        </a:p>
      </dsp:txBody>
      <dsp:txXfrm>
        <a:off x="10970" y="0"/>
        <a:ext cx="3513194" cy="1686333"/>
      </dsp:txXfrm>
    </dsp:sp>
    <dsp:sp modelId="{00AE7F27-0E5D-4AFB-ACD6-B5A19E79EA42}">
      <dsp:nvSpPr>
        <dsp:cNvPr id="0" name=""/>
        <dsp:cNvSpPr/>
      </dsp:nvSpPr>
      <dsp:spPr>
        <a:xfrm>
          <a:off x="3795312" y="228430"/>
          <a:ext cx="3513194" cy="42158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026" tIns="0" rIns="347026" bIns="330200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редний 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400" b="0" i="0" kern="1200" dirty="0"/>
            <a:t>Первоклассник  положительно  относится  к школе, ее посещение не вызывает отрицательных переживаний; понимает  учебный материал; усваивает  основное содержание учебных программ;</a:t>
          </a:r>
          <a:endParaRPr lang="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5312" y="1914763"/>
        <a:ext cx="3513194" cy="2529499"/>
      </dsp:txXfrm>
    </dsp:sp>
    <dsp:sp modelId="{975C752B-C37A-4BA6-A3AE-2202A141404A}">
      <dsp:nvSpPr>
        <dsp:cNvPr id="0" name=""/>
        <dsp:cNvSpPr/>
      </dsp:nvSpPr>
      <dsp:spPr>
        <a:xfrm>
          <a:off x="3795312" y="228430"/>
          <a:ext cx="3513194" cy="168633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026" tIns="165100" rIns="347026" bIns="165100" numCol="1" spcCol="1270" rtlCol="0" anchor="ctr" anchorCtr="0">
          <a:noAutofit/>
        </a:bodyPr>
        <a:lstStyle/>
        <a:p>
          <a:pPr marL="0" lvl="0" indent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6600" kern="1200"/>
            <a:t>02</a:t>
          </a:r>
        </a:p>
      </dsp:txBody>
      <dsp:txXfrm>
        <a:off x="3795312" y="228430"/>
        <a:ext cx="3513194" cy="1686333"/>
      </dsp:txXfrm>
    </dsp:sp>
    <dsp:sp modelId="{CAD62F17-E99D-4FEF-B376-961CA4CB20EB}">
      <dsp:nvSpPr>
        <dsp:cNvPr id="0" name=""/>
        <dsp:cNvSpPr/>
      </dsp:nvSpPr>
      <dsp:spPr>
        <a:xfrm>
          <a:off x="7589562" y="228430"/>
          <a:ext cx="4165945" cy="42158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026" tIns="0" rIns="347026" bIns="330200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изкий</a:t>
          </a:r>
          <a:r>
            <a:rPr lang="ru" sz="1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400" b="0" i="0" kern="1200" dirty="0"/>
            <a:t>Первоклассник   отрицательно  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400" b="0" i="0" kern="1200" dirty="0"/>
            <a:t>относится к  школе, нередки  жалобы на нездоровье. У него доминирует  подавленное  настроение,   наблюдаются  нарушения дисциплины, объясняемый учебный материал  усваивает   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400" b="0" i="0" kern="1200" dirty="0"/>
            <a:t>фрагментарно,   самостоятельная работа  с  учебником  затруднена.</a:t>
          </a:r>
          <a:endParaRPr lang="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9562" y="1914763"/>
        <a:ext cx="4165945" cy="2529499"/>
      </dsp:txXfrm>
    </dsp:sp>
    <dsp:sp modelId="{E20811D6-E5D4-4C9E-AABF-9E0E1902CA2C}">
      <dsp:nvSpPr>
        <dsp:cNvPr id="0" name=""/>
        <dsp:cNvSpPr/>
      </dsp:nvSpPr>
      <dsp:spPr>
        <a:xfrm>
          <a:off x="7915938" y="228430"/>
          <a:ext cx="3513194" cy="168633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026" tIns="165100" rIns="347026" bIns="165100" numCol="1" spcCol="1270" rtlCol="0" anchor="ctr" anchorCtr="0">
          <a:noAutofit/>
        </a:bodyPr>
        <a:lstStyle/>
        <a:p>
          <a:pPr marL="0" lvl="0" indent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6600" kern="1200"/>
            <a:t>03</a:t>
          </a:r>
        </a:p>
      </dsp:txBody>
      <dsp:txXfrm>
        <a:off x="7915938" y="228430"/>
        <a:ext cx="3513194" cy="1686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01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02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423655-99F4-414A-A281-B166C626FBED}" type="datetime1">
              <a:rPr lang="ru-RU" smtClean="0"/>
              <a:t>08.10.2023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D39DCE-FDDD-4C68-8894-D92266AFB0D9}" type="datetime1">
              <a:rPr lang="ru-RU" smtClean="0"/>
              <a:t>08.10.2023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76F51D-0E6E-4A75-A23B-D254C0D52FAE}" type="datetime1">
              <a:rPr lang="ru-RU" smtClean="0"/>
              <a:t>08.10.2023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39109F-FA39-4352-92A9-8AA49B62A697}" type="datetime1">
              <a:rPr lang="ru-RU" smtClean="0"/>
              <a:t>08.10.2023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CB8888-E102-45DF-A94C-4B7EAA750ED8}" type="datetime1">
              <a:rPr lang="ru-RU" smtClean="0"/>
              <a:t>08.10.2023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762D60-F5ED-487E-879C-FFEAD324A64B}" type="datetime1">
              <a:rPr lang="ru-RU" smtClean="0"/>
              <a:t>08.10.2023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Надпись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" sz="800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3" name="Надпись 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" sz="8000">
                <a:solidFill>
                  <a:schemeClr val="tx1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CCB53E-3003-46EC-9147-1EB4A113050D}" type="datetime1">
              <a:rPr lang="ru-RU" smtClean="0"/>
              <a:t>08.10.2023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A90B4B-F7DE-484E-BCF4-80CF0386CBEA}" type="datetime1">
              <a:rPr lang="ru-RU" smtClean="0"/>
              <a:t>08.10.2023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Рисунок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Рисунок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6" name="Рисунок 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C53675-63B5-475C-9581-11F28D58B6F8}" type="datetime1">
              <a:rPr lang="ru-RU" smtClean="0"/>
              <a:t>08.10.2023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C7FA24-3B06-42D5-9D27-1B01EF6B8A1A}" type="datetime1">
              <a:rPr lang="ru-RU" smtClean="0"/>
              <a:t>08.10.2023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84A81F-4A8D-4EFF-B3FE-B7FF49A0FE1D}" type="datetime1">
              <a:rPr lang="ru-RU" smtClean="0"/>
              <a:t>08.10.2023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E4FA72-B21F-47D1-986F-7973CEFBCDC2}" type="datetime1">
              <a:rPr lang="ru-RU" smtClean="0"/>
              <a:t>08.10.2023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E23D99-D265-49DC-9C82-B2D75F321266}" type="datetime1">
              <a:rPr lang="ru-RU" smtClean="0"/>
              <a:t>08.10.2023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519514-BEB7-4F29-887F-8F464FC6AC4F}" type="datetime1">
              <a:rPr lang="ru-RU" smtClean="0"/>
              <a:t>08.10.2023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Рисунок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A677EE-D5B7-49AE-9C2F-2BBA7A188D04}" type="datetime1">
              <a:rPr lang="ru-RU" smtClean="0"/>
              <a:t>08.10.2023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EE4904-EB69-4509-980A-A41B9F62C514}" type="datetime1">
              <a:rPr lang="ru-RU" smtClean="0"/>
              <a:t>08.10.2023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F90A9C-323C-4429-AE52-049736C99CF5}" type="datetime1">
              <a:rPr lang="ru-RU" smtClean="0"/>
              <a:t>08.10.2023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E08748-9155-4E8C-8B18-D34929B7DA3F}" type="datetime1">
              <a:rPr lang="ru-RU" smtClean="0"/>
              <a:t>08.10.2023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438F62-8E28-4B7D-A8DA-6957C9310073}" type="datetime1">
              <a:rPr lang="ru-RU" smtClean="0"/>
              <a:t>08.10.2023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3F338F7-D97C-4122-9BE8-A78CC781FF6F}" type="datetime1">
              <a:rPr lang="ru-RU" smtClean="0"/>
              <a:t>08.10.2023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BB212-07C1-3131-CB73-4DCF3164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483" y="694588"/>
            <a:ext cx="8437034" cy="55245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Роль </a:t>
            </a:r>
            <a:r>
              <a:rPr lang="ru-RU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игры</a:t>
            </a: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в адаптации первоклассников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57F5F08-C28A-66FD-674C-E60146C16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760" y="1714504"/>
            <a:ext cx="7690757" cy="460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01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122B3E-8916-6A6B-BD17-A5178FE60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9" y="246820"/>
            <a:ext cx="11760653" cy="636435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9ECC5-BD60-46A4-D78A-FAD9553C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Проведение любой игры предполагает наличие определенной структуры: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4C9D2-2B67-B46A-7F2A-12B5FD897770}"/>
              </a:ext>
            </a:extLst>
          </p:cNvPr>
          <p:cNvSpPr txBox="1"/>
          <p:nvPr/>
        </p:nvSpPr>
        <p:spPr>
          <a:xfrm>
            <a:off x="913795" y="2229680"/>
            <a:ext cx="7228115" cy="2843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         цель игры;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         мотив, побуждающий ученика к игре;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         средства, которые используются для достижения поставленной цели;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         результаты игры, отношение ученика к этим результатам и процессу игры.</a:t>
            </a:r>
          </a:p>
        </p:txBody>
      </p:sp>
    </p:spTree>
    <p:extLst>
      <p:ext uri="{BB962C8B-B14F-4D97-AF65-F5344CB8AC3E}">
        <p14:creationId xmlns:p14="http://schemas.microsoft.com/office/powerpoint/2010/main" val="2703937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122B3E-8916-6A6B-BD17-A5178FE60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9" y="246820"/>
            <a:ext cx="11760653" cy="636435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9ECC5-BD60-46A4-D78A-FAD9553C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При применении  игр появляются   новые возможности для адаптации: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4C9D2-2B67-B46A-7F2A-12B5FD897770}"/>
              </a:ext>
            </a:extLst>
          </p:cNvPr>
          <p:cNvSpPr txBox="1"/>
          <p:nvPr/>
        </p:nvSpPr>
        <p:spPr>
          <a:xfrm>
            <a:off x="380159" y="1883229"/>
            <a:ext cx="10527328" cy="4252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социальной и познавательной активности детей: имеется в виду уровень субъективного контроля ученика, интеллектуальная инициатива;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способности ребенка к самореализации:  в  частности,  стремление  к реализации знаний в программных  продуктах,  в  познавательной  вне учебной  деятельности,  успешность  реализации,   удовлетворенность результатами деятельности;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 гармоничной   индивидуальности,   соотношение   практического   и вербального  интеллекта,  эмоциональная  стабильность,  соотношение гуманитарных интересов и  информационных  потребностей,  активности ребенка  его компетентности;</a:t>
            </a:r>
          </a:p>
        </p:txBody>
      </p:sp>
    </p:spTree>
    <p:extLst>
      <p:ext uri="{BB962C8B-B14F-4D97-AF65-F5344CB8AC3E}">
        <p14:creationId xmlns:p14="http://schemas.microsoft.com/office/powerpoint/2010/main" val="3339892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122B3E-8916-6A6B-BD17-A5178FE60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9" y="246819"/>
            <a:ext cx="11760653" cy="636435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9ECC5-BD60-46A4-D78A-FAD9553C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Техника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4C9D2-2B67-B46A-7F2A-12B5FD897770}"/>
              </a:ext>
            </a:extLst>
          </p:cNvPr>
          <p:cNvSpPr txBox="1"/>
          <p:nvPr/>
        </p:nvSpPr>
        <p:spPr>
          <a:xfrm>
            <a:off x="500743" y="1866900"/>
            <a:ext cx="10766814" cy="293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Подводить итоги игры стоит сразу после ее окончания: подсчитать баллы и определить победителей, а также тех детей, кто наиболее правильно выполнили игровое задание. В ходе игры и после ее окончания обязательно следует отметить достижения каждого ребенка, подчеркнуть успех, выявить оптимистическое отношение к возможностям детей и деликатность в высказывании оценочных суждений.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77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122B3E-8916-6A6B-BD17-A5178FE60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9" y="246819"/>
            <a:ext cx="11760653" cy="636435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9ECC5-BD60-46A4-D78A-FAD9553C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Техника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4C9D2-2B67-B46A-7F2A-12B5FD897770}"/>
              </a:ext>
            </a:extLst>
          </p:cNvPr>
          <p:cNvSpPr txBox="1"/>
          <p:nvPr/>
        </p:nvSpPr>
        <p:spPr>
          <a:xfrm>
            <a:off x="924443" y="1866900"/>
            <a:ext cx="9075402" cy="3178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проведении дидактических игр следует поддерживать дух соревнования, эмоциональную окраску игры, объективно и позитивно оценивать успехи детей с точки зрения не только решение дидактического задания, но и участия в игровых действиях: кто играл честно, не подглядывал, придумал интересный ход в игре, помогал друзьям. Взглядом, интонацией, мимикой, жестами следует пытаться вызывать положительные эмоции, создать бодрое настроение.</a:t>
            </a:r>
          </a:p>
        </p:txBody>
      </p:sp>
    </p:spTree>
    <p:extLst>
      <p:ext uri="{BB962C8B-B14F-4D97-AF65-F5344CB8AC3E}">
        <p14:creationId xmlns:p14="http://schemas.microsoft.com/office/powerpoint/2010/main" val="1617227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122B3E-8916-6A6B-BD17-A5178FE60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9" y="246820"/>
            <a:ext cx="11760653" cy="636435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9ECC5-BD60-46A4-D78A-FAD9553C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Подготовка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4C9D2-2B67-B46A-7F2A-12B5FD897770}"/>
              </a:ext>
            </a:extLst>
          </p:cNvPr>
          <p:cNvSpPr txBox="1"/>
          <p:nvPr/>
        </p:nvSpPr>
        <p:spPr>
          <a:xfrm>
            <a:off x="924443" y="1866900"/>
            <a:ext cx="7990957" cy="3178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Готовясь к уроку, нужно стремиться правильно обеспечить игровой план деятельности детей, чтобы интересы одних не удовлетворялись за счет других, чтобы школьники постепенно приучались к нормам поведения во время игры, учились тормозить нежелательные проявления. Следует взвешенно обдумать распределение ролей во время игры, учитывая индивидуальные психологические особенности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3433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122B3E-8916-6A6B-BD17-A5178FE60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9" y="246820"/>
            <a:ext cx="11760653" cy="636435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9ECC5-BD60-46A4-D78A-FAD9553C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Подготовка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4C9D2-2B67-B46A-7F2A-12B5FD897770}"/>
              </a:ext>
            </a:extLst>
          </p:cNvPr>
          <p:cNvSpPr txBox="1"/>
          <p:nvPr/>
        </p:nvSpPr>
        <p:spPr>
          <a:xfrm>
            <a:off x="924443" y="1866900"/>
            <a:ext cx="7990957" cy="4105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Подбирая игру для конкретного урока, стоит продумать соответствие цели дидактической игры учебной цели урока, учесть посильность задач, продумать методы и формы организации учебной деятельности учащихся, которые бы способствовали максимальной активизации их эмоциональной сферы и умственной деятельности. Именно парные и групповые формы выполнения задач формируют у детей положительную мотивацию к учебному сотрудничеству.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68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122B3E-8916-6A6B-BD17-A5178FE60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9" y="246820"/>
            <a:ext cx="11760653" cy="636435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9ECC5-BD60-46A4-D78A-FAD9553C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800349"/>
            <a:ext cx="10353762" cy="12573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effectLst/>
              </a:rPr>
              <a:t>Младших школьников следует приучать к сосредоточенной самостоятельной работе, формировать умение определять посильный объем работы, работать на уроке с полной отдачей, не теряя ни секунды драгоценного времени, чтобы после его окончания почувствовать удовольствие от хорошо выполненной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2647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122B3E-8916-6A6B-BD17-A5178FE60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9" y="246820"/>
            <a:ext cx="11760653" cy="636435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9ECC5-BD60-46A4-D78A-FAD9553C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Адаптация*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4C9D2-2B67-B46A-7F2A-12B5FD897770}"/>
              </a:ext>
            </a:extLst>
          </p:cNvPr>
          <p:cNvSpPr txBox="1"/>
          <p:nvPr/>
        </p:nvSpPr>
        <p:spPr>
          <a:xfrm>
            <a:off x="924443" y="1866900"/>
            <a:ext cx="7228115" cy="3863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Адаптация  к  школе  –   довольно   длительный   процесс,   имеющий и физиологические, и психологические аспекты.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ребенка–первоклассника очень трудна нагрузка, она часто вызывает стресс у ребенка, который негативно сказывается на его здоровье.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Поэтому, чтобы снизить </a:t>
            </a:r>
            <a:r>
              <a:rPr kumimoji="0" lang="ru-RU" sz="2300" b="0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стресогенность</a:t>
            </a: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процесса адаптации, необходимо создать условия ее успешного протекания.</a:t>
            </a:r>
          </a:p>
        </p:txBody>
      </p:sp>
    </p:spTree>
    <p:extLst>
      <p:ext uri="{BB962C8B-B14F-4D97-AF65-F5344CB8AC3E}">
        <p14:creationId xmlns:p14="http://schemas.microsoft.com/office/powerpoint/2010/main" val="9473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39" y="425316"/>
            <a:ext cx="10353762" cy="1257300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ru-RU" dirty="0"/>
              <a:t>Венгер А.Л. описывает три уровня адаптации к школьному обучению:</a:t>
            </a:r>
            <a:endParaRPr lang="ru" dirty="0"/>
          </a:p>
        </p:txBody>
      </p:sp>
      <p:graphicFrame>
        <p:nvGraphicFramePr>
          <p:cNvPr id="4" name="Объект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722848"/>
              </p:ext>
            </p:extLst>
          </p:nvPr>
        </p:nvGraphicFramePr>
        <p:xfrm>
          <a:off x="206829" y="2076449"/>
          <a:ext cx="11756571" cy="467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122B3E-8916-6A6B-BD17-A5178FE60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9" y="246820"/>
            <a:ext cx="11760653" cy="636435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9ECC5-BD60-46A4-D78A-FAD9553C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320357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ru-R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Признаки успешной адаптации к школьному обучению  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0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122B3E-8916-6A6B-BD17-A5178FE60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3" y="246820"/>
            <a:ext cx="11760653" cy="636435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94C9D2-2B67-B46A-7F2A-12B5FD897770}"/>
              </a:ext>
            </a:extLst>
          </p:cNvPr>
          <p:cNvSpPr txBox="1"/>
          <p:nvPr/>
        </p:nvSpPr>
        <p:spPr>
          <a:xfrm>
            <a:off x="275662" y="809147"/>
            <a:ext cx="9957143" cy="52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Признак удовлетворенности ребенком процессом обучения. Обучающемуся нравится в школе, он не испытывает неуверенности и страха.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Признак усвоения программы. Если ребенок испытывает затруднения в обучении, то необходимо поддержать его в трудный момент, не критиковать излишне за медлительность, а также не сравнивать с другими детьми. Важно на первых порах вселить в первоклассника уверенность в успехе, не дать ему поддаться унынию, свыкнуться с мыслью: «У меня ничего не получается».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Степень самостоятельности при выполнении ребенком учебных заданий, готовность прибегнуть к помощи взрослого лишь после предпринятых им попыток выполнить задание самому.</a:t>
            </a:r>
          </a:p>
        </p:txBody>
      </p:sp>
    </p:spTree>
    <p:extLst>
      <p:ext uri="{BB962C8B-B14F-4D97-AF65-F5344CB8AC3E}">
        <p14:creationId xmlns:p14="http://schemas.microsoft.com/office/powerpoint/2010/main" val="293611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122B3E-8916-6A6B-BD17-A5178FE60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9" y="246820"/>
            <a:ext cx="11760653" cy="636435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9ECC5-BD60-46A4-D78A-FAD9553C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Помощь в адаптации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4C9D2-2B67-B46A-7F2A-12B5FD897770}"/>
              </a:ext>
            </a:extLst>
          </p:cNvPr>
          <p:cNvSpPr txBox="1"/>
          <p:nvPr/>
        </p:nvSpPr>
        <p:spPr>
          <a:xfrm>
            <a:off x="924443" y="1866900"/>
            <a:ext cx="7228115" cy="3715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Чтобы адаптация первоклассников прошла более гладко, безболезненно, незаметно и быстрее, необходимо применение в процессе обучения разнообразных видов игр. 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Младшие  школьники быстрее адаптируется к обучению в школе, если применение  игр  позволяет  моделировать  различные жизненные ситуации и развивает  творческие  и  познавательные  способности обучающихся. </a:t>
            </a:r>
          </a:p>
        </p:txBody>
      </p:sp>
    </p:spTree>
    <p:extLst>
      <p:ext uri="{BB962C8B-B14F-4D97-AF65-F5344CB8AC3E}">
        <p14:creationId xmlns:p14="http://schemas.microsoft.com/office/powerpoint/2010/main" val="277456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122B3E-8916-6A6B-BD17-A5178FE60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9" y="246820"/>
            <a:ext cx="11760653" cy="636435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9ECC5-BD60-46A4-D78A-FAD9553C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Как игра помогает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4C9D2-2B67-B46A-7F2A-12B5FD897770}"/>
              </a:ext>
            </a:extLst>
          </p:cNvPr>
          <p:cNvSpPr txBox="1"/>
          <p:nvPr/>
        </p:nvSpPr>
        <p:spPr>
          <a:xfrm>
            <a:off x="924443" y="1866900"/>
            <a:ext cx="9286357" cy="4252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 – это сложное  социально-психологическое явление, при  достаточно  осознанном  отношении  она  становится   средством стрессового  контроля,  самообновления,  самосовершенствования,  преодоления внутреннего конфликта, а также стимулирования приподнятого настроения.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Педагогически  грамотно  организованная  игра мобилизует умственные возможности детей, развивает организаторские способности,  прививает  навыки самодисциплины, доставляет радость от совместных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47194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122B3E-8916-6A6B-BD17-A5178FE60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9" y="246820"/>
            <a:ext cx="11760653" cy="636435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9ECC5-BD60-46A4-D78A-FAD9553C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Игры младших школьников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4C9D2-2B67-B46A-7F2A-12B5FD897770}"/>
              </a:ext>
            </a:extLst>
          </p:cNvPr>
          <p:cNvSpPr txBox="1"/>
          <p:nvPr/>
        </p:nvSpPr>
        <p:spPr>
          <a:xfrm>
            <a:off x="924443" y="1866900"/>
            <a:ext cx="8981557" cy="4105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посмотреть на игры младших школьников, то в них достаточно редко можно увидеть присутствие взрослых. Однако эта картина обманчива. Если младший школьник не имеет опыта игры со взрослым, то у него, как правило, ничего не получается. 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Он не может договориться о сюжетах ролевых игр и бесконечно выясняет отношения в играх с правилами, обвиняя партнера в нарушении логики игры. Поэтому, несмотря на то, что игра уже перестала быть ведущей деятельностью, и ребенок должен был ею овладеть, ее дальнейшее развитие непосредственно связано с семьей младшего школьника.</a:t>
            </a:r>
          </a:p>
        </p:txBody>
      </p:sp>
    </p:spTree>
    <p:extLst>
      <p:ext uri="{BB962C8B-B14F-4D97-AF65-F5344CB8AC3E}">
        <p14:creationId xmlns:p14="http://schemas.microsoft.com/office/powerpoint/2010/main" val="172621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122B3E-8916-6A6B-BD17-A5178FE60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9" y="246820"/>
            <a:ext cx="11760653" cy="636435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9ECC5-BD60-46A4-D78A-FAD9553C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Игры различаются: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4C9D2-2B67-B46A-7F2A-12B5FD897770}"/>
              </a:ext>
            </a:extLst>
          </p:cNvPr>
          <p:cNvSpPr txBox="1"/>
          <p:nvPr/>
        </p:nvSpPr>
        <p:spPr>
          <a:xfrm>
            <a:off x="913795" y="1866900"/>
            <a:ext cx="7228115" cy="4212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         по виду деятельности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         по характеру педагогического процесса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         по характеру игровой методики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         по игровой среде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         по виду деятельности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         по характеру педагогического процесса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         по характеру игровой методики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F4EEDC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         по игровой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1221133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01_TF12214701" id="{56759B6B-9885-49D2-982D-9646159608C0}" vid="{37F740C0-197C-4D7E-9343-79430DBFAB7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{B43F7524-FB2E-49B9-B628-63BF3CCF862B}tf12214701_win32</Template>
  <TotalTime>268</TotalTime>
  <Words>926</Words>
  <Application>Microsoft Office PowerPoint</Application>
  <PresentationFormat>Широкоэкранный</PresentationFormat>
  <Paragraphs>58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Goudy Old Style</vt:lpstr>
      <vt:lpstr>Segoe UI Semibold</vt:lpstr>
      <vt:lpstr>Times New Roman</vt:lpstr>
      <vt:lpstr>Wingdings 2</vt:lpstr>
      <vt:lpstr>СланецVTI</vt:lpstr>
      <vt:lpstr>Роль игры в адаптации первоклассников</vt:lpstr>
      <vt:lpstr>Адаптация*</vt:lpstr>
      <vt:lpstr>Венгер А.Л. описывает три уровня адаптации к школьному обучению:</vt:lpstr>
      <vt:lpstr>Признаки успешной адаптации к школьному обучению  </vt:lpstr>
      <vt:lpstr>Презентация PowerPoint</vt:lpstr>
      <vt:lpstr>Помощь в адаптации</vt:lpstr>
      <vt:lpstr>Как игра помогает </vt:lpstr>
      <vt:lpstr>Игры младших школьников</vt:lpstr>
      <vt:lpstr>Игры различаются:</vt:lpstr>
      <vt:lpstr>Проведение любой игры предполагает наличие определенной структуры:</vt:lpstr>
      <vt:lpstr>При применении  игр появляются   новые возможности для адаптации:</vt:lpstr>
      <vt:lpstr>Техника</vt:lpstr>
      <vt:lpstr>Техника</vt:lpstr>
      <vt:lpstr>Подготовка </vt:lpstr>
      <vt:lpstr>Подготовка </vt:lpstr>
      <vt:lpstr>Младших школьников следует приучать к сосредоточенной самостоятельной работе, формировать умение определять посильный объем работы, работать на уроке с полной отдачей, не теряя ни секунды драгоценного времени, чтобы после его окончания почувствовать удовольствие от хорошо выполненной работы.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игры в адаптации первоклассников</dc:title>
  <dc:creator>Камилла Байкова</dc:creator>
  <cp:lastModifiedBy>Камилла Байкова</cp:lastModifiedBy>
  <cp:revision>1</cp:revision>
  <dcterms:created xsi:type="dcterms:W3CDTF">2023-10-08T16:07:12Z</dcterms:created>
  <dcterms:modified xsi:type="dcterms:W3CDTF">2023-10-08T20:35:26Z</dcterms:modified>
</cp:coreProperties>
</file>