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97" r:id="rId2"/>
    <p:sldId id="298" r:id="rId3"/>
    <p:sldId id="299" r:id="rId4"/>
    <p:sldId id="300" r:id="rId5"/>
    <p:sldId id="307" r:id="rId6"/>
    <p:sldId id="301" r:id="rId7"/>
    <p:sldId id="302" r:id="rId8"/>
    <p:sldId id="308" r:id="rId9"/>
    <p:sldId id="303" r:id="rId10"/>
    <p:sldId id="304" r:id="rId11"/>
    <p:sldId id="309" r:id="rId12"/>
    <p:sldId id="310" r:id="rId13"/>
    <p:sldId id="311" r:id="rId14"/>
    <p:sldId id="312" r:id="rId15"/>
    <p:sldId id="306" r:id="rId16"/>
    <p:sldId id="275" r:id="rId17"/>
    <p:sldId id="269" r:id="rId18"/>
    <p:sldId id="257" r:id="rId19"/>
    <p:sldId id="258" r:id="rId20"/>
    <p:sldId id="263" r:id="rId21"/>
    <p:sldId id="260" r:id="rId22"/>
    <p:sldId id="259" r:id="rId23"/>
    <p:sldId id="261" r:id="rId24"/>
    <p:sldId id="267" r:id="rId25"/>
    <p:sldId id="264" r:id="rId26"/>
    <p:sldId id="265" r:id="rId27"/>
    <p:sldId id="266" r:id="rId28"/>
    <p:sldId id="270" r:id="rId29"/>
    <p:sldId id="268" r:id="rId30"/>
    <p:sldId id="286" r:id="rId31"/>
    <p:sldId id="287" r:id="rId32"/>
    <p:sldId id="272" r:id="rId33"/>
    <p:sldId id="271" r:id="rId34"/>
    <p:sldId id="290" r:id="rId35"/>
    <p:sldId id="289" r:id="rId36"/>
    <p:sldId id="288" r:id="rId37"/>
    <p:sldId id="291" r:id="rId38"/>
    <p:sldId id="273" r:id="rId39"/>
    <p:sldId id="274" r:id="rId40"/>
    <p:sldId id="276" r:id="rId41"/>
    <p:sldId id="277" r:id="rId42"/>
    <p:sldId id="282" r:id="rId43"/>
    <p:sldId id="279" r:id="rId44"/>
    <p:sldId id="292" r:id="rId45"/>
    <p:sldId id="281" r:id="rId46"/>
    <p:sldId id="280" r:id="rId47"/>
    <p:sldId id="293" r:id="rId48"/>
    <p:sldId id="283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1CD9"/>
    <a:srgbClr val="E90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660"/>
  </p:normalViewPr>
  <p:slideViewPr>
    <p:cSldViewPr>
      <p:cViewPr varScale="1">
        <p:scale>
          <a:sx n="66" d="100"/>
          <a:sy n="66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822B39-B947-4698-8B1B-E755B3C71D2E}" type="doc">
      <dgm:prSet loTypeId="urn:microsoft.com/office/officeart/2005/8/layout/targe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D06F30C-BDC6-4F97-9CC7-1B113F5D61FE}">
      <dgm:prSet phldrT="[Текст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BD5172-6079-4266-853E-D3BA10EEBC76}" type="parTrans" cxnId="{A11DD6CE-AABA-4ADC-A76C-BBC515E6A4C1}">
      <dgm:prSet/>
      <dgm:spPr/>
      <dgm:t>
        <a:bodyPr/>
        <a:lstStyle/>
        <a:p>
          <a:endParaRPr lang="ru-RU"/>
        </a:p>
      </dgm:t>
    </dgm:pt>
    <dgm:pt modelId="{127A9DFD-0151-4862-816C-3A01983E5D59}" type="sibTrans" cxnId="{A11DD6CE-AABA-4ADC-A76C-BBC515E6A4C1}">
      <dgm:prSet/>
      <dgm:spPr/>
      <dgm:t>
        <a:bodyPr/>
        <a:lstStyle/>
        <a:p>
          <a:endParaRPr lang="ru-RU"/>
        </a:p>
      </dgm:t>
    </dgm:pt>
    <dgm:pt modelId="{A47CA83B-49EC-4268-83F4-330895EAA6BD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МАГНИТНОЕ                                      / </a:t>
          </a:r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проявляется в воздействии на магнитную стрелку/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39BABD3-E67D-45FB-AF28-FDB60C006B33}" type="parTrans" cxnId="{4D8AA291-6231-457D-85DF-792AA38544D1}">
      <dgm:prSet/>
      <dgm:spPr/>
      <dgm:t>
        <a:bodyPr/>
        <a:lstStyle/>
        <a:p>
          <a:endParaRPr lang="ru-RU"/>
        </a:p>
      </dgm:t>
    </dgm:pt>
    <dgm:pt modelId="{2B9D69E9-02BD-4C17-8970-442466E59F24}" type="sibTrans" cxnId="{4D8AA291-6231-457D-85DF-792AA38544D1}">
      <dgm:prSet/>
      <dgm:spPr/>
      <dgm:t>
        <a:bodyPr/>
        <a:lstStyle/>
        <a:p>
          <a:endParaRPr lang="ru-RU"/>
        </a:p>
      </dgm:t>
    </dgm:pt>
    <dgm:pt modelId="{2312FAAD-E52A-41B2-902B-5177B3FF190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ТЕПЛОВОЕ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2BD5F85-1E9B-4227-AAF5-5A22950D5BCF}" type="parTrans" cxnId="{07E82F99-A349-40DE-A535-BB778CE43F19}">
      <dgm:prSet/>
      <dgm:spPr/>
      <dgm:t>
        <a:bodyPr/>
        <a:lstStyle/>
        <a:p>
          <a:endParaRPr lang="ru-RU"/>
        </a:p>
      </dgm:t>
    </dgm:pt>
    <dgm:pt modelId="{E8D203DD-CFC5-432A-B125-01FEAE95046B}" type="sibTrans" cxnId="{07E82F99-A349-40DE-A535-BB778CE43F19}">
      <dgm:prSet/>
      <dgm:spPr/>
      <dgm:t>
        <a:bodyPr/>
        <a:lstStyle/>
        <a:p>
          <a:endParaRPr lang="ru-RU"/>
        </a:p>
      </dgm:t>
    </dgm:pt>
    <dgm:pt modelId="{D0C50A1B-C35A-48FA-9D69-048B498F520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СВЕТОВОЕ                               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/проявляется в виде тепла и света/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FC74EF5-60BF-4773-A200-D60727E5037C}" type="parTrans" cxnId="{22F4DFE3-F5C9-4829-B1C1-8E844AADD085}">
      <dgm:prSet/>
      <dgm:spPr/>
      <dgm:t>
        <a:bodyPr/>
        <a:lstStyle/>
        <a:p>
          <a:endParaRPr lang="ru-RU"/>
        </a:p>
      </dgm:t>
    </dgm:pt>
    <dgm:pt modelId="{432A2F68-DD59-4711-8002-499CD9996286}" type="sibTrans" cxnId="{22F4DFE3-F5C9-4829-B1C1-8E844AADD085}">
      <dgm:prSet/>
      <dgm:spPr/>
      <dgm:t>
        <a:bodyPr/>
        <a:lstStyle/>
        <a:p>
          <a:endParaRPr lang="ru-RU"/>
        </a:p>
      </dgm:t>
    </dgm:pt>
    <dgm:pt modelId="{EC8A5852-FD33-4E2A-BC30-7E53CDA7E89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ХИМИЧЕСКОЕ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D125320-211C-4BF7-9928-F288DA0F956A}" type="parTrans" cxnId="{53C71010-3E93-4FE5-B970-4F0874EADC86}">
      <dgm:prSet/>
      <dgm:spPr/>
      <dgm:t>
        <a:bodyPr/>
        <a:lstStyle/>
        <a:p>
          <a:endParaRPr lang="ru-RU"/>
        </a:p>
      </dgm:t>
    </dgm:pt>
    <dgm:pt modelId="{240829A8-10F6-48D5-9975-69A535D20B04}" type="sibTrans" cxnId="{53C71010-3E93-4FE5-B970-4F0874EADC86}">
      <dgm:prSet/>
      <dgm:spPr/>
      <dgm:t>
        <a:bodyPr/>
        <a:lstStyle/>
        <a:p>
          <a:endParaRPr lang="ru-RU"/>
        </a:p>
      </dgm:t>
    </dgm:pt>
    <dgm:pt modelId="{B0181380-A0DC-4565-A629-6B6F79316C7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БИОЛОГИЧЕСКОЕ                                                     / 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проявляется в виде химических и  биологических  реакций</a:t>
          </a:r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/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FE1408-30FB-478C-AA06-200F6200B398}" type="parTrans" cxnId="{8CBE069D-580A-4C16-B34E-C4FF1ADAFE46}">
      <dgm:prSet/>
      <dgm:spPr/>
      <dgm:t>
        <a:bodyPr/>
        <a:lstStyle/>
        <a:p>
          <a:endParaRPr lang="ru-RU"/>
        </a:p>
      </dgm:t>
    </dgm:pt>
    <dgm:pt modelId="{D3AB5246-6A76-44E5-8495-B5A73137DBDC}" type="sibTrans" cxnId="{8CBE069D-580A-4C16-B34E-C4FF1ADAFE46}">
      <dgm:prSet/>
      <dgm:spPr/>
      <dgm:t>
        <a:bodyPr/>
        <a:lstStyle/>
        <a:p>
          <a:endParaRPr lang="ru-RU"/>
        </a:p>
      </dgm:t>
    </dgm:pt>
    <dgm:pt modelId="{3E8C8A3E-0DEA-4C27-9339-90A9CCB019C1}">
      <dgm:prSet phldrT="[Текст]" phldr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0F35C0FC-F557-4A18-89AB-8835B81F8FC9}" type="sibTrans" cxnId="{A14FDC1F-6858-4856-B0E7-DA0C36D181FA}">
      <dgm:prSet/>
      <dgm:spPr/>
      <dgm:t>
        <a:bodyPr/>
        <a:lstStyle/>
        <a:p>
          <a:endParaRPr lang="ru-RU"/>
        </a:p>
      </dgm:t>
    </dgm:pt>
    <dgm:pt modelId="{4A4E1A33-EF1A-40FD-AF1B-18C545C71F9B}" type="parTrans" cxnId="{A14FDC1F-6858-4856-B0E7-DA0C36D181FA}">
      <dgm:prSet/>
      <dgm:spPr/>
      <dgm:t>
        <a:bodyPr/>
        <a:lstStyle/>
        <a:p>
          <a:endParaRPr lang="ru-RU"/>
        </a:p>
      </dgm:t>
    </dgm:pt>
    <dgm:pt modelId="{976B8933-2D69-4B5E-9CFC-F603D592D98E}">
      <dgm:prSet phldrT="[Текст]" phldr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B36015F1-4802-4058-87BE-DCB5D6716E43}" type="sibTrans" cxnId="{16D707EC-CEEC-458D-87FF-2B687394F72A}">
      <dgm:prSet/>
      <dgm:spPr/>
      <dgm:t>
        <a:bodyPr/>
        <a:lstStyle/>
        <a:p>
          <a:endParaRPr lang="ru-RU"/>
        </a:p>
      </dgm:t>
    </dgm:pt>
    <dgm:pt modelId="{AA76ADC6-6F41-4CDE-8511-1A626F459797}" type="parTrans" cxnId="{16D707EC-CEEC-458D-87FF-2B687394F72A}">
      <dgm:prSet/>
      <dgm:spPr/>
      <dgm:t>
        <a:bodyPr/>
        <a:lstStyle/>
        <a:p>
          <a:endParaRPr lang="ru-RU"/>
        </a:p>
      </dgm:t>
    </dgm:pt>
    <dgm:pt modelId="{96F4DD8F-5744-4073-9657-D7B893E45E66}" type="pres">
      <dgm:prSet presAssocID="{A7822B39-B947-4698-8B1B-E755B3C71D2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6132D2-471C-468A-AF71-A51D649C9CCF}" type="pres">
      <dgm:prSet presAssocID="{CD06F30C-BDC6-4F97-9CC7-1B113F5D61FE}" presName="circle1" presStyleLbl="node1" presStyleIdx="0" presStyleCnt="3" custLinFactNeighborX="3376"/>
      <dgm:spPr/>
    </dgm:pt>
    <dgm:pt modelId="{1132E86E-1095-4B1C-96B1-67305489A761}" type="pres">
      <dgm:prSet presAssocID="{CD06F30C-BDC6-4F97-9CC7-1B113F5D61FE}" presName="space" presStyleCnt="0"/>
      <dgm:spPr/>
    </dgm:pt>
    <dgm:pt modelId="{04CE49A9-F90F-409C-BC76-39431EE0B94B}" type="pres">
      <dgm:prSet presAssocID="{CD06F30C-BDC6-4F97-9CC7-1B113F5D61FE}" presName="rect1" presStyleLbl="alignAcc1" presStyleIdx="0" presStyleCnt="3"/>
      <dgm:spPr/>
      <dgm:t>
        <a:bodyPr/>
        <a:lstStyle/>
        <a:p>
          <a:endParaRPr lang="ru-RU"/>
        </a:p>
      </dgm:t>
    </dgm:pt>
    <dgm:pt modelId="{BF99C267-5270-4A30-A501-314222747FBF}" type="pres">
      <dgm:prSet presAssocID="{3E8C8A3E-0DEA-4C27-9339-90A9CCB019C1}" presName="vertSpace2" presStyleLbl="node1" presStyleIdx="0" presStyleCnt="3"/>
      <dgm:spPr/>
    </dgm:pt>
    <dgm:pt modelId="{7DAC64F1-E3BA-4FDC-B7CE-310543958480}" type="pres">
      <dgm:prSet presAssocID="{3E8C8A3E-0DEA-4C27-9339-90A9CCB019C1}" presName="circle2" presStyleLbl="node1" presStyleIdx="1" presStyleCnt="3"/>
      <dgm:spPr/>
    </dgm:pt>
    <dgm:pt modelId="{48F9E7B4-4501-4970-B347-C75E8568A02C}" type="pres">
      <dgm:prSet presAssocID="{3E8C8A3E-0DEA-4C27-9339-90A9CCB019C1}" presName="rect2" presStyleLbl="alignAcc1" presStyleIdx="1" presStyleCnt="3"/>
      <dgm:spPr/>
      <dgm:t>
        <a:bodyPr/>
        <a:lstStyle/>
        <a:p>
          <a:endParaRPr lang="ru-RU"/>
        </a:p>
      </dgm:t>
    </dgm:pt>
    <dgm:pt modelId="{A909CD61-9B22-4C86-AA75-7115D5A68648}" type="pres">
      <dgm:prSet presAssocID="{976B8933-2D69-4B5E-9CFC-F603D592D98E}" presName="vertSpace3" presStyleLbl="node1" presStyleIdx="1" presStyleCnt="3"/>
      <dgm:spPr/>
    </dgm:pt>
    <dgm:pt modelId="{6E550DCC-15F4-4598-938C-C9111EFDF42B}" type="pres">
      <dgm:prSet presAssocID="{976B8933-2D69-4B5E-9CFC-F603D592D98E}" presName="circle3" presStyleLbl="node1" presStyleIdx="2" presStyleCnt="3" custScaleX="124410" custScaleY="127696" custLinFactNeighborX="5610" custLinFactNeighborY="13779"/>
      <dgm:spPr/>
    </dgm:pt>
    <dgm:pt modelId="{9993CF30-2FB7-43C0-946B-DCA5A37DBC2A}" type="pres">
      <dgm:prSet presAssocID="{976B8933-2D69-4B5E-9CFC-F603D592D98E}" presName="rect3" presStyleLbl="alignAcc1" presStyleIdx="2" presStyleCnt="3" custScaleX="100000" custScaleY="128297" custLinFactNeighborX="466" custLinFactNeighborY="12055"/>
      <dgm:spPr/>
      <dgm:t>
        <a:bodyPr/>
        <a:lstStyle/>
        <a:p>
          <a:endParaRPr lang="ru-RU"/>
        </a:p>
      </dgm:t>
    </dgm:pt>
    <dgm:pt modelId="{0145473D-0F65-47EE-BD45-3004D8285A66}" type="pres">
      <dgm:prSet presAssocID="{CD06F30C-BDC6-4F97-9CC7-1B113F5D61F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38BA1B-4755-4980-9F9D-789254775C30}" type="pres">
      <dgm:prSet presAssocID="{CD06F30C-BDC6-4F97-9CC7-1B113F5D61FE}" presName="rect1ChTx" presStyleLbl="alignAcc1" presStyleIdx="2" presStyleCnt="3" custScaleX="211682" custLinFactNeighborX="-41329" custLinFactNeighborY="10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F257E-355C-4FFA-B2D5-30545EDE9F95}" type="pres">
      <dgm:prSet presAssocID="{3E8C8A3E-0DEA-4C27-9339-90A9CCB019C1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4738FB-7732-404F-BEEA-30308276D25F}" type="pres">
      <dgm:prSet presAssocID="{3E8C8A3E-0DEA-4C27-9339-90A9CCB019C1}" presName="rect2ChTx" presStyleLbl="alignAcc1" presStyleIdx="2" presStyleCnt="3" custScaleX="181415" custLinFactNeighborX="-55219" custLinFactNeighborY="-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329E0-8639-47AC-9F31-B6307FA6B32A}" type="pres">
      <dgm:prSet presAssocID="{976B8933-2D69-4B5E-9CFC-F603D592D98E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6C484-F429-48DE-826A-2B18AFA5BC2A}" type="pres">
      <dgm:prSet presAssocID="{976B8933-2D69-4B5E-9CFC-F603D592D98E}" presName="rect3ChTx" presStyleLbl="alignAcc1" presStyleIdx="2" presStyleCnt="3" custScaleX="233518" custLinFactNeighborX="-28589" custLinFactNeighborY="15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BE069D-580A-4C16-B34E-C4FF1ADAFE46}" srcId="{976B8933-2D69-4B5E-9CFC-F603D592D98E}" destId="{B0181380-A0DC-4565-A629-6B6F79316C70}" srcOrd="1" destOrd="0" parTransId="{3AFE1408-30FB-478C-AA06-200F6200B398}" sibTransId="{D3AB5246-6A76-44E5-8495-B5A73137DBDC}"/>
    <dgm:cxn modelId="{16D707EC-CEEC-458D-87FF-2B687394F72A}" srcId="{A7822B39-B947-4698-8B1B-E755B3C71D2E}" destId="{976B8933-2D69-4B5E-9CFC-F603D592D98E}" srcOrd="2" destOrd="0" parTransId="{AA76ADC6-6F41-4CDE-8511-1A626F459797}" sibTransId="{B36015F1-4802-4058-87BE-DCB5D6716E43}"/>
    <dgm:cxn modelId="{FBF7852B-1A82-49AB-8E9D-E2B759B0FB1C}" type="presOf" srcId="{976B8933-2D69-4B5E-9CFC-F603D592D98E}" destId="{9993CF30-2FB7-43C0-946B-DCA5A37DBC2A}" srcOrd="0" destOrd="0" presId="urn:microsoft.com/office/officeart/2005/8/layout/target3"/>
    <dgm:cxn modelId="{A3D853E4-66F7-41A0-A9C4-B229A0652D3C}" type="presOf" srcId="{EC8A5852-FD33-4E2A-BC30-7E53CDA7E890}" destId="{3876C484-F429-48DE-826A-2B18AFA5BC2A}" srcOrd="0" destOrd="0" presId="urn:microsoft.com/office/officeart/2005/8/layout/target3"/>
    <dgm:cxn modelId="{E153C66F-B783-4867-A1F9-7BED7629638F}" type="presOf" srcId="{976B8933-2D69-4B5E-9CFC-F603D592D98E}" destId="{478329E0-8639-47AC-9F31-B6307FA6B32A}" srcOrd="1" destOrd="0" presId="urn:microsoft.com/office/officeart/2005/8/layout/target3"/>
    <dgm:cxn modelId="{E96F62FC-0FA6-4BEB-8154-9BA7833F1DFE}" type="presOf" srcId="{D0C50A1B-C35A-48FA-9D69-048B498F5208}" destId="{DD4738FB-7732-404F-BEEA-30308276D25F}" srcOrd="0" destOrd="1" presId="urn:microsoft.com/office/officeart/2005/8/layout/target3"/>
    <dgm:cxn modelId="{22F4DFE3-F5C9-4829-B1C1-8E844AADD085}" srcId="{3E8C8A3E-0DEA-4C27-9339-90A9CCB019C1}" destId="{D0C50A1B-C35A-48FA-9D69-048B498F5208}" srcOrd="1" destOrd="0" parTransId="{3FC74EF5-60BF-4773-A200-D60727E5037C}" sibTransId="{432A2F68-DD59-4711-8002-499CD9996286}"/>
    <dgm:cxn modelId="{A53BC16B-3C78-4B68-A833-B0412D528CB9}" type="presOf" srcId="{3E8C8A3E-0DEA-4C27-9339-90A9CCB019C1}" destId="{48F9E7B4-4501-4970-B347-C75E8568A02C}" srcOrd="0" destOrd="0" presId="urn:microsoft.com/office/officeart/2005/8/layout/target3"/>
    <dgm:cxn modelId="{3CACD3E4-157B-4455-B97F-2D60C2BAE20E}" type="presOf" srcId="{CD06F30C-BDC6-4F97-9CC7-1B113F5D61FE}" destId="{04CE49A9-F90F-409C-BC76-39431EE0B94B}" srcOrd="0" destOrd="0" presId="urn:microsoft.com/office/officeart/2005/8/layout/target3"/>
    <dgm:cxn modelId="{4D8AA291-6231-457D-85DF-792AA38544D1}" srcId="{CD06F30C-BDC6-4F97-9CC7-1B113F5D61FE}" destId="{A47CA83B-49EC-4268-83F4-330895EAA6BD}" srcOrd="0" destOrd="0" parTransId="{F39BABD3-E67D-45FB-AF28-FDB60C006B33}" sibTransId="{2B9D69E9-02BD-4C17-8970-442466E59F24}"/>
    <dgm:cxn modelId="{DD65E0F2-AA8B-4799-9D96-7FDD5A4A5098}" type="presOf" srcId="{A7822B39-B947-4698-8B1B-E755B3C71D2E}" destId="{96F4DD8F-5744-4073-9657-D7B893E45E66}" srcOrd="0" destOrd="0" presId="urn:microsoft.com/office/officeart/2005/8/layout/target3"/>
    <dgm:cxn modelId="{589C0672-C9FA-4088-AF55-EC8A9CDB40FF}" type="presOf" srcId="{2312FAAD-E52A-41B2-902B-5177B3FF1900}" destId="{DD4738FB-7732-404F-BEEA-30308276D25F}" srcOrd="0" destOrd="0" presId="urn:microsoft.com/office/officeart/2005/8/layout/target3"/>
    <dgm:cxn modelId="{A11DD6CE-AABA-4ADC-A76C-BBC515E6A4C1}" srcId="{A7822B39-B947-4698-8B1B-E755B3C71D2E}" destId="{CD06F30C-BDC6-4F97-9CC7-1B113F5D61FE}" srcOrd="0" destOrd="0" parTransId="{FEBD5172-6079-4266-853E-D3BA10EEBC76}" sibTransId="{127A9DFD-0151-4862-816C-3A01983E5D59}"/>
    <dgm:cxn modelId="{13ABC4E6-60EC-4F87-8B47-18E1CB1FBC50}" type="presOf" srcId="{B0181380-A0DC-4565-A629-6B6F79316C70}" destId="{3876C484-F429-48DE-826A-2B18AFA5BC2A}" srcOrd="0" destOrd="1" presId="urn:microsoft.com/office/officeart/2005/8/layout/target3"/>
    <dgm:cxn modelId="{CDECDC2D-7045-4DC5-B5AF-D9DEABCEB6A5}" type="presOf" srcId="{CD06F30C-BDC6-4F97-9CC7-1B113F5D61FE}" destId="{0145473D-0F65-47EE-BD45-3004D8285A66}" srcOrd="1" destOrd="0" presId="urn:microsoft.com/office/officeart/2005/8/layout/target3"/>
    <dgm:cxn modelId="{07E82F99-A349-40DE-A535-BB778CE43F19}" srcId="{3E8C8A3E-0DEA-4C27-9339-90A9CCB019C1}" destId="{2312FAAD-E52A-41B2-902B-5177B3FF1900}" srcOrd="0" destOrd="0" parTransId="{52BD5F85-1E9B-4227-AAF5-5A22950D5BCF}" sibTransId="{E8D203DD-CFC5-432A-B125-01FEAE95046B}"/>
    <dgm:cxn modelId="{53C71010-3E93-4FE5-B970-4F0874EADC86}" srcId="{976B8933-2D69-4B5E-9CFC-F603D592D98E}" destId="{EC8A5852-FD33-4E2A-BC30-7E53CDA7E890}" srcOrd="0" destOrd="0" parTransId="{4D125320-211C-4BF7-9928-F288DA0F956A}" sibTransId="{240829A8-10F6-48D5-9975-69A535D20B04}"/>
    <dgm:cxn modelId="{622E1E85-FCF2-4026-A3B2-E13628F66CFD}" type="presOf" srcId="{3E8C8A3E-0DEA-4C27-9339-90A9CCB019C1}" destId="{D30F257E-355C-4FFA-B2D5-30545EDE9F95}" srcOrd="1" destOrd="0" presId="urn:microsoft.com/office/officeart/2005/8/layout/target3"/>
    <dgm:cxn modelId="{2EB879D2-04C0-4E2A-B4B3-0A32B01E2295}" type="presOf" srcId="{A47CA83B-49EC-4268-83F4-330895EAA6BD}" destId="{F238BA1B-4755-4980-9F9D-789254775C30}" srcOrd="0" destOrd="0" presId="urn:microsoft.com/office/officeart/2005/8/layout/target3"/>
    <dgm:cxn modelId="{A14FDC1F-6858-4856-B0E7-DA0C36D181FA}" srcId="{A7822B39-B947-4698-8B1B-E755B3C71D2E}" destId="{3E8C8A3E-0DEA-4C27-9339-90A9CCB019C1}" srcOrd="1" destOrd="0" parTransId="{4A4E1A33-EF1A-40FD-AF1B-18C545C71F9B}" sibTransId="{0F35C0FC-F557-4A18-89AB-8835B81F8FC9}"/>
    <dgm:cxn modelId="{8C86F573-80E5-433F-8A32-86DF6048AEB9}" type="presParOf" srcId="{96F4DD8F-5744-4073-9657-D7B893E45E66}" destId="{506132D2-471C-468A-AF71-A51D649C9CCF}" srcOrd="0" destOrd="0" presId="urn:microsoft.com/office/officeart/2005/8/layout/target3"/>
    <dgm:cxn modelId="{C6149FE6-FB6D-44CF-AB2A-CE72D7D907A1}" type="presParOf" srcId="{96F4DD8F-5744-4073-9657-D7B893E45E66}" destId="{1132E86E-1095-4B1C-96B1-67305489A761}" srcOrd="1" destOrd="0" presId="urn:microsoft.com/office/officeart/2005/8/layout/target3"/>
    <dgm:cxn modelId="{385C04BB-A75C-46C0-99EA-DA3A5E0C2500}" type="presParOf" srcId="{96F4DD8F-5744-4073-9657-D7B893E45E66}" destId="{04CE49A9-F90F-409C-BC76-39431EE0B94B}" srcOrd="2" destOrd="0" presId="urn:microsoft.com/office/officeart/2005/8/layout/target3"/>
    <dgm:cxn modelId="{AC65A5CC-2A82-40EA-B0D7-7054A02496B0}" type="presParOf" srcId="{96F4DD8F-5744-4073-9657-D7B893E45E66}" destId="{BF99C267-5270-4A30-A501-314222747FBF}" srcOrd="3" destOrd="0" presId="urn:microsoft.com/office/officeart/2005/8/layout/target3"/>
    <dgm:cxn modelId="{BCECE250-2BE5-4085-832F-46F50E0286B7}" type="presParOf" srcId="{96F4DD8F-5744-4073-9657-D7B893E45E66}" destId="{7DAC64F1-E3BA-4FDC-B7CE-310543958480}" srcOrd="4" destOrd="0" presId="urn:microsoft.com/office/officeart/2005/8/layout/target3"/>
    <dgm:cxn modelId="{90B95E28-052A-44C3-B6C3-0E21D8F10378}" type="presParOf" srcId="{96F4DD8F-5744-4073-9657-D7B893E45E66}" destId="{48F9E7B4-4501-4970-B347-C75E8568A02C}" srcOrd="5" destOrd="0" presId="urn:microsoft.com/office/officeart/2005/8/layout/target3"/>
    <dgm:cxn modelId="{7A83244F-810B-4E79-A437-8B27237389C4}" type="presParOf" srcId="{96F4DD8F-5744-4073-9657-D7B893E45E66}" destId="{A909CD61-9B22-4C86-AA75-7115D5A68648}" srcOrd="6" destOrd="0" presId="urn:microsoft.com/office/officeart/2005/8/layout/target3"/>
    <dgm:cxn modelId="{5D556A17-1900-45CE-813C-7CC85881E4E4}" type="presParOf" srcId="{96F4DD8F-5744-4073-9657-D7B893E45E66}" destId="{6E550DCC-15F4-4598-938C-C9111EFDF42B}" srcOrd="7" destOrd="0" presId="urn:microsoft.com/office/officeart/2005/8/layout/target3"/>
    <dgm:cxn modelId="{C9F32F44-6730-42E3-B6BA-9DA99AA70893}" type="presParOf" srcId="{96F4DD8F-5744-4073-9657-D7B893E45E66}" destId="{9993CF30-2FB7-43C0-946B-DCA5A37DBC2A}" srcOrd="8" destOrd="0" presId="urn:microsoft.com/office/officeart/2005/8/layout/target3"/>
    <dgm:cxn modelId="{C45DCF38-4AFE-441A-B232-437D6AFE76C0}" type="presParOf" srcId="{96F4DD8F-5744-4073-9657-D7B893E45E66}" destId="{0145473D-0F65-47EE-BD45-3004D8285A66}" srcOrd="9" destOrd="0" presId="urn:microsoft.com/office/officeart/2005/8/layout/target3"/>
    <dgm:cxn modelId="{0A8932DA-82B8-4A8A-960C-CD92C4AADEBE}" type="presParOf" srcId="{96F4DD8F-5744-4073-9657-D7B893E45E66}" destId="{F238BA1B-4755-4980-9F9D-789254775C30}" srcOrd="10" destOrd="0" presId="urn:microsoft.com/office/officeart/2005/8/layout/target3"/>
    <dgm:cxn modelId="{C267E174-B32E-4AB2-BA18-A7C461792B2E}" type="presParOf" srcId="{96F4DD8F-5744-4073-9657-D7B893E45E66}" destId="{D30F257E-355C-4FFA-B2D5-30545EDE9F95}" srcOrd="11" destOrd="0" presId="urn:microsoft.com/office/officeart/2005/8/layout/target3"/>
    <dgm:cxn modelId="{C749E7FF-BD8A-49BF-86EF-ABEBC13BDF09}" type="presParOf" srcId="{96F4DD8F-5744-4073-9657-D7B893E45E66}" destId="{DD4738FB-7732-404F-BEEA-30308276D25F}" srcOrd="12" destOrd="0" presId="urn:microsoft.com/office/officeart/2005/8/layout/target3"/>
    <dgm:cxn modelId="{6F88D138-9320-48E8-920C-C0CCAD84FA38}" type="presParOf" srcId="{96F4DD8F-5744-4073-9657-D7B893E45E66}" destId="{478329E0-8639-47AC-9F31-B6307FA6B32A}" srcOrd="13" destOrd="0" presId="urn:microsoft.com/office/officeart/2005/8/layout/target3"/>
    <dgm:cxn modelId="{7172DC51-B642-4E06-969F-E95BE6A867E1}" type="presParOf" srcId="{96F4DD8F-5744-4073-9657-D7B893E45E66}" destId="{3876C484-F429-48DE-826A-2B18AFA5BC2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132D2-471C-468A-AF71-A51D649C9CCF}">
      <dsp:nvSpPr>
        <dsp:cNvPr id="0" name=""/>
        <dsp:cNvSpPr/>
      </dsp:nvSpPr>
      <dsp:spPr>
        <a:xfrm>
          <a:off x="-890708" y="0"/>
          <a:ext cx="4525962" cy="452596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E49A9-F90F-409C-BC76-39431EE0B94B}">
      <dsp:nvSpPr>
        <dsp:cNvPr id="0" name=""/>
        <dsp:cNvSpPr/>
      </dsp:nvSpPr>
      <dsp:spPr>
        <a:xfrm>
          <a:off x="1219476" y="0"/>
          <a:ext cx="6252370" cy="4525962"/>
        </a:xfrm>
        <a:prstGeom prst="rect">
          <a:avLst/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19476" y="0"/>
        <a:ext cx="3126185" cy="1357791"/>
      </dsp:txXfrm>
    </dsp:sp>
    <dsp:sp modelId="{7DAC64F1-E3BA-4FDC-B7CE-310543958480}">
      <dsp:nvSpPr>
        <dsp:cNvPr id="0" name=""/>
        <dsp:cNvSpPr/>
      </dsp:nvSpPr>
      <dsp:spPr>
        <a:xfrm>
          <a:off x="-251460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9E7B4-4501-4970-B347-C75E8568A02C}">
      <dsp:nvSpPr>
        <dsp:cNvPr id="0" name=""/>
        <dsp:cNvSpPr/>
      </dsp:nvSpPr>
      <dsp:spPr>
        <a:xfrm>
          <a:off x="1219476" y="1357791"/>
          <a:ext cx="6252370" cy="2941873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 dirty="0"/>
        </a:p>
      </dsp:txBody>
      <dsp:txXfrm>
        <a:off x="1219476" y="1357791"/>
        <a:ext cx="3126185" cy="1357787"/>
      </dsp:txXfrm>
    </dsp:sp>
    <dsp:sp modelId="{6E550DCC-15F4-4598-938C-C9111EFDF42B}">
      <dsp:nvSpPr>
        <dsp:cNvPr id="0" name=""/>
        <dsp:cNvSpPr/>
      </dsp:nvSpPr>
      <dsp:spPr>
        <a:xfrm>
          <a:off x="451036" y="2714642"/>
          <a:ext cx="1689223" cy="173384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3CF30-2FB7-43C0-946B-DCA5A37DBC2A}">
      <dsp:nvSpPr>
        <dsp:cNvPr id="0" name=""/>
        <dsp:cNvSpPr/>
      </dsp:nvSpPr>
      <dsp:spPr>
        <a:xfrm>
          <a:off x="1248612" y="2687153"/>
          <a:ext cx="6252370" cy="1742000"/>
        </a:xfrm>
        <a:prstGeom prst="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400" kern="1200" dirty="0"/>
        </a:p>
      </dsp:txBody>
      <dsp:txXfrm>
        <a:off x="1248612" y="2687153"/>
        <a:ext cx="3126185" cy="1742000"/>
      </dsp:txXfrm>
    </dsp:sp>
    <dsp:sp modelId="{F238BA1B-4755-4980-9F9D-789254775C30}">
      <dsp:nvSpPr>
        <dsp:cNvPr id="0" name=""/>
        <dsp:cNvSpPr/>
      </dsp:nvSpPr>
      <dsp:spPr>
        <a:xfrm>
          <a:off x="1307947" y="142880"/>
          <a:ext cx="6617571" cy="13577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МАГНИТНОЕ                                      / </a:t>
          </a: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проявляется в воздействии на магнитную стрелку/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07947" y="142880"/>
        <a:ext cx="6617571" cy="1357791"/>
      </dsp:txXfrm>
    </dsp:sp>
    <dsp:sp modelId="{DD4738FB-7732-404F-BEEA-30308276D25F}">
      <dsp:nvSpPr>
        <dsp:cNvPr id="0" name=""/>
        <dsp:cNvSpPr/>
      </dsp:nvSpPr>
      <dsp:spPr>
        <a:xfrm>
          <a:off x="1346821" y="1357316"/>
          <a:ext cx="5671368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ТЕПЛОВОЕ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СВЕТОВОЕ                               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/проявляется в виде тепла и света/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46821" y="1357316"/>
        <a:ext cx="5671368" cy="1357787"/>
      </dsp:txXfrm>
    </dsp:sp>
    <dsp:sp modelId="{3876C484-F429-48DE-826A-2B18AFA5BC2A}">
      <dsp:nvSpPr>
        <dsp:cNvPr id="0" name=""/>
        <dsp:cNvSpPr/>
      </dsp:nvSpPr>
      <dsp:spPr>
        <a:xfrm>
          <a:off x="1364906" y="2928493"/>
          <a:ext cx="7300205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ХИМИЧЕСКОЕ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БИОЛОГИЧЕСКОЕ                                                     / 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проявляется в виде химических и  биологических  реакций</a:t>
          </a: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/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64906" y="2928493"/>
        <a:ext cx="7300205" cy="1357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80967-9B4A-404E-9174-F86985F422FB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10DEC-B39B-4E18-9061-827C75EA80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Все схемы, графики и дизайн </a:t>
            </a:r>
            <a:r>
              <a:rPr lang="ru-RU" smtClean="0"/>
              <a:t>слайдов являются </a:t>
            </a:r>
            <a:r>
              <a:rPr lang="ru-RU" dirty="0" smtClean="0"/>
              <a:t>авторскими и выполнены с помощью панели инструментов в</a:t>
            </a:r>
            <a:r>
              <a:rPr lang="en-US" dirty="0" smtClean="0"/>
              <a:t> </a:t>
            </a:r>
            <a:r>
              <a:rPr lang="en-US" dirty="0" err="1" smtClean="0"/>
              <a:t>Mikrosoft</a:t>
            </a:r>
            <a:r>
              <a:rPr lang="en-US" dirty="0" smtClean="0"/>
              <a:t> PowerPoint2007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44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46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26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28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30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31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33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35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0DEC-B39B-4E18-9061-827C75EA80A7}" type="slidenum">
              <a:rPr lang="ru-RU" smtClean="0"/>
              <a:pPr/>
              <a:t>37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AAFE-ECAC-4205-9149-CA66B85CA791}" type="datetimeFigureOut">
              <a:rPr lang="ru-RU" smtClean="0"/>
              <a:pPr/>
              <a:t>16.05.2022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55E4D-3A30-4F6F-956B-F668686F0E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polymer-torg.ru/upload/board_photo/nagrevateli_i_holodilniki_ftoroplastovue.jpg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pit.dirty.ru/dirty/1/2009/10/17/17517-175333-3b4c3819c74db7520e47636e0c927474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hyperlink" Target="http://s57.radikal.ru/i155/0809/70/d4b005f0a541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auram.ru/files/884_74_5_electra_b.jpg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8.jpeg"/><Relationship Id="rId2" Type="http://schemas.openxmlformats.org/officeDocument/2006/relationships/hyperlink" Target="http://slando.spb.ru/photos/live/27/nabor_chaynyh_serebryanyh_lozhek_16679627_1_F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b2b-traders.com/pictures/offers/offer1491_f.jpg" TargetMode="External"/><Relationship Id="rId5" Type="http://schemas.openxmlformats.org/officeDocument/2006/relationships/image" Target="../media/image17.jpeg"/><Relationship Id="rId4" Type="http://schemas.openxmlformats.org/officeDocument/2006/relationships/hyperlink" Target="http://uralsantehnik.ru/smeg/88552_img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iracleinphoto.ucoz.ru/_pu/0/23899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arhive.altaypressa.ru/uploads/1246870346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nov.ru/bt/files/catalog/2009/05/5745_img2.jp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elec.ru/files/078/1079078538/picture/mzm.jp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gif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" Target="slide3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" Target="slide3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" Target="slide42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" Target="slide44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otopi.ru/imgprods3/1881.jpg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belarus.shop.by/pics/items/VITEK-VT-1140-300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http://best.co.ua/technics/published/publicdata/BESTHOME/attachments/SC/products_pictures/TEFAL%20FV%205266_enl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013.radikal.ru/0901/8f/c0d1723b0307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hyperlink" Target="http://miracleinphoto.ucoz.ru/_pu/0/23899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dic.academic.ru/pictures/wiki/files/83/SMAW_welding_navy_ncs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rId2" action="ppaction://hlinksldjump" highlightClick="1"/>
          </p:cNvPr>
          <p:cNvSpPr/>
          <p:nvPr/>
        </p:nvSpPr>
        <p:spPr>
          <a:xfrm>
            <a:off x="5786446" y="5572140"/>
            <a:ext cx="1428760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7158" y="1785926"/>
            <a:ext cx="5143536" cy="17145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5072074"/>
            <a:ext cx="5143536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1472" y="5357826"/>
            <a:ext cx="4857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ОБУЧАЮЩИЙ ТЕСТ</a:t>
            </a:r>
          </a:p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 ЭЛЕКТРИЧЕСКИЙ ТОК»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1928802"/>
            <a:ext cx="5214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ИНТЕРАКТИВНЫЙ ПЛАКАТ</a:t>
            </a: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«ДЕЙСТВИЯ</a:t>
            </a: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ЭЛЕКТРИЧЕСКОГО ТОКА»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500034" y="4054152"/>
            <a:ext cx="1428760" cy="1446550"/>
            <a:chOff x="571472" y="428604"/>
            <a:chExt cx="1428760" cy="1446550"/>
          </a:xfrm>
        </p:grpSpPr>
        <p:sp>
          <p:nvSpPr>
            <p:cNvPr id="9" name="Блок-схема: несколько документов 8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28596" y="625128"/>
            <a:ext cx="1428760" cy="1446550"/>
            <a:chOff x="571472" y="428604"/>
            <a:chExt cx="1428760" cy="1446550"/>
          </a:xfrm>
        </p:grpSpPr>
        <p:sp>
          <p:nvSpPr>
            <p:cNvPr id="12" name="Блок-схема: несколько документов 11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i="1" dirty="0" smtClean="0">
                  <a:solidFill>
                    <a:srgbClr val="C00000"/>
                  </a:solidFill>
                </a:rPr>
                <a:t>!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5715008" y="2428868"/>
            <a:ext cx="1428760" cy="571504"/>
          </a:xfrm>
          <a:prstGeom prst="actionButtonForwardNex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85852" y="142852"/>
            <a:ext cx="6357982" cy="156966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ДЕЙСТВИЯ  ТОКА</a:t>
            </a:r>
          </a:p>
          <a:p>
            <a:pPr algn="ctr"/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214282" y="2071678"/>
            <a:ext cx="3286148" cy="4500594"/>
          </a:xfrm>
          <a:prstGeom prst="snip1Rect">
            <a:avLst/>
          </a:prstGeom>
          <a:solidFill>
            <a:schemeClr val="bg1"/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3857620" y="1357298"/>
            <a:ext cx="5000660" cy="5286412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214810" y="1500174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МАГНИТНОЕ ДЕЙСТВИЕ</a:t>
            </a:r>
          </a:p>
          <a:p>
            <a:pPr algn="ctr"/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ТОКА</a:t>
            </a:r>
            <a:endParaRPr lang="ru-RU" sz="2400" b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00496" y="2214554"/>
            <a:ext cx="48577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Заключается во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взаимодействии проводника,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по которому протекает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электрический ток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 магнитом или другим 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таким же проводником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Магнитное действие тока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проявляется всегда, какой бы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проводник ни был: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жидкий, твердый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или газообразный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Рабочий стол\i.jpeg"/>
          <p:cNvPicPr>
            <a:picLocks noChangeAspect="1" noChangeArrowheads="1"/>
          </p:cNvPicPr>
          <p:nvPr/>
        </p:nvPicPr>
        <p:blipFill>
          <a:blip r:embed="rId2">
            <a:lum bright="4000" contrast="5000"/>
          </a:blip>
          <a:srcRect/>
          <a:stretch>
            <a:fillRect/>
          </a:stretch>
        </p:blipFill>
        <p:spPr bwMode="auto">
          <a:xfrm>
            <a:off x="428596" y="2428868"/>
            <a:ext cx="2786082" cy="285752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285720" y="5643578"/>
            <a:ext cx="33205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Поворот рамки с током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 магнитном поле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2786050" y="1071546"/>
            <a:ext cx="1428760" cy="1446550"/>
            <a:chOff x="571472" y="428604"/>
            <a:chExt cx="1428760" cy="1446550"/>
          </a:xfrm>
        </p:grpSpPr>
        <p:sp>
          <p:nvSpPr>
            <p:cNvPr id="19" name="Блок-схема: несколько документов 18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i="1" dirty="0" smtClean="0">
                  <a:solidFill>
                    <a:srgbClr val="C00000"/>
                  </a:solidFill>
                </a:rPr>
                <a:t>!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00034" y="3357562"/>
            <a:ext cx="285752" cy="646331"/>
          </a:xfrm>
          <a:prstGeom prst="rect">
            <a:avLst/>
          </a:prstGeom>
          <a:solidFill>
            <a:srgbClr val="F81CD9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</a:t>
            </a:r>
            <a:endParaRPr lang="ru-RU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2428860" y="4214818"/>
            <a:ext cx="214314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857224" y="4500570"/>
            <a:ext cx="35719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86050" y="2786058"/>
            <a:ext cx="373820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8" grpId="0"/>
      <p:bldP spid="20" grpId="0"/>
      <p:bldP spid="15" grpId="0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85852" y="142852"/>
            <a:ext cx="6286544" cy="2308324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</a:t>
            </a:r>
          </a:p>
          <a:p>
            <a:pPr algn="ctr"/>
            <a:endParaRPr lang="ru-RU" sz="4800" dirty="0" smtClean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428596" y="2071678"/>
            <a:ext cx="4214842" cy="4500594"/>
          </a:xfrm>
          <a:prstGeom prst="snip1Rect">
            <a:avLst/>
          </a:prstGeom>
          <a:solidFill>
            <a:schemeClr val="bg1"/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5143504" y="1357298"/>
            <a:ext cx="3571900" cy="5214974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" descr="Картинка 2 из 15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48" y="2500306"/>
            <a:ext cx="3571900" cy="3476302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428728" y="6000768"/>
            <a:ext cx="2175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электромагнит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14942" y="1428736"/>
            <a:ext cx="3500462" cy="5143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Электромагниты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находят широкое применение  в технике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благодаря  их замечательным свойствам: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во время работы  электромагнита легко можно регулировать его магнитное  действие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при выключении тока они  быстро размагничиваются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их можно  изготавливать самых разных размеров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20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42976" y="142852"/>
            <a:ext cx="6357982" cy="156966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ИСПОЛЬЗОВАНИЕ</a:t>
            </a:r>
          </a:p>
          <a:p>
            <a:pPr algn="ctr"/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214282" y="2000240"/>
            <a:ext cx="3143272" cy="4572032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3643306" y="1357298"/>
            <a:ext cx="5214974" cy="1643074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3643306" y="3500438"/>
            <a:ext cx="5214974" cy="3143272"/>
          </a:xfrm>
          <a:prstGeom prst="snip1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 w="889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4" descr="Картинка 10 из 3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grayscl/>
          </a:blip>
          <a:stretch>
            <a:fillRect/>
          </a:stretch>
        </p:blipFill>
        <p:spPr bwMode="auto">
          <a:xfrm>
            <a:off x="3857620" y="3786190"/>
            <a:ext cx="4552950" cy="24574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4286248" y="6143644"/>
            <a:ext cx="3907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Электромагнитная ловушка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2" name="Picture 8" descr="Картинка 1 из 576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2357430"/>
            <a:ext cx="2605385" cy="2214578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357158" y="4714884"/>
            <a:ext cx="2928958" cy="1643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настоящее время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ученые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часто используют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электронный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микроскоп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43306" y="1357298"/>
            <a:ext cx="5072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</a:rPr>
              <a:t>Магнитное действие тока 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находит применение не только  в промышленности  -  в современной науке без  него  никак не обойтись.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9" grpId="0" animBg="1"/>
      <p:bldP spid="20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85852" y="142852"/>
            <a:ext cx="6357982" cy="156966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ДЕЙСТВИЯ  ТОКА</a:t>
            </a:r>
          </a:p>
          <a:p>
            <a:pPr algn="ctr"/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214282" y="2000240"/>
            <a:ext cx="3571900" cy="4572032"/>
          </a:xfrm>
          <a:prstGeom prst="snip1Rect">
            <a:avLst/>
          </a:prstGeom>
          <a:solidFill>
            <a:schemeClr val="bg1"/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4143372" y="1357298"/>
            <a:ext cx="4714908" cy="5000660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071934" y="1500174"/>
            <a:ext cx="4714908" cy="121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ХИМИЧЕСКОЕ ДЕЙСТВИЕ  ТОКА</a:t>
            </a:r>
          </a:p>
          <a:p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000496" y="2357430"/>
            <a:ext cx="49292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состоит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том, что  при пропускании электрического тока через некоторые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растворы кислот, солей, щелочей  происходит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выделение веществ на электродах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 это могут быть как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твердые вещества,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так и газообразные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" name="Picture 4" descr="Картинка 15 из 95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2643182"/>
            <a:ext cx="3204887" cy="2643206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214282" y="5429264"/>
            <a:ext cx="3618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Медицинская гальваническая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ванна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5" grpId="0"/>
      <p:bldP spid="17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85918" y="142852"/>
            <a:ext cx="6357982" cy="83099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214282" y="2000240"/>
            <a:ext cx="3143272" cy="4572032"/>
          </a:xfrm>
          <a:prstGeom prst="snip1Rect">
            <a:avLst/>
          </a:prstGeom>
          <a:solidFill>
            <a:schemeClr val="bg1"/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3857620" y="1214422"/>
            <a:ext cx="5000660" cy="1857388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3857620" y="3357562"/>
            <a:ext cx="5000660" cy="3214710"/>
          </a:xfrm>
          <a:prstGeom prst="snip1Rect">
            <a:avLst/>
          </a:prstGeom>
          <a:solidFill>
            <a:schemeClr val="bg2">
              <a:lumMod val="50000"/>
            </a:schemeClr>
          </a:solidFill>
          <a:ln w="889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4" descr="Картинка 8 из 9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7224" y="3786190"/>
            <a:ext cx="1928826" cy="2571768"/>
          </a:xfrm>
          <a:prstGeom prst="rect">
            <a:avLst/>
          </a:prstGeom>
          <a:noFill/>
        </p:spPr>
      </p:pic>
      <p:pic>
        <p:nvPicPr>
          <p:cNvPr id="20" name="Picture 2" descr="Картинка 35 из 78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1472" y="2214554"/>
            <a:ext cx="2428892" cy="2428892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00034" y="214311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Хромированный кран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472" y="6000768"/>
            <a:ext cx="25003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Позолоченные  ложки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4" name="Picture 2" descr="Картинка 4 из 95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429124" y="3500438"/>
            <a:ext cx="3857652" cy="2895048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5072066" y="6000768"/>
            <a:ext cx="25003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Гальваническая ванна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9058" y="1285860"/>
            <a:ext cx="48577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Химическое действие тока используют для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выделения чистых металлов из растворов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солей.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 судостроении специальными составами покрывают корпус корабля для защиты от коррозии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endParaRPr lang="ru-RU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9" grpId="0" animBg="1"/>
      <p:bldP spid="22" grpId="0"/>
      <p:bldP spid="23" grpId="0" animBg="1"/>
      <p:bldP spid="25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85852" y="142852"/>
            <a:ext cx="6357982" cy="83099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 rot="10800000">
            <a:off x="3786182" y="1285860"/>
            <a:ext cx="5072130" cy="5286412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143372" y="1357298"/>
            <a:ext cx="40259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медицине широкое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применение находит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лечение электрическим током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Admin\Рабочий стол\110a.jpg"/>
          <p:cNvPicPr>
            <a:picLocks noChangeAspect="1" noChangeArrowheads="1"/>
          </p:cNvPicPr>
          <p:nvPr/>
        </p:nvPicPr>
        <p:blipFill>
          <a:blip r:embed="rId2">
            <a:lum bright="5000" contrast="68000"/>
          </a:blip>
          <a:srcRect/>
          <a:stretch>
            <a:fillRect/>
          </a:stretch>
        </p:blipFill>
        <p:spPr bwMode="auto">
          <a:xfrm>
            <a:off x="500034" y="1785926"/>
            <a:ext cx="3571867" cy="2214578"/>
          </a:xfrm>
          <a:prstGeom prst="cloudCallout">
            <a:avLst/>
          </a:prstGeom>
          <a:solidFill>
            <a:schemeClr val="tx2">
              <a:lumMod val="20000"/>
              <a:lumOff val="80000"/>
              <a:alpha val="59000"/>
            </a:schemeClr>
          </a:solidFill>
          <a:ln w="25400" cmpd="dbl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sx="103000" sy="103000" algn="ctr" rotWithShape="0">
              <a:srgbClr val="000000">
                <a:alpha val="43137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3714744" y="2428868"/>
            <a:ext cx="521497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Электрошок</a:t>
            </a:r>
            <a:r>
              <a:rPr lang="ru-RU" dirty="0" smtClean="0"/>
              <a:t> - электрическое раздражение </a:t>
            </a:r>
          </a:p>
          <a:p>
            <a:pPr algn="ctr"/>
            <a:r>
              <a:rPr lang="ru-RU" dirty="0" smtClean="0"/>
              <a:t>мозга , с помощью которого лечат </a:t>
            </a:r>
          </a:p>
          <a:p>
            <a:pPr algn="ctr"/>
            <a:r>
              <a:rPr lang="ru-RU" dirty="0" smtClean="0"/>
              <a:t>некоторые психические заболевания.</a:t>
            </a:r>
          </a:p>
          <a:p>
            <a:pPr algn="ctr"/>
            <a:r>
              <a:rPr lang="ru-RU" b="1" dirty="0" smtClean="0"/>
              <a:t>Дефибрилляторы</a:t>
            </a:r>
            <a:r>
              <a:rPr lang="ru-RU" dirty="0" smtClean="0"/>
              <a:t> - электрические медицинские </a:t>
            </a:r>
          </a:p>
          <a:p>
            <a:pPr algn="ctr"/>
            <a:r>
              <a:rPr lang="ru-RU" dirty="0" smtClean="0"/>
              <a:t>приборы, используемые </a:t>
            </a:r>
          </a:p>
          <a:p>
            <a:pPr algn="ctr"/>
            <a:r>
              <a:rPr lang="ru-RU" dirty="0" smtClean="0"/>
              <a:t>при восстановлении </a:t>
            </a:r>
          </a:p>
          <a:p>
            <a:pPr algn="ctr"/>
            <a:r>
              <a:rPr lang="ru-RU" dirty="0" smtClean="0"/>
              <a:t>нарушений ритма сердечной деятельности </a:t>
            </a:r>
          </a:p>
          <a:p>
            <a:pPr algn="ctr"/>
            <a:r>
              <a:rPr lang="ru-RU" dirty="0" smtClean="0"/>
              <a:t>посредством </a:t>
            </a:r>
          </a:p>
          <a:p>
            <a:pPr algn="ctr"/>
            <a:r>
              <a:rPr lang="ru-RU" dirty="0" smtClean="0"/>
              <a:t>воздействия на организм кратковременными </a:t>
            </a:r>
          </a:p>
          <a:p>
            <a:pPr algn="ctr"/>
            <a:r>
              <a:rPr lang="ru-RU" dirty="0" smtClean="0"/>
              <a:t>высоковольтными электрическими разрядами.</a:t>
            </a:r>
          </a:p>
          <a:p>
            <a:pPr algn="ctr"/>
            <a:r>
              <a:rPr lang="ru-RU" b="1" dirty="0" smtClean="0"/>
              <a:t>Гальванизация</a:t>
            </a:r>
            <a:r>
              <a:rPr lang="ru-RU" dirty="0" smtClean="0"/>
              <a:t> - пропускание через организм</a:t>
            </a:r>
          </a:p>
          <a:p>
            <a:pPr algn="ctr"/>
            <a:r>
              <a:rPr lang="ru-RU" dirty="0" smtClean="0"/>
              <a:t> слабого постоянного тока, оказывающего </a:t>
            </a:r>
          </a:p>
          <a:p>
            <a:pPr algn="ctr"/>
            <a:r>
              <a:rPr lang="ru-RU" dirty="0" smtClean="0"/>
              <a:t>болеутоляющий эффект и улучшающий </a:t>
            </a:r>
          </a:p>
          <a:p>
            <a:pPr algn="ctr"/>
            <a:r>
              <a:rPr lang="ru-RU" dirty="0" smtClean="0"/>
              <a:t>кровообращение. </a:t>
            </a:r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357158" y="6143644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правляющая кнопка: в начало 13">
            <a:hlinkClick r:id="rId3" action="ppaction://hlinksldjump" highlightClick="1"/>
          </p:cNvPr>
          <p:cNvSpPr/>
          <p:nvPr/>
        </p:nvSpPr>
        <p:spPr>
          <a:xfrm>
            <a:off x="357158" y="5357826"/>
            <a:ext cx="1428760" cy="64294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928794" y="6215082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 ТЕСТУ</a:t>
            </a:r>
            <a:endParaRPr lang="ru-RU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857356" y="5357826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  <a:r>
              <a:rPr lang="ru-RU" sz="2000" b="1" dirty="0" smtClean="0"/>
              <a:t>К НАЧАЛУ ПЛАКАТА</a:t>
            </a:r>
            <a:endParaRPr lang="ru-RU" sz="2000" b="1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215206" y="6000768"/>
            <a:ext cx="1428760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 rot="10800000">
            <a:off x="285720" y="1071546"/>
            <a:ext cx="7500990" cy="3571900"/>
          </a:xfrm>
          <a:prstGeom prst="snip1Rect">
            <a:avLst>
              <a:gd name="adj" fmla="val 21393"/>
            </a:avLst>
          </a:prstGeom>
          <a:solidFill>
            <a:schemeClr val="bg1">
              <a:lumMod val="85000"/>
            </a:schemeClr>
          </a:solidFill>
          <a:ln w="101600"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57158" y="1643050"/>
            <a:ext cx="735808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ОБУЧАЮЩИЙ  ТЕСТ</a:t>
            </a:r>
            <a:endParaRPr lang="en-US" sz="54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 ЭЛЕКТРИЧЕСКИЙ  ТОК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Картинка 15 из 3118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929454" y="2714620"/>
            <a:ext cx="2000264" cy="2595554"/>
          </a:xfrm>
          <a:prstGeom prst="snip1Rect">
            <a:avLst/>
          </a:prstGeom>
          <a:noFill/>
          <a:ln w="79375" cmpd="dbl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</p:pic>
    </p:spTree>
  </p:cSld>
  <p:clrMapOvr>
    <a:masterClrMapping/>
  </p:clrMapOvr>
  <p:transition advClick="0"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0034" y="428604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6050" y="214290"/>
            <a:ext cx="471490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 </a:t>
            </a:r>
            <a:r>
              <a:rPr lang="ru-RU" sz="3200" b="1" i="1" dirty="0" smtClean="0"/>
              <a:t>ИНСТРУКЦИЯ ДЛЯ УЧАЩИХСЯ</a:t>
            </a:r>
            <a:endParaRPr lang="ru-RU" sz="3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1500174"/>
            <a:ext cx="7215238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 К каждому вопросу предлагаются четыре варианта ответа. Нажмите на кружок с номером правильного ответа.</a:t>
            </a:r>
          </a:p>
          <a:p>
            <a:r>
              <a:rPr lang="ru-RU" sz="2800" dirty="0" smtClean="0"/>
              <a:t>Если выбор верен –кружок увеличивается вот так  (нажми). </a:t>
            </a:r>
            <a:endParaRPr lang="ru-RU" sz="2800" dirty="0"/>
          </a:p>
        </p:txBody>
      </p:sp>
      <p:grpSp>
        <p:nvGrpSpPr>
          <p:cNvPr id="6" name="Группа 22"/>
          <p:cNvGrpSpPr/>
          <p:nvPr/>
        </p:nvGrpSpPr>
        <p:grpSpPr>
          <a:xfrm>
            <a:off x="3143240" y="3143248"/>
            <a:ext cx="714380" cy="769441"/>
            <a:chOff x="500034" y="1928802"/>
            <a:chExt cx="714380" cy="769441"/>
          </a:xfrm>
        </p:grpSpPr>
        <p:sp>
          <p:nvSpPr>
            <p:cNvPr id="9" name="Овал 8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85720" y="3929066"/>
            <a:ext cx="7215238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  Если  выбран неверный  ответ, то вы можете посмотреть решение, перейдя по управляющей кнопке.  Переход к новому вопросу осуществляется также по управляющей кнопке.</a:t>
            </a:r>
            <a:endParaRPr lang="ru-RU" sz="2800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357686" y="6215082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НАЧАТЬ ТЕСТ</a:t>
            </a:r>
            <a:endParaRPr lang="ru-RU" sz="3600" b="1" i="1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2571736" y="3357562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285720" y="0"/>
            <a:ext cx="1428760" cy="1446550"/>
            <a:chOff x="571472" y="428604"/>
            <a:chExt cx="1428760" cy="1446550"/>
          </a:xfrm>
        </p:grpSpPr>
        <p:sp>
          <p:nvSpPr>
            <p:cNvPr id="16" name="Блок-схема: несколько документов 15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i="1" dirty="0" smtClean="0">
                  <a:solidFill>
                    <a:srgbClr val="C00000"/>
                  </a:solidFill>
                </a:rPr>
                <a:t>!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000892" y="4714884"/>
            <a:ext cx="1428760" cy="1446550"/>
            <a:chOff x="571472" y="428604"/>
            <a:chExt cx="1428760" cy="1446550"/>
          </a:xfrm>
        </p:grpSpPr>
        <p:sp>
          <p:nvSpPr>
            <p:cNvPr id="19" name="Блок-схема: несколько документов 18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2976" y="2214554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14290"/>
            <a:ext cx="8286808" cy="16430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85776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85776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1439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 1. </a:t>
            </a:r>
            <a:r>
              <a:rPr lang="ru-RU" sz="3200" dirty="0" smtClean="0">
                <a:latin typeface="+mj-lt"/>
              </a:rPr>
              <a:t>Какие частицы являются носителями  электрического тока</a:t>
            </a:r>
          </a:p>
          <a:p>
            <a:r>
              <a:rPr lang="ru-RU" sz="3200" dirty="0" smtClean="0">
                <a:latin typeface="+mj-lt"/>
              </a:rPr>
              <a:t> в металлах?</a:t>
            </a:r>
          </a:p>
          <a:p>
            <a:r>
              <a:rPr lang="ru-RU" sz="3200" dirty="0">
                <a:latin typeface="Arial Black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285720" y="2285992"/>
            <a:ext cx="1357322" cy="642942"/>
            <a:chOff x="500034" y="2000240"/>
            <a:chExt cx="1357322" cy="642942"/>
          </a:xfrm>
        </p:grpSpPr>
        <p:sp>
          <p:nvSpPr>
            <p:cNvPr id="11" name="Овал 10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214282" y="4429132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3129977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ИОНЫ</a:t>
            </a:r>
            <a:endParaRPr lang="ru-RU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5500694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молекулы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642910" y="514351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электроны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07207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протоны</a:t>
            </a:r>
            <a:endParaRPr lang="ru-RU" sz="4400" dirty="0"/>
          </a:p>
        </p:txBody>
      </p:sp>
      <p:sp>
        <p:nvSpPr>
          <p:cNvPr id="35" name="Управляющая кнопка: далее 34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500562" y="6457890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8" name="Управляющая кнопка: назад 37">
            <a:hlinkClick r:id="rId3" action="ppaction://hlinksldjump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488668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pic>
        <p:nvPicPr>
          <p:cNvPr id="4098" name="Picture 2" descr="d:\Documents\7.gif"/>
          <p:cNvPicPr>
            <a:picLocks noChangeAspect="1" noChangeArrowheads="1"/>
          </p:cNvPicPr>
          <p:nvPr/>
        </p:nvPicPr>
        <p:blipFill>
          <a:blip r:embed="rId4">
            <a:lum bright="-20000" contrast="20000"/>
          </a:blip>
          <a:srcRect/>
          <a:stretch>
            <a:fillRect/>
          </a:stretch>
        </p:blipFill>
        <p:spPr bwMode="auto">
          <a:xfrm>
            <a:off x="6572264" y="1071546"/>
            <a:ext cx="2014536" cy="128588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0" name="Группа 39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1" name="Блок-схема: несколько документов 40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285720" y="2214554"/>
            <a:ext cx="714380" cy="769441"/>
            <a:chOff x="500034" y="1928802"/>
            <a:chExt cx="714380" cy="769441"/>
          </a:xfrm>
        </p:grpSpPr>
        <p:sp>
          <p:nvSpPr>
            <p:cNvPr id="44" name="Овал 4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4929190" y="2357430"/>
            <a:ext cx="1357322" cy="642942"/>
            <a:chOff x="500034" y="2000240"/>
            <a:chExt cx="1357322" cy="642942"/>
          </a:xfrm>
        </p:grpSpPr>
        <p:sp>
          <p:nvSpPr>
            <p:cNvPr id="47" name="Овал 4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5214942" y="4500570"/>
            <a:ext cx="1357322" cy="642942"/>
            <a:chOff x="500034" y="2000240"/>
            <a:chExt cx="1357322" cy="642942"/>
          </a:xfrm>
        </p:grpSpPr>
        <p:sp>
          <p:nvSpPr>
            <p:cNvPr id="50" name="Овал 4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4929190" y="2285992"/>
            <a:ext cx="714380" cy="769441"/>
            <a:chOff x="500034" y="1928802"/>
            <a:chExt cx="714380" cy="769441"/>
          </a:xfrm>
        </p:grpSpPr>
        <p:sp>
          <p:nvSpPr>
            <p:cNvPr id="53" name="Овал 5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214942" y="4429132"/>
            <a:ext cx="714380" cy="769441"/>
            <a:chOff x="500034" y="1928802"/>
            <a:chExt cx="714380" cy="769441"/>
          </a:xfrm>
        </p:grpSpPr>
        <p:sp>
          <p:nvSpPr>
            <p:cNvPr id="56" name="Овал 5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Электрический ток в металлах создается свободными </a:t>
            </a:r>
            <a:r>
              <a:rPr lang="ru-RU" sz="3600" dirty="0" smtClean="0"/>
              <a:t>электронами</a:t>
            </a:r>
            <a:r>
              <a:rPr lang="ru-RU" sz="2800" dirty="0" smtClean="0"/>
              <a:t>- </a:t>
            </a:r>
            <a:r>
              <a:rPr lang="ru-RU" sz="2800" b="1" i="1" dirty="0" smtClean="0"/>
              <a:t>электронами проводимости</a:t>
            </a:r>
            <a:r>
              <a:rPr lang="ru-RU" sz="2800" dirty="0" smtClean="0"/>
              <a:t>. Под действием сторонних сил электроны приобретают </a:t>
            </a:r>
            <a:r>
              <a:rPr lang="ru-RU" sz="2800" b="1" i="1" dirty="0" smtClean="0"/>
              <a:t>направленное </a:t>
            </a:r>
            <a:r>
              <a:rPr lang="ru-RU" sz="2800" dirty="0" smtClean="0"/>
              <a:t>движение- возникает электрический ток.</a:t>
            </a:r>
            <a:endParaRPr lang="ru-RU" sz="2800" dirty="0"/>
          </a:p>
        </p:txBody>
      </p:sp>
      <p:grpSp>
        <p:nvGrpSpPr>
          <p:cNvPr id="68" name="Группа 67"/>
          <p:cNvGrpSpPr/>
          <p:nvPr/>
        </p:nvGrpSpPr>
        <p:grpSpPr>
          <a:xfrm>
            <a:off x="571472" y="428604"/>
            <a:ext cx="1428760" cy="1446550"/>
            <a:chOff x="571472" y="428604"/>
            <a:chExt cx="1428760" cy="1446550"/>
          </a:xfrm>
        </p:grpSpPr>
        <p:sp>
          <p:nvSpPr>
            <p:cNvPr id="8" name="Блок-схема: несколько документов 7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i="1" dirty="0" smtClean="0">
                  <a:solidFill>
                    <a:srgbClr val="C00000"/>
                  </a:solidFill>
                </a:rPr>
                <a:t>!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500034" y="3500438"/>
            <a:ext cx="8215370" cy="2286016"/>
            <a:chOff x="500034" y="3500438"/>
            <a:chExt cx="8215370" cy="2286016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00034" y="3500438"/>
              <a:ext cx="8215370" cy="2286016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Цилиндр 10"/>
            <p:cNvSpPr/>
            <p:nvPr/>
          </p:nvSpPr>
          <p:spPr>
            <a:xfrm rot="5400000">
              <a:off x="4143372" y="2071678"/>
              <a:ext cx="571504" cy="4143404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3" name="Прямая соединительная линия 12"/>
            <p:cNvCxnSpPr>
              <a:endCxn id="11" idx="3"/>
            </p:cNvCxnSpPr>
            <p:nvPr/>
          </p:nvCxnSpPr>
          <p:spPr>
            <a:xfrm>
              <a:off x="1571604" y="4143380"/>
              <a:ext cx="785818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6429388" y="4143380"/>
              <a:ext cx="785818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571604" y="5072074"/>
              <a:ext cx="2786082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4572000" y="5072074"/>
              <a:ext cx="2643206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1108051" y="4606933"/>
              <a:ext cx="928694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6751653" y="4606933"/>
              <a:ext cx="928694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4108447" y="5035561"/>
              <a:ext cx="928694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4107653" y="5036355"/>
              <a:ext cx="500860" cy="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Овал 28"/>
            <p:cNvSpPr/>
            <p:nvPr/>
          </p:nvSpPr>
          <p:spPr>
            <a:xfrm>
              <a:off x="6429388" y="4071942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2285984" y="4071942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2500298" y="3929066"/>
            <a:ext cx="3786214" cy="428628"/>
            <a:chOff x="2500298" y="3929066"/>
            <a:chExt cx="3786214" cy="428628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3357554" y="3929066"/>
              <a:ext cx="714380" cy="214314"/>
              <a:chOff x="2214546" y="6286520"/>
              <a:chExt cx="714380" cy="214314"/>
            </a:xfrm>
          </p:grpSpPr>
          <p:sp>
            <p:nvSpPr>
              <p:cNvPr id="35" name="Овал 34"/>
              <p:cNvSpPr/>
              <p:nvPr/>
            </p:nvSpPr>
            <p:spPr>
              <a:xfrm>
                <a:off x="2214546" y="6286520"/>
                <a:ext cx="214314" cy="21431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41" name="Прямая со стрелкой 40"/>
              <p:cNvCxnSpPr/>
              <p:nvPr/>
            </p:nvCxnSpPr>
            <p:spPr>
              <a:xfrm>
                <a:off x="2357422" y="6427808"/>
                <a:ext cx="571504" cy="1588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Группа 42"/>
            <p:cNvGrpSpPr/>
            <p:nvPr/>
          </p:nvGrpSpPr>
          <p:grpSpPr>
            <a:xfrm>
              <a:off x="2500298" y="3929066"/>
              <a:ext cx="714380" cy="214314"/>
              <a:chOff x="2214546" y="6286520"/>
              <a:chExt cx="714380" cy="214314"/>
            </a:xfrm>
          </p:grpSpPr>
          <p:sp>
            <p:nvSpPr>
              <p:cNvPr id="44" name="Овал 43"/>
              <p:cNvSpPr/>
              <p:nvPr/>
            </p:nvSpPr>
            <p:spPr>
              <a:xfrm>
                <a:off x="2214546" y="6286520"/>
                <a:ext cx="214314" cy="21431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45" name="Прямая со стрелкой 44"/>
              <p:cNvCxnSpPr/>
              <p:nvPr/>
            </p:nvCxnSpPr>
            <p:spPr>
              <a:xfrm>
                <a:off x="2357422" y="6427808"/>
                <a:ext cx="571504" cy="1588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Группа 45"/>
            <p:cNvGrpSpPr/>
            <p:nvPr/>
          </p:nvGrpSpPr>
          <p:grpSpPr>
            <a:xfrm>
              <a:off x="2857488" y="4143380"/>
              <a:ext cx="714380" cy="214314"/>
              <a:chOff x="2214546" y="6286520"/>
              <a:chExt cx="714380" cy="214314"/>
            </a:xfrm>
          </p:grpSpPr>
          <p:sp>
            <p:nvSpPr>
              <p:cNvPr id="47" name="Овал 46"/>
              <p:cNvSpPr/>
              <p:nvPr/>
            </p:nvSpPr>
            <p:spPr>
              <a:xfrm>
                <a:off x="2214546" y="6286520"/>
                <a:ext cx="214314" cy="21431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48" name="Прямая со стрелкой 47"/>
              <p:cNvCxnSpPr/>
              <p:nvPr/>
            </p:nvCxnSpPr>
            <p:spPr>
              <a:xfrm>
                <a:off x="2357422" y="6427808"/>
                <a:ext cx="571504" cy="1588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Группа 48"/>
            <p:cNvGrpSpPr/>
            <p:nvPr/>
          </p:nvGrpSpPr>
          <p:grpSpPr>
            <a:xfrm>
              <a:off x="5143504" y="3929066"/>
              <a:ext cx="714380" cy="214314"/>
              <a:chOff x="2214546" y="6286520"/>
              <a:chExt cx="714380" cy="214314"/>
            </a:xfrm>
          </p:grpSpPr>
          <p:sp>
            <p:nvSpPr>
              <p:cNvPr id="50" name="Овал 49"/>
              <p:cNvSpPr/>
              <p:nvPr/>
            </p:nvSpPr>
            <p:spPr>
              <a:xfrm>
                <a:off x="2214546" y="6286520"/>
                <a:ext cx="214314" cy="21431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51" name="Прямая со стрелкой 50"/>
              <p:cNvCxnSpPr/>
              <p:nvPr/>
            </p:nvCxnSpPr>
            <p:spPr>
              <a:xfrm>
                <a:off x="2357422" y="6427808"/>
                <a:ext cx="571504" cy="1588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Группа 51"/>
            <p:cNvGrpSpPr/>
            <p:nvPr/>
          </p:nvGrpSpPr>
          <p:grpSpPr>
            <a:xfrm>
              <a:off x="3857620" y="4143380"/>
              <a:ext cx="714380" cy="214314"/>
              <a:chOff x="2214546" y="6286520"/>
              <a:chExt cx="714380" cy="214314"/>
            </a:xfrm>
          </p:grpSpPr>
          <p:sp>
            <p:nvSpPr>
              <p:cNvPr id="53" name="Овал 52"/>
              <p:cNvSpPr/>
              <p:nvPr/>
            </p:nvSpPr>
            <p:spPr>
              <a:xfrm>
                <a:off x="2214546" y="6286520"/>
                <a:ext cx="214314" cy="21431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54" name="Прямая со стрелкой 53"/>
              <p:cNvCxnSpPr/>
              <p:nvPr/>
            </p:nvCxnSpPr>
            <p:spPr>
              <a:xfrm>
                <a:off x="2357422" y="6427808"/>
                <a:ext cx="571504" cy="1588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Группа 54"/>
            <p:cNvGrpSpPr/>
            <p:nvPr/>
          </p:nvGrpSpPr>
          <p:grpSpPr>
            <a:xfrm>
              <a:off x="4214810" y="3929066"/>
              <a:ext cx="714380" cy="214314"/>
              <a:chOff x="2214546" y="6286520"/>
              <a:chExt cx="714380" cy="214314"/>
            </a:xfrm>
          </p:grpSpPr>
          <p:sp>
            <p:nvSpPr>
              <p:cNvPr id="56" name="Овал 55"/>
              <p:cNvSpPr/>
              <p:nvPr/>
            </p:nvSpPr>
            <p:spPr>
              <a:xfrm>
                <a:off x="2214546" y="6286520"/>
                <a:ext cx="214314" cy="21431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57" name="Прямая со стрелкой 56"/>
              <p:cNvCxnSpPr/>
              <p:nvPr/>
            </p:nvCxnSpPr>
            <p:spPr>
              <a:xfrm>
                <a:off x="2357422" y="6427808"/>
                <a:ext cx="571504" cy="1588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Группа 57"/>
            <p:cNvGrpSpPr/>
            <p:nvPr/>
          </p:nvGrpSpPr>
          <p:grpSpPr>
            <a:xfrm>
              <a:off x="4714876" y="4143380"/>
              <a:ext cx="714380" cy="214314"/>
              <a:chOff x="2214546" y="6286520"/>
              <a:chExt cx="714380" cy="214314"/>
            </a:xfrm>
          </p:grpSpPr>
          <p:sp>
            <p:nvSpPr>
              <p:cNvPr id="59" name="Овал 58"/>
              <p:cNvSpPr/>
              <p:nvPr/>
            </p:nvSpPr>
            <p:spPr>
              <a:xfrm>
                <a:off x="2214546" y="6286520"/>
                <a:ext cx="214314" cy="21431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60" name="Прямая со стрелкой 59"/>
              <p:cNvCxnSpPr/>
              <p:nvPr/>
            </p:nvCxnSpPr>
            <p:spPr>
              <a:xfrm>
                <a:off x="2357422" y="6427808"/>
                <a:ext cx="571504" cy="1588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Группа 60"/>
            <p:cNvGrpSpPr/>
            <p:nvPr/>
          </p:nvGrpSpPr>
          <p:grpSpPr>
            <a:xfrm>
              <a:off x="5572132" y="4143380"/>
              <a:ext cx="714380" cy="214314"/>
              <a:chOff x="2214546" y="6286520"/>
              <a:chExt cx="714380" cy="214314"/>
            </a:xfrm>
          </p:grpSpPr>
          <p:sp>
            <p:nvSpPr>
              <p:cNvPr id="62" name="Овал 61"/>
              <p:cNvSpPr/>
              <p:nvPr/>
            </p:nvSpPr>
            <p:spPr>
              <a:xfrm>
                <a:off x="2214546" y="6286520"/>
                <a:ext cx="214314" cy="21431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63" name="Прямая со стрелкой 62"/>
              <p:cNvCxnSpPr/>
              <p:nvPr/>
            </p:nvCxnSpPr>
            <p:spPr>
              <a:xfrm>
                <a:off x="2357422" y="6427808"/>
                <a:ext cx="571504" cy="1588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TextBox 63"/>
          <p:cNvSpPr txBox="1"/>
          <p:nvPr/>
        </p:nvSpPr>
        <p:spPr>
          <a:xfrm>
            <a:off x="6572264" y="3500438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ЭЛЕКТРОНЫ ПРОВОДИМОСТИ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66" name="Управляющая кнопка: назад 65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grpSp>
        <p:nvGrpSpPr>
          <p:cNvPr id="69" name="Группа 68"/>
          <p:cNvGrpSpPr/>
          <p:nvPr/>
        </p:nvGrpSpPr>
        <p:grpSpPr>
          <a:xfrm>
            <a:off x="723872" y="581004"/>
            <a:ext cx="1428760" cy="1446550"/>
            <a:chOff x="571472" y="428604"/>
            <a:chExt cx="1428760" cy="1446550"/>
          </a:xfrm>
        </p:grpSpPr>
        <p:sp>
          <p:nvSpPr>
            <p:cNvPr id="70" name="Блок-схема: несколько документов 69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i="1" dirty="0" smtClean="0">
                  <a:solidFill>
                    <a:srgbClr val="C00000"/>
                  </a:solidFill>
                </a:rPr>
                <a:t>!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785786" y="1285860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14480" y="2500306"/>
            <a:ext cx="7286676" cy="1588"/>
          </a:xfrm>
          <a:prstGeom prst="line">
            <a:avLst/>
          </a:prstGeom>
          <a:ln w="168275" cmpd="tri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2500298" y="285728"/>
            <a:ext cx="6429420" cy="1928826"/>
          </a:xfrm>
          <a:prstGeom prst="snip1Rect">
            <a:avLst>
              <a:gd name="adj" fmla="val 21393"/>
            </a:avLst>
          </a:prstGeom>
          <a:solidFill>
            <a:schemeClr val="bg1">
              <a:lumMod val="85000"/>
            </a:schemeClr>
          </a:solidFill>
          <a:ln w="101600"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LLTQCNDBZ </a:t>
            </a:r>
            <a:endParaRPr lang="ru-RU" dirty="0"/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4214810" y="2928934"/>
            <a:ext cx="4643470" cy="3429024"/>
          </a:xfrm>
          <a:prstGeom prst="snip1Rect">
            <a:avLst>
              <a:gd name="adj" fmla="val 21393"/>
            </a:avLst>
          </a:prstGeom>
          <a:solidFill>
            <a:schemeClr val="bg1">
              <a:lumMod val="85000"/>
            </a:schemeClr>
          </a:solidFill>
          <a:ln w="101600"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500298" y="285728"/>
            <a:ext cx="5336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ДЕЙСТВИЯ 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ЭЛЕКТРИЧЕСКОГО 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ТОКА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4" descr="Картинка 2 из 1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28860" y="2857496"/>
            <a:ext cx="1423953" cy="2891274"/>
          </a:xfrm>
          <a:prstGeom prst="rect">
            <a:avLst/>
          </a:prstGeom>
          <a:noFill/>
          <a:ln w="63500" cmpd="dbl">
            <a:solidFill>
              <a:schemeClr val="accent5">
                <a:lumMod val="75000"/>
              </a:schemeClr>
            </a:solidFill>
          </a:ln>
        </p:spPr>
      </p:pic>
      <p:pic>
        <p:nvPicPr>
          <p:cNvPr id="14" name="Picture 2" descr="Картинка 88 из 195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5000636"/>
            <a:ext cx="1428760" cy="1399602"/>
          </a:xfrm>
          <a:prstGeom prst="snip1Rect">
            <a:avLst>
              <a:gd name="adj" fmla="val 0"/>
            </a:avLst>
          </a:prstGeom>
          <a:noFill/>
          <a:ln w="60325" cmpd="dbl">
            <a:solidFill>
              <a:schemeClr val="accent5">
                <a:lumMod val="75000"/>
              </a:schemeClr>
            </a:solidFill>
          </a:ln>
        </p:spPr>
      </p:pic>
      <p:pic>
        <p:nvPicPr>
          <p:cNvPr id="17" name="Picture 2" descr="Картинка 10 из 141399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2786058"/>
            <a:ext cx="1453327" cy="2214578"/>
          </a:xfrm>
          <a:prstGeom prst="rect">
            <a:avLst/>
          </a:prstGeom>
          <a:noFill/>
          <a:ln w="60325" cmpd="dbl">
            <a:solidFill>
              <a:schemeClr val="accent5">
                <a:lumMod val="75000"/>
              </a:schemeClr>
            </a:solidFill>
          </a:ln>
          <a:effectLst>
            <a:innerShdw blurRad="825500" dist="254000" dir="18900000">
              <a:schemeClr val="tx1">
                <a:alpha val="50000"/>
              </a:schemeClr>
            </a:innerShdw>
          </a:effectLst>
        </p:spPr>
      </p:pic>
      <p:sp>
        <p:nvSpPr>
          <p:cNvPr id="15" name="TextBox 14"/>
          <p:cNvSpPr txBox="1"/>
          <p:nvPr/>
        </p:nvSpPr>
        <p:spPr>
          <a:xfrm>
            <a:off x="4229622" y="3714752"/>
            <a:ext cx="4556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ИНТЕРАКТИВНЫЙ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ПЛАКАТ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571472" y="607199"/>
            <a:ext cx="1428760" cy="1357322"/>
            <a:chOff x="142844" y="500042"/>
            <a:chExt cx="1428760" cy="1357322"/>
          </a:xfrm>
        </p:grpSpPr>
        <p:sp>
          <p:nvSpPr>
            <p:cNvPr id="20" name="Овал 19"/>
            <p:cNvSpPr/>
            <p:nvPr/>
          </p:nvSpPr>
          <p:spPr>
            <a:xfrm>
              <a:off x="142844" y="500042"/>
              <a:ext cx="1428760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357158" y="1214422"/>
              <a:ext cx="1000132" cy="642942"/>
            </a:xfrm>
            <a:prstGeom prst="ellipse">
              <a:avLst/>
            </a:prstGeom>
            <a:solidFill>
              <a:schemeClr val="bg1">
                <a:lumMod val="65000"/>
                <a:alpha val="66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2976" y="2214554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14290"/>
            <a:ext cx="8286808" cy="16430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786322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500306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786322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51435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 </a:t>
            </a:r>
            <a:r>
              <a:rPr lang="en-US" sz="3200" u="sng" dirty="0" smtClean="0">
                <a:latin typeface="Arial Black" pitchFamily="34" charset="0"/>
              </a:rPr>
              <a:t>2</a:t>
            </a:r>
            <a:r>
              <a:rPr lang="ru-RU" sz="3200" u="sng" dirty="0" smtClean="0">
                <a:latin typeface="Arial Black" pitchFamily="34" charset="0"/>
              </a:rPr>
              <a:t>.  </a:t>
            </a:r>
            <a:r>
              <a:rPr lang="ru-RU" sz="3200" dirty="0" smtClean="0">
                <a:latin typeface="+mj-lt"/>
              </a:rPr>
              <a:t>Сколько</a:t>
            </a:r>
            <a:r>
              <a:rPr lang="ru-RU" sz="3200" i="1" dirty="0" smtClean="0">
                <a:latin typeface="+mj-lt"/>
              </a:rPr>
              <a:t> </a:t>
            </a:r>
            <a:r>
              <a:rPr lang="ru-RU" sz="3200" dirty="0" smtClean="0">
                <a:latin typeface="+mj-lt"/>
              </a:rPr>
              <a:t>электронов переносят заряд  равный </a:t>
            </a:r>
            <a:r>
              <a:rPr lang="ru-RU" sz="4000" dirty="0" smtClean="0">
                <a:latin typeface="+mj-lt"/>
              </a:rPr>
              <a:t>-</a:t>
            </a:r>
            <a:r>
              <a:rPr lang="ru-RU" sz="3200" dirty="0" smtClean="0">
                <a:latin typeface="+mj-lt"/>
              </a:rPr>
              <a:t>400 Кл ?</a:t>
            </a:r>
            <a:endParaRPr lang="ru-RU" sz="32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42886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5072066" y="4374071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00100" y="264318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400</a:t>
            </a:r>
            <a:endParaRPr lang="ru-RU" sz="4400" dirty="0"/>
          </a:p>
        </p:txBody>
      </p:sp>
      <p:sp>
        <p:nvSpPr>
          <p:cNvPr id="33" name="TextBox 32"/>
          <p:cNvSpPr txBox="1"/>
          <p:nvPr/>
        </p:nvSpPr>
        <p:spPr>
          <a:xfrm>
            <a:off x="5357818" y="2643182"/>
            <a:ext cx="4357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 250 000 000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642910" y="507207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250</a:t>
            </a:r>
            <a:r>
              <a:rPr lang="ru-RU" sz="4400" dirty="0" smtClean="0">
                <a:latin typeface="Book Antiqua"/>
              </a:rPr>
              <a:t>·</a:t>
            </a:r>
            <a:r>
              <a:rPr lang="ru-RU" sz="4400" dirty="0" smtClean="0"/>
              <a:t> 10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07207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250</a:t>
            </a:r>
            <a:r>
              <a:rPr lang="ru-RU" sz="4400" dirty="0" smtClean="0">
                <a:latin typeface="Book Antiqua"/>
              </a:rPr>
              <a:t>·</a:t>
            </a:r>
            <a:r>
              <a:rPr lang="ru-RU" sz="4400" dirty="0" smtClean="0"/>
              <a:t> 10</a:t>
            </a:r>
            <a:endParaRPr lang="ru-RU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2357422" y="492919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-19</a:t>
            </a:r>
            <a:endParaRPr lang="ru-RU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500958" y="485776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19</a:t>
            </a:r>
            <a:endParaRPr lang="ru-RU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4357686" y="6274378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6" name="Управляющая кнопка: далее 35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Управляющая кнопка: назад 37">
            <a:hlinkClick r:id="rId3" action="ppaction://hlinksldjump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357958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pic>
        <p:nvPicPr>
          <p:cNvPr id="5123" name="Picture 3" descr="d:\Documents\9b3b647ffeed91155637aa4a2125929d.gif"/>
          <p:cNvPicPr>
            <a:picLocks noChangeAspect="1" noChangeArrowheads="1"/>
          </p:cNvPicPr>
          <p:nvPr/>
        </p:nvPicPr>
        <p:blipFill>
          <a:blip r:embed="rId4">
            <a:lum bright="-20000"/>
          </a:blip>
          <a:srcRect/>
          <a:stretch>
            <a:fillRect/>
          </a:stretch>
        </p:blipFill>
        <p:spPr bwMode="auto">
          <a:xfrm>
            <a:off x="6286512" y="428604"/>
            <a:ext cx="2266950" cy="1214446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0" name="Группа 39"/>
          <p:cNvGrpSpPr/>
          <p:nvPr/>
        </p:nvGrpSpPr>
        <p:grpSpPr>
          <a:xfrm>
            <a:off x="3929058" y="3286124"/>
            <a:ext cx="1428760" cy="1446550"/>
            <a:chOff x="571472" y="428604"/>
            <a:chExt cx="1428760" cy="1446550"/>
          </a:xfrm>
        </p:grpSpPr>
        <p:sp>
          <p:nvSpPr>
            <p:cNvPr id="41" name="Блок-схема: несколько документов 40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5072066" y="2214554"/>
            <a:ext cx="1357322" cy="642942"/>
            <a:chOff x="500034" y="2000240"/>
            <a:chExt cx="1357322" cy="642942"/>
          </a:xfrm>
        </p:grpSpPr>
        <p:sp>
          <p:nvSpPr>
            <p:cNvPr id="44" name="Овал 4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85720" y="2143116"/>
            <a:ext cx="1357322" cy="642942"/>
            <a:chOff x="500034" y="2000240"/>
            <a:chExt cx="1357322" cy="642942"/>
          </a:xfrm>
        </p:grpSpPr>
        <p:sp>
          <p:nvSpPr>
            <p:cNvPr id="50" name="Овал 4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285720" y="4357694"/>
            <a:ext cx="1357322" cy="642942"/>
            <a:chOff x="500034" y="2000240"/>
            <a:chExt cx="1357322" cy="642942"/>
          </a:xfrm>
        </p:grpSpPr>
        <p:sp>
          <p:nvSpPr>
            <p:cNvPr id="53" name="Овал 5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072066" y="2143116"/>
            <a:ext cx="714380" cy="769441"/>
            <a:chOff x="500034" y="1928802"/>
            <a:chExt cx="714380" cy="769441"/>
          </a:xfrm>
        </p:grpSpPr>
        <p:sp>
          <p:nvSpPr>
            <p:cNvPr id="56" name="Овал 5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285720" y="4286256"/>
            <a:ext cx="714380" cy="769441"/>
            <a:chOff x="500034" y="1928802"/>
            <a:chExt cx="714380" cy="769441"/>
          </a:xfrm>
        </p:grpSpPr>
        <p:sp>
          <p:nvSpPr>
            <p:cNvPr id="59" name="Овал 58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285720" y="2071678"/>
            <a:ext cx="714380" cy="769441"/>
            <a:chOff x="500034" y="1928802"/>
            <a:chExt cx="714380" cy="769441"/>
          </a:xfrm>
        </p:grpSpPr>
        <p:sp>
          <p:nvSpPr>
            <p:cNvPr id="62" name="Овал 61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3200" dirty="0" smtClean="0"/>
              <a:t>Один электрон имеет элементарный заряд равный</a:t>
            </a:r>
          </a:p>
          <a:p>
            <a:r>
              <a:rPr lang="en-US" sz="3200" dirty="0" smtClean="0"/>
              <a:t> </a:t>
            </a:r>
            <a:r>
              <a:rPr lang="en-US" sz="4000" b="1" dirty="0" smtClean="0"/>
              <a:t>e=</a:t>
            </a:r>
            <a:r>
              <a:rPr lang="ru-RU" sz="4000" b="1" dirty="0" smtClean="0"/>
              <a:t>– 1,6</a:t>
            </a:r>
            <a:r>
              <a:rPr lang="ru-RU" sz="4000" b="1" dirty="0" smtClean="0">
                <a:latin typeface="Book Antiqua"/>
              </a:rPr>
              <a:t>·</a:t>
            </a:r>
            <a:r>
              <a:rPr lang="en-US" sz="4000" b="1" dirty="0" smtClean="0"/>
              <a:t> </a:t>
            </a:r>
            <a:r>
              <a:rPr lang="ru-RU" sz="4000" b="1" dirty="0" smtClean="0"/>
              <a:t> 10</a:t>
            </a:r>
            <a:r>
              <a:rPr lang="en-US" sz="4000" b="1" dirty="0" smtClean="0"/>
              <a:t>  </a:t>
            </a:r>
            <a:r>
              <a:rPr lang="ru-RU" sz="4000" b="1" dirty="0" smtClean="0"/>
              <a:t>  Кл</a:t>
            </a:r>
            <a:r>
              <a:rPr lang="en-US" sz="4000" b="1" dirty="0" smtClean="0"/>
              <a:t>.</a:t>
            </a:r>
            <a:endParaRPr lang="ru-RU" sz="4000" b="1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214282" y="207167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72264" y="350043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71472" y="3571876"/>
            <a:ext cx="8215370" cy="228601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4643438" y="1142984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- 19</a:t>
            </a:r>
            <a:endParaRPr lang="ru-RU" sz="2800" dirty="0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2357422" y="1500174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Группа 75"/>
          <p:cNvGrpSpPr/>
          <p:nvPr/>
        </p:nvGrpSpPr>
        <p:grpSpPr>
          <a:xfrm>
            <a:off x="1071538" y="3286124"/>
            <a:ext cx="8072462" cy="2594076"/>
            <a:chOff x="1071538" y="3929066"/>
            <a:chExt cx="8072462" cy="2594076"/>
          </a:xfrm>
        </p:grpSpPr>
        <p:sp>
          <p:nvSpPr>
            <p:cNvPr id="58" name="TextBox 57"/>
            <p:cNvSpPr txBox="1"/>
            <p:nvPr/>
          </p:nvSpPr>
          <p:spPr>
            <a:xfrm>
              <a:off x="1071538" y="4214818"/>
              <a:ext cx="807246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dirty="0" smtClean="0"/>
                <a:t>N=        =            </a:t>
              </a:r>
              <a:r>
                <a:rPr lang="ru-RU" sz="7200" dirty="0" smtClean="0"/>
                <a:t> </a:t>
              </a:r>
              <a:r>
                <a:rPr lang="en-US" sz="7200" dirty="0" smtClean="0"/>
                <a:t>=</a:t>
              </a:r>
              <a:endParaRPr lang="ru-RU" sz="7200" dirty="0" smtClean="0"/>
            </a:p>
            <a:p>
              <a:r>
                <a:rPr lang="ru-RU" sz="7200" dirty="0" smtClean="0"/>
                <a:t>=250</a:t>
              </a:r>
              <a:r>
                <a:rPr lang="ru-RU" sz="7200" dirty="0" smtClean="0">
                  <a:latin typeface="Book Antiqua"/>
                </a:rPr>
                <a:t>·</a:t>
              </a:r>
              <a:r>
                <a:rPr lang="ru-RU" sz="7200" dirty="0" smtClean="0"/>
                <a:t> 10</a:t>
              </a:r>
              <a:endParaRPr lang="ru-RU" sz="7200" dirty="0"/>
            </a:p>
          </p:txBody>
        </p:sp>
        <p:cxnSp>
          <p:nvCxnSpPr>
            <p:cNvPr id="65" name="Прямая соединительная линия 64"/>
            <p:cNvCxnSpPr/>
            <p:nvPr/>
          </p:nvCxnSpPr>
          <p:spPr>
            <a:xfrm>
              <a:off x="2285984" y="4857760"/>
              <a:ext cx="142876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4357686" y="4857760"/>
              <a:ext cx="2571768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2643174" y="3929066"/>
              <a:ext cx="85725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/>
                <a:t>q</a:t>
              </a:r>
            </a:p>
            <a:p>
              <a:r>
                <a:rPr lang="en-US" sz="5400" dirty="0" smtClean="0"/>
                <a:t>e</a:t>
              </a:r>
              <a:endParaRPr lang="ru-RU" sz="5400" dirty="0"/>
            </a:p>
          </p:txBody>
        </p:sp>
        <p:cxnSp>
          <p:nvCxnSpPr>
            <p:cNvPr id="69" name="Прямая соединительная линия 68"/>
            <p:cNvCxnSpPr/>
            <p:nvPr/>
          </p:nvCxnSpPr>
          <p:spPr>
            <a:xfrm>
              <a:off x="2786050" y="5000636"/>
              <a:ext cx="28575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4286248" y="4143380"/>
              <a:ext cx="3018775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smtClean="0"/>
                <a:t>400</a:t>
              </a:r>
              <a:r>
                <a:rPr lang="ru-RU" sz="4400" dirty="0" smtClean="0"/>
                <a:t> Кл</a:t>
              </a:r>
            </a:p>
            <a:p>
              <a:r>
                <a:rPr lang="ru-RU" sz="4400" dirty="0" smtClean="0"/>
                <a:t>1,6</a:t>
              </a:r>
              <a:r>
                <a:rPr lang="ru-RU" sz="4400" dirty="0" smtClean="0">
                  <a:latin typeface="Book Antiqua"/>
                </a:rPr>
                <a:t>·</a:t>
              </a:r>
              <a:r>
                <a:rPr lang="ru-RU" sz="4400" dirty="0" smtClean="0"/>
                <a:t>  10    Кл</a:t>
              </a:r>
              <a:endParaRPr lang="ru-RU" sz="44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000760" y="4714884"/>
              <a:ext cx="11430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- 19</a:t>
              </a:r>
              <a:endParaRPr lang="ru-RU" sz="2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86248" y="5334672"/>
              <a:ext cx="11430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19</a:t>
              </a:r>
              <a:endParaRPr lang="ru-RU" sz="3600" dirty="0"/>
            </a:p>
          </p:txBody>
        </p:sp>
      </p:grpSp>
      <p:pic>
        <p:nvPicPr>
          <p:cNvPr id="1026" name="Picture 2" descr="d:\Documents\p247_memb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388" y="2143117"/>
            <a:ext cx="2143140" cy="1714511"/>
          </a:xfrm>
          <a:prstGeom prst="roundRect">
            <a:avLst/>
          </a:prstGeom>
          <a:noFill/>
        </p:spPr>
      </p:pic>
      <p:sp>
        <p:nvSpPr>
          <p:cNvPr id="21" name="Управляющая кнопка: назад 2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2976" y="2214554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14290"/>
            <a:ext cx="8286808" cy="16430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85776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85776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6439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 3.</a:t>
            </a:r>
            <a:r>
              <a:rPr lang="en-US" sz="3200" u="sng" dirty="0" smtClean="0">
                <a:latin typeface="Arial Black" pitchFamily="34" charset="0"/>
              </a:rPr>
              <a:t> </a:t>
            </a:r>
            <a:r>
              <a:rPr lang="ru-RU" sz="2800" dirty="0" smtClean="0"/>
              <a:t>Какой ток протечет через сечение проводника за 5 с, если перенесенный заряд равен</a:t>
            </a:r>
            <a:endParaRPr lang="en-US" sz="2800" dirty="0" smtClean="0"/>
          </a:p>
          <a:p>
            <a:r>
              <a:rPr lang="ru-RU" sz="2800" dirty="0" smtClean="0"/>
              <a:t> 200</a:t>
            </a:r>
            <a:r>
              <a:rPr lang="en-US" sz="2800" dirty="0" smtClean="0"/>
              <a:t> </a:t>
            </a:r>
            <a:r>
              <a:rPr lang="ru-RU" sz="2800" dirty="0" smtClean="0"/>
              <a:t>Кл?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214282" y="2302369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292893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40 А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000636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0,5 А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07207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 А</a:t>
            </a:r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 А</a:t>
            </a:r>
            <a:endParaRPr lang="ru-RU" sz="4400" dirty="0"/>
          </a:p>
        </p:txBody>
      </p:sp>
      <p:sp>
        <p:nvSpPr>
          <p:cNvPr id="26" name="Управляющая кнопка: далее 25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34" name="Управляющая кнопка: назад 33">
            <a:hlinkClick r:id="rId3" action="ppaction://hlinksldjump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074" name="Picture 2" descr="d:\Documents\onetech_golden_beam_spk010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7950" y="1428736"/>
            <a:ext cx="2000244" cy="100013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38" name="Группа 37"/>
          <p:cNvGrpSpPr/>
          <p:nvPr/>
        </p:nvGrpSpPr>
        <p:grpSpPr>
          <a:xfrm>
            <a:off x="3929058" y="3214686"/>
            <a:ext cx="1428760" cy="1446550"/>
            <a:chOff x="571472" y="428604"/>
            <a:chExt cx="1428760" cy="1446550"/>
          </a:xfrm>
        </p:grpSpPr>
        <p:sp>
          <p:nvSpPr>
            <p:cNvPr id="39" name="Блок-схема: несколько документов 38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285720" y="4500570"/>
            <a:ext cx="1357322" cy="642942"/>
            <a:chOff x="500034" y="2000240"/>
            <a:chExt cx="1357322" cy="642942"/>
          </a:xfrm>
        </p:grpSpPr>
        <p:sp>
          <p:nvSpPr>
            <p:cNvPr id="51" name="Овал 50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5000628" y="4500570"/>
            <a:ext cx="1357322" cy="642942"/>
            <a:chOff x="500034" y="2000240"/>
            <a:chExt cx="1357322" cy="642942"/>
          </a:xfrm>
        </p:grpSpPr>
        <p:sp>
          <p:nvSpPr>
            <p:cNvPr id="54" name="Овал 5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072066" y="2285992"/>
            <a:ext cx="1357322" cy="642942"/>
            <a:chOff x="500034" y="2000240"/>
            <a:chExt cx="1357322" cy="642942"/>
          </a:xfrm>
        </p:grpSpPr>
        <p:sp>
          <p:nvSpPr>
            <p:cNvPr id="57" name="Овал 5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285720" y="4429132"/>
            <a:ext cx="714380" cy="769441"/>
            <a:chOff x="500034" y="1928802"/>
            <a:chExt cx="714380" cy="769441"/>
          </a:xfrm>
        </p:grpSpPr>
        <p:sp>
          <p:nvSpPr>
            <p:cNvPr id="60" name="Овал 5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5072066" y="2214554"/>
            <a:ext cx="714380" cy="769441"/>
            <a:chOff x="500034" y="1928802"/>
            <a:chExt cx="714380" cy="769441"/>
          </a:xfrm>
        </p:grpSpPr>
        <p:sp>
          <p:nvSpPr>
            <p:cNvPr id="63" name="Овал 6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5000628" y="4429132"/>
            <a:ext cx="714380" cy="769441"/>
            <a:chOff x="500034" y="1928802"/>
            <a:chExt cx="714380" cy="769441"/>
          </a:xfrm>
        </p:grpSpPr>
        <p:sp>
          <p:nvSpPr>
            <p:cNvPr id="66" name="Овал 6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72264" y="350043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28596" y="3500438"/>
            <a:ext cx="8215370" cy="228601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000232" y="428604"/>
            <a:ext cx="685804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Ток, протекающий через поперечное сечение проводника за время</a:t>
            </a:r>
            <a:r>
              <a:rPr lang="en-US" sz="3200" dirty="0" smtClean="0"/>
              <a:t> </a:t>
            </a:r>
            <a:r>
              <a:rPr lang="en-US" sz="4000" dirty="0" smtClean="0"/>
              <a:t>t</a:t>
            </a:r>
            <a:r>
              <a:rPr lang="ru-RU" sz="3200" dirty="0" smtClean="0"/>
              <a:t>     вычисляется по формуле</a:t>
            </a:r>
            <a:r>
              <a:rPr lang="en-US" sz="3200" dirty="0" smtClean="0"/>
              <a:t>:</a:t>
            </a:r>
          </a:p>
          <a:p>
            <a:r>
              <a:rPr lang="en-US" sz="6000" dirty="0" smtClean="0">
                <a:latin typeface="Book Antiqua"/>
              </a:rPr>
              <a:t>I</a:t>
            </a:r>
            <a:r>
              <a:rPr lang="en-US" sz="6000" dirty="0" smtClean="0"/>
              <a:t>=q/t= </a:t>
            </a:r>
            <a:r>
              <a:rPr lang="en-US" sz="4800" dirty="0" smtClean="0"/>
              <a:t>200 </a:t>
            </a:r>
            <a:r>
              <a:rPr lang="ru-RU" sz="4800" dirty="0" smtClean="0"/>
              <a:t>Кл/ 5с=40 А.</a:t>
            </a:r>
            <a:endParaRPr lang="ru-RU" sz="4800" dirty="0"/>
          </a:p>
        </p:txBody>
      </p:sp>
      <p:sp>
        <p:nvSpPr>
          <p:cNvPr id="12" name="Цилиндр 11"/>
          <p:cNvSpPr/>
          <p:nvPr/>
        </p:nvSpPr>
        <p:spPr>
          <a:xfrm rot="5400000">
            <a:off x="3000364" y="3000372"/>
            <a:ext cx="1357322" cy="2786082"/>
          </a:xfrm>
          <a:prstGeom prst="can">
            <a:avLst/>
          </a:prstGeom>
          <a:solidFill>
            <a:schemeClr val="accent3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Цилиндр 12"/>
          <p:cNvSpPr/>
          <p:nvPr/>
        </p:nvSpPr>
        <p:spPr>
          <a:xfrm rot="5400000">
            <a:off x="5536413" y="2893215"/>
            <a:ext cx="1357322" cy="3000396"/>
          </a:xfrm>
          <a:prstGeom prst="can">
            <a:avLst/>
          </a:prstGeom>
          <a:solidFill>
            <a:schemeClr val="accent3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7" name="Группа 36"/>
          <p:cNvGrpSpPr/>
          <p:nvPr/>
        </p:nvGrpSpPr>
        <p:grpSpPr>
          <a:xfrm>
            <a:off x="2428860" y="3786190"/>
            <a:ext cx="2786082" cy="1143008"/>
            <a:chOff x="2428860" y="3929066"/>
            <a:chExt cx="2786082" cy="114300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2428860" y="4000504"/>
              <a:ext cx="928694" cy="428628"/>
              <a:chOff x="1285852" y="4857760"/>
              <a:chExt cx="928694" cy="428628"/>
            </a:xfrm>
          </p:grpSpPr>
          <p:sp>
            <p:nvSpPr>
              <p:cNvPr id="16" name="Овал 15"/>
              <p:cNvSpPr/>
              <p:nvPr/>
            </p:nvSpPr>
            <p:spPr>
              <a:xfrm>
                <a:off x="1285852" y="4857760"/>
                <a:ext cx="428628" cy="42862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20" name="Прямая со стрелкой 19"/>
              <p:cNvCxnSpPr/>
              <p:nvPr/>
            </p:nvCxnSpPr>
            <p:spPr>
              <a:xfrm>
                <a:off x="1500166" y="5072074"/>
                <a:ext cx="714380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Группа 21"/>
            <p:cNvGrpSpPr/>
            <p:nvPr/>
          </p:nvGrpSpPr>
          <p:grpSpPr>
            <a:xfrm>
              <a:off x="2500298" y="4643446"/>
              <a:ext cx="928694" cy="428628"/>
              <a:chOff x="1285852" y="4857760"/>
              <a:chExt cx="928694" cy="428628"/>
            </a:xfrm>
          </p:grpSpPr>
          <p:sp>
            <p:nvSpPr>
              <p:cNvPr id="23" name="Овал 22"/>
              <p:cNvSpPr/>
              <p:nvPr/>
            </p:nvSpPr>
            <p:spPr>
              <a:xfrm>
                <a:off x="1285852" y="4857760"/>
                <a:ext cx="428628" cy="42862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24" name="Прямая со стрелкой 23"/>
              <p:cNvCxnSpPr/>
              <p:nvPr/>
            </p:nvCxnSpPr>
            <p:spPr>
              <a:xfrm>
                <a:off x="1500166" y="5072074"/>
                <a:ext cx="714380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Группа 24"/>
            <p:cNvGrpSpPr/>
            <p:nvPr/>
          </p:nvGrpSpPr>
          <p:grpSpPr>
            <a:xfrm>
              <a:off x="3071802" y="4286256"/>
              <a:ext cx="928694" cy="428628"/>
              <a:chOff x="1285852" y="4857760"/>
              <a:chExt cx="928694" cy="428628"/>
            </a:xfrm>
          </p:grpSpPr>
          <p:sp>
            <p:nvSpPr>
              <p:cNvPr id="26" name="Овал 25"/>
              <p:cNvSpPr/>
              <p:nvPr/>
            </p:nvSpPr>
            <p:spPr>
              <a:xfrm>
                <a:off x="1285852" y="4857760"/>
                <a:ext cx="428628" cy="42862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27" name="Прямая со стрелкой 26"/>
              <p:cNvCxnSpPr/>
              <p:nvPr/>
            </p:nvCxnSpPr>
            <p:spPr>
              <a:xfrm>
                <a:off x="1500166" y="5072074"/>
                <a:ext cx="714380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Группа 27"/>
            <p:cNvGrpSpPr/>
            <p:nvPr/>
          </p:nvGrpSpPr>
          <p:grpSpPr>
            <a:xfrm>
              <a:off x="3643306" y="3929066"/>
              <a:ext cx="928694" cy="428628"/>
              <a:chOff x="1285852" y="4857760"/>
              <a:chExt cx="928694" cy="428628"/>
            </a:xfrm>
          </p:grpSpPr>
          <p:sp>
            <p:nvSpPr>
              <p:cNvPr id="29" name="Овал 28"/>
              <p:cNvSpPr/>
              <p:nvPr/>
            </p:nvSpPr>
            <p:spPr>
              <a:xfrm>
                <a:off x="1285852" y="4857760"/>
                <a:ext cx="428628" cy="42862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30" name="Прямая со стрелкой 29"/>
              <p:cNvCxnSpPr/>
              <p:nvPr/>
            </p:nvCxnSpPr>
            <p:spPr>
              <a:xfrm>
                <a:off x="1500166" y="5072074"/>
                <a:ext cx="714380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Группа 30"/>
            <p:cNvGrpSpPr/>
            <p:nvPr/>
          </p:nvGrpSpPr>
          <p:grpSpPr>
            <a:xfrm>
              <a:off x="3714744" y="4643446"/>
              <a:ext cx="928694" cy="428628"/>
              <a:chOff x="1285852" y="4857760"/>
              <a:chExt cx="928694" cy="428628"/>
            </a:xfrm>
          </p:grpSpPr>
          <p:sp>
            <p:nvSpPr>
              <p:cNvPr id="32" name="Овал 31"/>
              <p:cNvSpPr/>
              <p:nvPr/>
            </p:nvSpPr>
            <p:spPr>
              <a:xfrm>
                <a:off x="1285852" y="4857760"/>
                <a:ext cx="428628" cy="42862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33" name="Прямая со стрелкой 32"/>
              <p:cNvCxnSpPr/>
              <p:nvPr/>
            </p:nvCxnSpPr>
            <p:spPr>
              <a:xfrm>
                <a:off x="1500166" y="5072074"/>
                <a:ext cx="714380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Группа 33"/>
            <p:cNvGrpSpPr/>
            <p:nvPr/>
          </p:nvGrpSpPr>
          <p:grpSpPr>
            <a:xfrm>
              <a:off x="4286248" y="4214818"/>
              <a:ext cx="928694" cy="428628"/>
              <a:chOff x="1285852" y="4857760"/>
              <a:chExt cx="928694" cy="428628"/>
            </a:xfrm>
          </p:grpSpPr>
          <p:sp>
            <p:nvSpPr>
              <p:cNvPr id="35" name="Овал 34"/>
              <p:cNvSpPr/>
              <p:nvPr/>
            </p:nvSpPr>
            <p:spPr>
              <a:xfrm>
                <a:off x="1285852" y="4857760"/>
                <a:ext cx="428628" cy="42862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36" name="Прямая со стрелкой 35"/>
              <p:cNvCxnSpPr/>
              <p:nvPr/>
            </p:nvCxnSpPr>
            <p:spPr>
              <a:xfrm>
                <a:off x="1500166" y="5072074"/>
                <a:ext cx="714380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TextBox 37"/>
          <p:cNvSpPr txBox="1"/>
          <p:nvPr/>
        </p:nvSpPr>
        <p:spPr>
          <a:xfrm>
            <a:off x="3857620" y="5143512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600" dirty="0" smtClean="0"/>
              <a:t>СУММАРНЫЙ ЗАРЯД</a:t>
            </a:r>
            <a:endParaRPr lang="ru-RU" sz="3600" dirty="0"/>
          </a:p>
        </p:txBody>
      </p:sp>
      <p:sp>
        <p:nvSpPr>
          <p:cNvPr id="39" name="Блок-схема: память с посл. доступом 38"/>
          <p:cNvSpPr/>
          <p:nvPr/>
        </p:nvSpPr>
        <p:spPr>
          <a:xfrm>
            <a:off x="4429124" y="3000372"/>
            <a:ext cx="2928958" cy="2286016"/>
          </a:xfrm>
          <a:prstGeom prst="flowChartMagneticTape">
            <a:avLst/>
          </a:prstGeom>
          <a:solidFill>
            <a:schemeClr val="bg1">
              <a:alpha val="32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Управляющая кнопка: назад 39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42" name="Управляющая кнопка: далее 41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14290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786322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57174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71488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64396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4</a:t>
            </a:r>
            <a:r>
              <a:rPr lang="ru-RU" sz="3200" u="sng" dirty="0" smtClean="0">
                <a:latin typeface="Arial Black" pitchFamily="34" charset="0"/>
              </a:rPr>
              <a:t>. </a:t>
            </a:r>
            <a:r>
              <a:rPr lang="ru-RU" sz="2400" dirty="0" smtClean="0"/>
              <a:t>Каким  сопротивлением обладает алюминиевый проводник длиной 2м и площадью</a:t>
            </a:r>
          </a:p>
          <a:p>
            <a:r>
              <a:rPr lang="ru-RU" sz="2400" dirty="0" smtClean="0"/>
              <a:t> поперечного сечения 10   м  ?  Удельное сопротивление алюминия 2,7 </a:t>
            </a:r>
            <a:r>
              <a:rPr lang="ru-RU" sz="2400" dirty="0" smtClean="0">
                <a:latin typeface="Book Antiqua"/>
              </a:rPr>
              <a:t>· </a:t>
            </a:r>
            <a:r>
              <a:rPr lang="ru-RU" sz="2400" dirty="0" smtClean="0"/>
              <a:t>10     Ом</a:t>
            </a:r>
            <a:r>
              <a:rPr lang="ru-RU" sz="2400" dirty="0" smtClean="0">
                <a:latin typeface="Book Antiqua"/>
              </a:rPr>
              <a:t>·</a:t>
            </a:r>
            <a:r>
              <a:rPr lang="ru-RU" sz="2400" dirty="0" smtClean="0"/>
              <a:t> м.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57174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5143504" y="4357694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292893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540 0м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000636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0,054 Ом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07207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54 Ом</a:t>
            </a:r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5,4 Ом</a:t>
            </a:r>
            <a:endParaRPr lang="ru-RU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4143372" y="107154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-8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714744" y="10594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-6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8" name="Управляющая кнопка: далее 37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Управляющая кнопка: назад 38">
            <a:hlinkClick r:id="rId3" action="ppaction://hlinksldjump" highlightClick="1"/>
          </p:cNvPr>
          <p:cNvSpPr/>
          <p:nvPr/>
        </p:nvSpPr>
        <p:spPr>
          <a:xfrm>
            <a:off x="571472" y="6215082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pic>
        <p:nvPicPr>
          <p:cNvPr id="2050" name="Picture 2" descr="d:\Documents\ve0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00826" y="1571612"/>
            <a:ext cx="2133600" cy="857256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1" name="Группа 40"/>
          <p:cNvGrpSpPr/>
          <p:nvPr/>
        </p:nvGrpSpPr>
        <p:grpSpPr>
          <a:xfrm>
            <a:off x="3929058" y="3286124"/>
            <a:ext cx="1428760" cy="1446550"/>
            <a:chOff x="571472" y="428604"/>
            <a:chExt cx="1428760" cy="1446550"/>
          </a:xfrm>
        </p:grpSpPr>
        <p:sp>
          <p:nvSpPr>
            <p:cNvPr id="42" name="Блок-схема: несколько документов 41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214282" y="4357694"/>
            <a:ext cx="1357322" cy="642942"/>
            <a:chOff x="500034" y="2000240"/>
            <a:chExt cx="1357322" cy="642942"/>
          </a:xfrm>
        </p:grpSpPr>
        <p:sp>
          <p:nvSpPr>
            <p:cNvPr id="45" name="Овал 44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214282" y="2214554"/>
            <a:ext cx="1357322" cy="642942"/>
            <a:chOff x="500034" y="2000240"/>
            <a:chExt cx="1357322" cy="642942"/>
          </a:xfrm>
        </p:grpSpPr>
        <p:sp>
          <p:nvSpPr>
            <p:cNvPr id="48" name="Овал 47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5072066" y="2214554"/>
            <a:ext cx="1357322" cy="642942"/>
            <a:chOff x="500034" y="2000240"/>
            <a:chExt cx="1357322" cy="642942"/>
          </a:xfrm>
        </p:grpSpPr>
        <p:sp>
          <p:nvSpPr>
            <p:cNvPr id="51" name="Овал 50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214282" y="2143116"/>
            <a:ext cx="714380" cy="769441"/>
            <a:chOff x="500034" y="1928802"/>
            <a:chExt cx="714380" cy="769441"/>
          </a:xfrm>
        </p:grpSpPr>
        <p:sp>
          <p:nvSpPr>
            <p:cNvPr id="57" name="Овал 5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214282" y="4286256"/>
            <a:ext cx="714380" cy="769441"/>
            <a:chOff x="500034" y="1928802"/>
            <a:chExt cx="714380" cy="769441"/>
          </a:xfrm>
        </p:grpSpPr>
        <p:sp>
          <p:nvSpPr>
            <p:cNvPr id="60" name="Овал 5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5072066" y="2143116"/>
            <a:ext cx="714380" cy="769441"/>
            <a:chOff x="500034" y="1928802"/>
            <a:chExt cx="714380" cy="769441"/>
          </a:xfrm>
        </p:grpSpPr>
        <p:sp>
          <p:nvSpPr>
            <p:cNvPr id="63" name="Овал 6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5984" y="500042"/>
            <a:ext cx="63579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Сопротивление проводника вычисляется по формуле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785918" y="1785926"/>
            <a:ext cx="278608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600" dirty="0" smtClean="0"/>
              <a:t>R=</a:t>
            </a:r>
            <a:r>
              <a:rPr lang="el-GR" sz="6600" dirty="0" smtClean="0"/>
              <a:t>ρ</a:t>
            </a:r>
            <a:r>
              <a:rPr lang="en-US" sz="6600" dirty="0" smtClean="0"/>
              <a:t>L/S</a:t>
            </a:r>
            <a:endParaRPr lang="ru-RU" sz="6600" dirty="0"/>
          </a:p>
        </p:txBody>
      </p:sp>
      <p:sp>
        <p:nvSpPr>
          <p:cNvPr id="13" name="Цилиндр 12"/>
          <p:cNvSpPr/>
          <p:nvPr/>
        </p:nvSpPr>
        <p:spPr>
          <a:xfrm rot="5400000">
            <a:off x="6179355" y="821513"/>
            <a:ext cx="642942" cy="3286148"/>
          </a:xfrm>
          <a:prstGeom prst="ca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215074" y="1428736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L</a:t>
            </a:r>
            <a:endParaRPr lang="ru-RU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8072462" y="2000240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</a:t>
            </a:r>
            <a:endParaRPr lang="ru-RU" sz="4800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642910" y="3500438"/>
            <a:ext cx="8215370" cy="2571768"/>
            <a:chOff x="642910" y="3500438"/>
            <a:chExt cx="8215370" cy="2571768"/>
          </a:xfrm>
        </p:grpSpPr>
        <p:sp>
          <p:nvSpPr>
            <p:cNvPr id="64" name="TextBox 63"/>
            <p:cNvSpPr txBox="1"/>
            <p:nvPr/>
          </p:nvSpPr>
          <p:spPr>
            <a:xfrm>
              <a:off x="6572264" y="3500438"/>
              <a:ext cx="22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b="1" i="1" dirty="0">
                <a:solidFill>
                  <a:srgbClr val="C00000"/>
                </a:solidFill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642910" y="3786190"/>
              <a:ext cx="8215370" cy="2286016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71538" y="4214818"/>
              <a:ext cx="778674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 smtClean="0"/>
                <a:t>R=       =                 =</a:t>
              </a:r>
              <a:endParaRPr lang="ru-RU" sz="6600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071670" y="4786322"/>
              <a:ext cx="1285884" cy="158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3786182" y="4786322"/>
              <a:ext cx="3071834" cy="158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14546" y="4071942"/>
              <a:ext cx="650085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000" dirty="0" smtClean="0">
                  <a:latin typeface="Book Antiqua"/>
                </a:rPr>
                <a:t>ρ</a:t>
              </a:r>
              <a:r>
                <a:rPr lang="en-US" sz="4000" dirty="0" smtClean="0">
                  <a:latin typeface="Book Antiqua"/>
                </a:rPr>
                <a:t>L         </a:t>
              </a:r>
              <a:r>
                <a:rPr lang="en-US" sz="2800" dirty="0" smtClean="0">
                  <a:latin typeface="Calibri" pitchFamily="34" charset="0"/>
                </a:rPr>
                <a:t>2,7· 10</a:t>
              </a:r>
              <a:r>
                <a:rPr lang="ru-RU" sz="2800" dirty="0" smtClean="0">
                  <a:latin typeface="Calibri" pitchFamily="34" charset="0"/>
                </a:rPr>
                <a:t>  Ом· м · </a:t>
              </a:r>
              <a:r>
                <a:rPr lang="en-US" sz="2800" dirty="0" smtClean="0">
                  <a:latin typeface="Calibri" pitchFamily="34" charset="0"/>
                </a:rPr>
                <a:t>2</a:t>
              </a:r>
              <a:r>
                <a:rPr lang="ru-RU" sz="2800" dirty="0" smtClean="0">
                  <a:latin typeface="Calibri" pitchFamily="34" charset="0"/>
                </a:rPr>
                <a:t> м</a:t>
              </a:r>
              <a:r>
                <a:rPr lang="en-US" sz="2800" dirty="0" smtClean="0">
                  <a:latin typeface="Calibri" pitchFamily="34" charset="0"/>
                </a:rPr>
                <a:t>               </a:t>
              </a:r>
            </a:p>
            <a:p>
              <a:r>
                <a:rPr lang="en-US" sz="4000" dirty="0" smtClean="0">
                  <a:latin typeface="Calibri" pitchFamily="34" charset="0"/>
                </a:rPr>
                <a:t>  S         </a:t>
              </a:r>
              <a:r>
                <a:rPr lang="en-US" sz="2800" dirty="0" smtClean="0">
                  <a:latin typeface="Calibri" pitchFamily="34" charset="0"/>
                </a:rPr>
                <a:t> 10</a:t>
              </a:r>
              <a:r>
                <a:rPr lang="ru-RU" sz="2800" dirty="0" smtClean="0">
                  <a:latin typeface="Calibri" pitchFamily="34" charset="0"/>
                </a:rPr>
                <a:t>     м</a:t>
              </a:r>
              <a:r>
                <a:rPr lang="en-US" sz="2800" dirty="0" smtClean="0">
                  <a:latin typeface="Calibri" pitchFamily="34" charset="0"/>
                </a:rPr>
                <a:t>  </a:t>
              </a:r>
              <a:r>
                <a:rPr lang="ru-RU" sz="2800" dirty="0" smtClean="0">
                  <a:latin typeface="Calibri" pitchFamily="34" charset="0"/>
                </a:rPr>
                <a:t> </a:t>
              </a:r>
              <a:endParaRPr lang="en-US" sz="2800" dirty="0" smtClean="0">
                <a:latin typeface="Calibri" pitchFamily="34" charset="0"/>
              </a:endParaRPr>
            </a:p>
            <a:p>
              <a:r>
                <a:rPr lang="ru-RU" sz="4000" dirty="0" smtClean="0"/>
                <a:t> </a:t>
              </a:r>
              <a:endParaRPr lang="ru-RU" sz="4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29190" y="407194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-8</a:t>
              </a:r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43372" y="4714884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-6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28662" y="5364320"/>
              <a:ext cx="58579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=5,4 </a:t>
              </a:r>
              <a:r>
                <a:rPr lang="ru-RU" sz="4000" dirty="0" smtClean="0">
                  <a:latin typeface="Book Antiqua"/>
                </a:rPr>
                <a:t>·</a:t>
              </a:r>
              <a:r>
                <a:rPr lang="ru-RU" sz="4000" dirty="0" smtClean="0"/>
                <a:t> 10  Ом = 0,054 Ом.</a:t>
              </a:r>
              <a:endParaRPr lang="ru-RU" sz="4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714612" y="5286388"/>
              <a:ext cx="8572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-2</a:t>
              </a:r>
              <a:endParaRPr lang="ru-RU" sz="2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86314" y="4714884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</a:t>
              </a:r>
              <a:endParaRPr lang="ru-RU" dirty="0"/>
            </a:p>
          </p:txBody>
        </p:sp>
      </p:grp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32" name="Управляющая кнопка: далее 31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85776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57174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85776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6439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</a:t>
            </a:r>
            <a:r>
              <a:rPr lang="ru-RU" sz="3200" u="sng" dirty="0" smtClean="0">
                <a:latin typeface="Arial Black" pitchFamily="34" charset="0"/>
              </a:rPr>
              <a:t>5. </a:t>
            </a:r>
            <a:r>
              <a:rPr lang="ru-RU" sz="3200" dirty="0" smtClean="0"/>
              <a:t>Какое </a:t>
            </a:r>
            <a:r>
              <a:rPr lang="ru-RU" sz="2800" dirty="0" smtClean="0"/>
              <a:t>напряжение потребуется </a:t>
            </a:r>
          </a:p>
          <a:p>
            <a:r>
              <a:rPr lang="ru-RU" sz="2800" dirty="0" smtClean="0"/>
              <a:t>для работы спирали  электроплитки </a:t>
            </a:r>
          </a:p>
          <a:p>
            <a:r>
              <a:rPr lang="ru-RU" sz="2800" dirty="0" smtClean="0"/>
              <a:t>сопротивлением 44 Ом при силе тока 5А?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57174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5000628" y="4429132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292893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8,8 В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100 В</a:t>
            </a:r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380 В</a:t>
            </a:r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3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500562" y="6215082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2143108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39" name="Управляющая кнопка: назад 38">
            <a:hlinkClick r:id="rId4" action="ppaction://hlinksldjump" highlightClick="1"/>
          </p:cNvPr>
          <p:cNvSpPr/>
          <p:nvPr/>
        </p:nvSpPr>
        <p:spPr>
          <a:xfrm>
            <a:off x="571472" y="6286544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2" name="Блок-схема: несколько документов 41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929322" y="5143512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220 В</a:t>
            </a:r>
            <a:endParaRPr lang="ru-RU" sz="4800" dirty="0"/>
          </a:p>
        </p:txBody>
      </p:sp>
      <p:pic>
        <p:nvPicPr>
          <p:cNvPr id="46" name="Picture 2" descr="d:\Documents\2102081849072.gif"/>
          <p:cNvPicPr>
            <a:picLocks noChangeAspect="1" noChangeArrowheads="1"/>
          </p:cNvPicPr>
          <p:nvPr/>
        </p:nvPicPr>
        <p:blipFill>
          <a:blip r:embed="rId5">
            <a:lum bright="-30000" contrast="40000"/>
          </a:blip>
          <a:srcRect/>
          <a:stretch>
            <a:fillRect/>
          </a:stretch>
        </p:blipFill>
        <p:spPr bwMode="auto">
          <a:xfrm>
            <a:off x="7072330" y="1357298"/>
            <a:ext cx="1928816" cy="185737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0" name="Группа 39"/>
          <p:cNvGrpSpPr/>
          <p:nvPr/>
        </p:nvGrpSpPr>
        <p:grpSpPr>
          <a:xfrm>
            <a:off x="214282" y="4500570"/>
            <a:ext cx="1357322" cy="642942"/>
            <a:chOff x="500034" y="2000240"/>
            <a:chExt cx="1357322" cy="642942"/>
          </a:xfrm>
        </p:grpSpPr>
        <p:sp>
          <p:nvSpPr>
            <p:cNvPr id="45" name="Овал 44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214282" y="2285992"/>
            <a:ext cx="1357322" cy="642942"/>
            <a:chOff x="500034" y="2000240"/>
            <a:chExt cx="1357322" cy="642942"/>
          </a:xfrm>
        </p:grpSpPr>
        <p:sp>
          <p:nvSpPr>
            <p:cNvPr id="52" name="Овал 51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072066" y="2285992"/>
            <a:ext cx="1357322" cy="642942"/>
            <a:chOff x="500034" y="2000240"/>
            <a:chExt cx="1357322" cy="642942"/>
          </a:xfrm>
        </p:grpSpPr>
        <p:sp>
          <p:nvSpPr>
            <p:cNvPr id="55" name="Овал 54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214282" y="2214554"/>
            <a:ext cx="714380" cy="769441"/>
            <a:chOff x="500034" y="1928802"/>
            <a:chExt cx="714380" cy="769441"/>
          </a:xfrm>
        </p:grpSpPr>
        <p:sp>
          <p:nvSpPr>
            <p:cNvPr id="58" name="Овал 57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5072066" y="2214554"/>
            <a:ext cx="714380" cy="769441"/>
            <a:chOff x="500034" y="1928802"/>
            <a:chExt cx="714380" cy="769441"/>
          </a:xfrm>
        </p:grpSpPr>
        <p:sp>
          <p:nvSpPr>
            <p:cNvPr id="61" name="Овал 60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214282" y="4429132"/>
            <a:ext cx="714380" cy="769441"/>
            <a:chOff x="500034" y="1928802"/>
            <a:chExt cx="714380" cy="769441"/>
          </a:xfrm>
        </p:grpSpPr>
        <p:sp>
          <p:nvSpPr>
            <p:cNvPr id="64" name="Овал 6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72264" y="350043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42910" y="3643314"/>
            <a:ext cx="8215370" cy="242889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71670" y="428604"/>
            <a:ext cx="6715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Напряжение на спирали электроплитки найдем по закону Ома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357554" y="2000240"/>
            <a:ext cx="228601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U=I</a:t>
            </a:r>
            <a:r>
              <a:rPr lang="en-US" sz="6000" dirty="0" smtClean="0">
                <a:latin typeface="Book Antiqua"/>
                <a:cs typeface="Times New Roman" pitchFamily="18" charset="0"/>
              </a:rPr>
              <a:t>·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ocuments\2102081849072.gif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6572264" y="1928802"/>
            <a:ext cx="1928816" cy="185737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26" name="TextBox 25"/>
          <p:cNvSpPr txBox="1"/>
          <p:nvPr/>
        </p:nvSpPr>
        <p:spPr>
          <a:xfrm>
            <a:off x="857224" y="4505934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U= 5 A</a:t>
            </a:r>
            <a:r>
              <a:rPr lang="en-US" sz="5400" dirty="0" smtClean="0">
                <a:latin typeface="Book Antiqua"/>
              </a:rPr>
              <a:t>·</a:t>
            </a:r>
            <a:r>
              <a:rPr lang="en-US" sz="5400" dirty="0" smtClean="0"/>
              <a:t> 44 </a:t>
            </a:r>
            <a:r>
              <a:rPr lang="ru-RU" sz="5400" dirty="0" smtClean="0"/>
              <a:t>Ом = 220 В.</a:t>
            </a:r>
            <a:endParaRPr lang="ru-RU" sz="5400" dirty="0"/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6439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</a:t>
            </a:r>
            <a:r>
              <a:rPr lang="ru-RU" sz="3200" u="sng" dirty="0" smtClean="0">
                <a:latin typeface="Arial Black" pitchFamily="34" charset="0"/>
              </a:rPr>
              <a:t>6.</a:t>
            </a:r>
            <a:r>
              <a:rPr lang="ru-RU" sz="2400" dirty="0" smtClean="0"/>
              <a:t>  </a:t>
            </a:r>
            <a:r>
              <a:rPr lang="ru-RU" sz="2800" dirty="0" smtClean="0"/>
              <a:t>График под каким номером верно </a:t>
            </a:r>
          </a:p>
          <a:p>
            <a:r>
              <a:rPr lang="ru-RU" sz="2800" dirty="0" smtClean="0"/>
              <a:t>отражает зависимость силы тока от сопротивления </a:t>
            </a:r>
          </a:p>
          <a:p>
            <a:r>
              <a:rPr lang="ru-RU" sz="2800" dirty="0" smtClean="0"/>
              <a:t>при постоянном напряжении ?</a:t>
            </a:r>
            <a:endParaRPr lang="ru-RU" sz="2800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2643174" y="2285992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3" action="ppaction://hlinksldjump" highlightClick="1"/>
          </p:cNvPr>
          <p:cNvSpPr/>
          <p:nvPr/>
        </p:nvSpPr>
        <p:spPr>
          <a:xfrm>
            <a:off x="7143768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Управляющая кнопка: назад 32">
            <a:hlinkClick r:id="rId4" action="ppaction://hlinksldjump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285720" y="2285992"/>
            <a:ext cx="2214578" cy="1857388"/>
            <a:chOff x="285720" y="2285992"/>
            <a:chExt cx="2214578" cy="1857388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285720" y="2285992"/>
              <a:ext cx="2214578" cy="185738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42" name="Прямая со стрелкой 41"/>
            <p:cNvCxnSpPr/>
            <p:nvPr/>
          </p:nvCxnSpPr>
          <p:spPr>
            <a:xfrm>
              <a:off x="500034" y="3929066"/>
              <a:ext cx="192882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 rot="5400000" flipH="1" flipV="1">
              <a:off x="-284990" y="3143248"/>
              <a:ext cx="157163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5500694" y="2357430"/>
            <a:ext cx="2214578" cy="1857388"/>
            <a:chOff x="285720" y="2285992"/>
            <a:chExt cx="2214578" cy="1857388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285720" y="2285992"/>
              <a:ext cx="2214578" cy="185738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48" name="Прямая со стрелкой 47"/>
            <p:cNvCxnSpPr/>
            <p:nvPr/>
          </p:nvCxnSpPr>
          <p:spPr>
            <a:xfrm>
              <a:off x="500034" y="3929066"/>
              <a:ext cx="192882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 rot="5400000" flipH="1" flipV="1">
              <a:off x="-284990" y="3143248"/>
              <a:ext cx="157163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285720" y="4286256"/>
            <a:ext cx="2214578" cy="1857388"/>
            <a:chOff x="285720" y="2285992"/>
            <a:chExt cx="2214578" cy="1857388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285720" y="2285992"/>
              <a:ext cx="2214578" cy="185738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52" name="Прямая со стрелкой 51"/>
            <p:cNvCxnSpPr/>
            <p:nvPr/>
          </p:nvCxnSpPr>
          <p:spPr>
            <a:xfrm>
              <a:off x="500034" y="3929066"/>
              <a:ext cx="192882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/>
            <p:nvPr/>
          </p:nvCxnSpPr>
          <p:spPr>
            <a:xfrm rot="5400000" flipH="1" flipV="1">
              <a:off x="-284990" y="3143248"/>
              <a:ext cx="157163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5500694" y="4357694"/>
            <a:ext cx="2214578" cy="1857388"/>
            <a:chOff x="285720" y="2285992"/>
            <a:chExt cx="2214578" cy="1857388"/>
          </a:xfrm>
        </p:grpSpPr>
        <p:sp>
          <p:nvSpPr>
            <p:cNvPr id="55" name="Прямоугольник 54"/>
            <p:cNvSpPr/>
            <p:nvPr/>
          </p:nvSpPr>
          <p:spPr>
            <a:xfrm>
              <a:off x="285720" y="2285992"/>
              <a:ext cx="2214578" cy="185738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56" name="Прямая со стрелкой 55"/>
            <p:cNvCxnSpPr/>
            <p:nvPr/>
          </p:nvCxnSpPr>
          <p:spPr>
            <a:xfrm>
              <a:off x="500034" y="3929066"/>
              <a:ext cx="192882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/>
            <p:nvPr/>
          </p:nvCxnSpPr>
          <p:spPr>
            <a:xfrm rot="5400000" flipH="1" flipV="1">
              <a:off x="-284990" y="3143248"/>
              <a:ext cx="157163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571472" y="221455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86446" y="235743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86446" y="435769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71472" y="4214818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670" y="342900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71670" y="542926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286644" y="350043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286644" y="547754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flipV="1">
            <a:off x="5715008" y="2714620"/>
            <a:ext cx="1500198" cy="12858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5715008" y="5072074"/>
            <a:ext cx="1643074" cy="1588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олилиния 73"/>
          <p:cNvSpPr/>
          <p:nvPr/>
        </p:nvSpPr>
        <p:spPr>
          <a:xfrm>
            <a:off x="516194" y="4744065"/>
            <a:ext cx="1814051" cy="1184787"/>
          </a:xfrm>
          <a:custGeom>
            <a:avLst/>
            <a:gdLst>
              <a:gd name="connsiteX0" fmla="*/ 0 w 1814051"/>
              <a:gd name="connsiteY0" fmla="*/ 1184787 h 1184787"/>
              <a:gd name="connsiteX1" fmla="*/ 545690 w 1814051"/>
              <a:gd name="connsiteY1" fmla="*/ 122903 h 1184787"/>
              <a:gd name="connsiteX2" fmla="*/ 1814051 w 1814051"/>
              <a:gd name="connsiteY2" fmla="*/ 447367 h 1184787"/>
              <a:gd name="connsiteX3" fmla="*/ 1814051 w 1814051"/>
              <a:gd name="connsiteY3" fmla="*/ 447367 h 1184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051" h="1184787">
                <a:moveTo>
                  <a:pt x="0" y="1184787"/>
                </a:moveTo>
                <a:cubicBezTo>
                  <a:pt x="121674" y="715296"/>
                  <a:pt x="243348" y="245806"/>
                  <a:pt x="545690" y="122903"/>
                </a:cubicBezTo>
                <a:cubicBezTo>
                  <a:pt x="848032" y="0"/>
                  <a:pt x="1814051" y="447367"/>
                  <a:pt x="1814051" y="447367"/>
                </a:cubicBezTo>
                <a:lnTo>
                  <a:pt x="1814051" y="447367"/>
                </a:lnTo>
              </a:path>
            </a:pathLst>
          </a:cu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олилиния 76"/>
          <p:cNvSpPr/>
          <p:nvPr/>
        </p:nvSpPr>
        <p:spPr>
          <a:xfrm>
            <a:off x="599135" y="2654710"/>
            <a:ext cx="1401097" cy="1165122"/>
          </a:xfrm>
          <a:custGeom>
            <a:avLst/>
            <a:gdLst>
              <a:gd name="connsiteX0" fmla="*/ 0 w 1401097"/>
              <a:gd name="connsiteY0" fmla="*/ 0 h 1165122"/>
              <a:gd name="connsiteX1" fmla="*/ 280220 w 1401097"/>
              <a:gd name="connsiteY1" fmla="*/ 973393 h 1165122"/>
              <a:gd name="connsiteX2" fmla="*/ 1401097 w 1401097"/>
              <a:gd name="connsiteY2" fmla="*/ 1150374 h 1165122"/>
              <a:gd name="connsiteX3" fmla="*/ 1401097 w 1401097"/>
              <a:gd name="connsiteY3" fmla="*/ 1150374 h 1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1097" h="1165122">
                <a:moveTo>
                  <a:pt x="0" y="0"/>
                </a:moveTo>
                <a:cubicBezTo>
                  <a:pt x="23352" y="390832"/>
                  <a:pt x="46704" y="781664"/>
                  <a:pt x="280220" y="973393"/>
                </a:cubicBezTo>
                <a:cubicBezTo>
                  <a:pt x="513736" y="1165122"/>
                  <a:pt x="1401097" y="1150374"/>
                  <a:pt x="1401097" y="1150374"/>
                </a:cubicBezTo>
                <a:lnTo>
                  <a:pt x="1401097" y="1150374"/>
                </a:lnTo>
              </a:path>
            </a:pathLst>
          </a:cu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3643306" y="3286124"/>
            <a:ext cx="1428760" cy="1446550"/>
            <a:chOff x="571472" y="428604"/>
            <a:chExt cx="1428760" cy="1446550"/>
          </a:xfrm>
        </p:grpSpPr>
        <p:sp>
          <p:nvSpPr>
            <p:cNvPr id="65" name="Блок-схема: несколько документов 64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2643174" y="4357694"/>
            <a:ext cx="1357322" cy="642942"/>
            <a:chOff x="500034" y="2000240"/>
            <a:chExt cx="1357322" cy="642942"/>
          </a:xfrm>
        </p:grpSpPr>
        <p:sp>
          <p:nvSpPr>
            <p:cNvPr id="70" name="Овал 6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7786678" y="2357430"/>
            <a:ext cx="1357322" cy="642942"/>
            <a:chOff x="500034" y="2000240"/>
            <a:chExt cx="1357322" cy="642942"/>
          </a:xfrm>
        </p:grpSpPr>
        <p:sp>
          <p:nvSpPr>
            <p:cNvPr id="80" name="Овал 7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7786678" y="4357694"/>
            <a:ext cx="1357322" cy="642942"/>
            <a:chOff x="500034" y="2000240"/>
            <a:chExt cx="1357322" cy="642942"/>
          </a:xfrm>
        </p:grpSpPr>
        <p:sp>
          <p:nvSpPr>
            <p:cNvPr id="83" name="Овал 8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2643174" y="4286256"/>
            <a:ext cx="714380" cy="769441"/>
            <a:chOff x="500034" y="1928802"/>
            <a:chExt cx="714380" cy="769441"/>
          </a:xfrm>
        </p:grpSpPr>
        <p:sp>
          <p:nvSpPr>
            <p:cNvPr id="86" name="Овал 8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7786710" y="2285992"/>
            <a:ext cx="714380" cy="769441"/>
            <a:chOff x="500034" y="1928802"/>
            <a:chExt cx="714380" cy="769441"/>
          </a:xfrm>
        </p:grpSpPr>
        <p:sp>
          <p:nvSpPr>
            <p:cNvPr id="89" name="Овал 88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7786710" y="4286256"/>
            <a:ext cx="714380" cy="769441"/>
            <a:chOff x="500034" y="1928802"/>
            <a:chExt cx="714380" cy="769441"/>
          </a:xfrm>
        </p:grpSpPr>
        <p:sp>
          <p:nvSpPr>
            <p:cNvPr id="92" name="Овал 91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00232" y="500042"/>
            <a:ext cx="66437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По закону Ома сила тока в цепи прямо пропорциональна напряжению и обратно пропорциональна сопротивлению проводника.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86248" y="2143116"/>
            <a:ext cx="192882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I=U/R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642910" y="3500438"/>
            <a:ext cx="8215370" cy="2571768"/>
            <a:chOff x="642910" y="3500438"/>
            <a:chExt cx="8215370" cy="2571768"/>
          </a:xfrm>
        </p:grpSpPr>
        <p:sp>
          <p:nvSpPr>
            <p:cNvPr id="64" name="TextBox 63"/>
            <p:cNvSpPr txBox="1"/>
            <p:nvPr/>
          </p:nvSpPr>
          <p:spPr>
            <a:xfrm>
              <a:off x="6572264" y="3500438"/>
              <a:ext cx="22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b="1" i="1" dirty="0">
                <a:solidFill>
                  <a:srgbClr val="C00000"/>
                </a:solidFill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642910" y="3786190"/>
              <a:ext cx="8215370" cy="2286016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429124" y="3929066"/>
              <a:ext cx="392909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Графиком обратной пропорциональности является  </a:t>
              </a:r>
              <a:r>
                <a:rPr lang="ru-RU" sz="3200" b="1" i="1" dirty="0" smtClean="0"/>
                <a:t>гипербола.</a:t>
              </a:r>
              <a:endParaRPr lang="ru-RU" sz="3200" b="1" i="1" dirty="0"/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1285852" y="4000504"/>
              <a:ext cx="2214578" cy="1857388"/>
              <a:chOff x="285720" y="2285992"/>
              <a:chExt cx="2214578" cy="1857388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285720" y="2285992"/>
                <a:ext cx="2214578" cy="1857388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18" name="Прямая со стрелкой 17"/>
              <p:cNvCxnSpPr/>
              <p:nvPr/>
            </p:nvCxnSpPr>
            <p:spPr>
              <a:xfrm>
                <a:off x="500034" y="3929066"/>
                <a:ext cx="1928826" cy="158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/>
              <p:cNvCxnSpPr/>
              <p:nvPr/>
            </p:nvCxnSpPr>
            <p:spPr>
              <a:xfrm rot="5400000" flipH="1" flipV="1">
                <a:off x="-284990" y="3143248"/>
                <a:ext cx="1571636" cy="158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Полилиния 19"/>
            <p:cNvSpPr/>
            <p:nvPr/>
          </p:nvSpPr>
          <p:spPr>
            <a:xfrm>
              <a:off x="1643042" y="4357694"/>
              <a:ext cx="1401097" cy="1165122"/>
            </a:xfrm>
            <a:custGeom>
              <a:avLst/>
              <a:gdLst>
                <a:gd name="connsiteX0" fmla="*/ 0 w 1401097"/>
                <a:gd name="connsiteY0" fmla="*/ 0 h 1165122"/>
                <a:gd name="connsiteX1" fmla="*/ 280220 w 1401097"/>
                <a:gd name="connsiteY1" fmla="*/ 973393 h 1165122"/>
                <a:gd name="connsiteX2" fmla="*/ 1401097 w 1401097"/>
                <a:gd name="connsiteY2" fmla="*/ 1150374 h 1165122"/>
                <a:gd name="connsiteX3" fmla="*/ 1401097 w 1401097"/>
                <a:gd name="connsiteY3" fmla="*/ 1150374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1097" h="1165122">
                  <a:moveTo>
                    <a:pt x="0" y="0"/>
                  </a:moveTo>
                  <a:cubicBezTo>
                    <a:pt x="23352" y="390832"/>
                    <a:pt x="46704" y="781664"/>
                    <a:pt x="280220" y="973393"/>
                  </a:cubicBezTo>
                  <a:cubicBezTo>
                    <a:pt x="513736" y="1165122"/>
                    <a:pt x="1401097" y="1150374"/>
                    <a:pt x="1401097" y="1150374"/>
                  </a:cubicBezTo>
                  <a:lnTo>
                    <a:pt x="1401097" y="1150374"/>
                  </a:lnTo>
                </a:path>
              </a:pathLst>
            </a:cu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00166" y="3929066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000364" y="5143512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43042" y="142852"/>
            <a:ext cx="6357982" cy="83099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НАМ  ИЗВЕСТНО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3357554" y="1714488"/>
            <a:ext cx="5572164" cy="4643494"/>
          </a:xfrm>
          <a:prstGeom prst="snip1Rect">
            <a:avLst>
              <a:gd name="adj" fmla="val 21393"/>
            </a:avLst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643174" y="1857364"/>
            <a:ext cx="67151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Электрический</a:t>
            </a:r>
            <a:r>
              <a:rPr lang="ru-RU" sz="2400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ток</a:t>
            </a:r>
            <a:r>
              <a:rPr lang="ru-RU" sz="2400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457200" indent="-457200"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это упорядоченное движение</a:t>
            </a:r>
          </a:p>
          <a:p>
            <a:pPr marL="457200" indent="-457200" algn="ctr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заряженных частиц.</a:t>
            </a:r>
          </a:p>
          <a:p>
            <a:pPr marL="457200" indent="-457200" algn="ctr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3272" y="3212143"/>
            <a:ext cx="614363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Условия, необходимые </a:t>
            </a:r>
          </a:p>
          <a:p>
            <a:pPr algn="ctr"/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существования тока</a:t>
            </a:r>
          </a:p>
          <a:p>
            <a:pPr algn="ctr"/>
            <a:endParaRPr lang="ru-RU" sz="2400" b="1" u="sng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наличие свободных зарядов 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наличие силы, действующей со стороны электрического поля на заряды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 наличие источника электрического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тока)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Documents\ток 1.gif"/>
          <p:cNvPicPr>
            <a:picLocks noChangeAspect="1" noChangeArrowheads="1"/>
          </p:cNvPicPr>
          <p:nvPr/>
        </p:nvPicPr>
        <p:blipFill>
          <a:blip r:embed="rId2">
            <a:lum bright="-33000" contrast="79000"/>
          </a:blip>
          <a:srcRect/>
          <a:stretch>
            <a:fillRect/>
          </a:stretch>
        </p:blipFill>
        <p:spPr bwMode="auto">
          <a:xfrm>
            <a:off x="285720" y="2357430"/>
            <a:ext cx="2857520" cy="3143272"/>
          </a:xfrm>
          <a:prstGeom prst="snip1Rect">
            <a:avLst/>
          </a:prstGeom>
          <a:noFill/>
          <a:ln w="117475" cmpd="thickThin">
            <a:solidFill>
              <a:schemeClr val="bg1">
                <a:lumMod val="50000"/>
              </a:schemeClr>
            </a:solidFill>
          </a:ln>
        </p:spPr>
      </p:pic>
      <p:sp>
        <p:nvSpPr>
          <p:cNvPr id="14" name="Стрелка влево 13"/>
          <p:cNvSpPr/>
          <p:nvPr/>
        </p:nvSpPr>
        <p:spPr>
          <a:xfrm>
            <a:off x="2786050" y="3357562"/>
            <a:ext cx="1428760" cy="5715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285728"/>
            <a:ext cx="892971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 7.</a:t>
            </a:r>
          </a:p>
          <a:p>
            <a:r>
              <a:rPr lang="ru-RU" sz="2800" dirty="0" smtClean="0"/>
              <a:t>По графику зависимости напряжения от силы тока в резисторе  определить значение </a:t>
            </a:r>
          </a:p>
          <a:p>
            <a:r>
              <a:rPr lang="ru-RU" sz="2800" dirty="0" smtClean="0"/>
              <a:t> сопротивления резистора.</a:t>
            </a:r>
            <a:endParaRPr lang="ru-RU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3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Управляющая кнопка: назад 32">
            <a:hlinkClick r:id="" action="ppaction://hlinkshowjump?jump=next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grpSp>
        <p:nvGrpSpPr>
          <p:cNvPr id="13" name="Группа 63"/>
          <p:cNvGrpSpPr/>
          <p:nvPr/>
        </p:nvGrpSpPr>
        <p:grpSpPr>
          <a:xfrm>
            <a:off x="3929058" y="3500438"/>
            <a:ext cx="1428760" cy="1446550"/>
            <a:chOff x="571472" y="428604"/>
            <a:chExt cx="1428760" cy="1446550"/>
          </a:xfrm>
        </p:grpSpPr>
        <p:sp>
          <p:nvSpPr>
            <p:cNvPr id="65" name="Блок-схема: несколько документов 64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99" name="Прямоугольник 98"/>
          <p:cNvSpPr/>
          <p:nvPr/>
        </p:nvSpPr>
        <p:spPr>
          <a:xfrm>
            <a:off x="4929190" y="2571744"/>
            <a:ext cx="164307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7072330" y="2571744"/>
            <a:ext cx="164307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5000628" y="5143512"/>
            <a:ext cx="164307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7143768" y="5143512"/>
            <a:ext cx="164307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06" name="Группа 22"/>
          <p:cNvGrpSpPr/>
          <p:nvPr/>
        </p:nvGrpSpPr>
        <p:grpSpPr>
          <a:xfrm>
            <a:off x="4714876" y="4643446"/>
            <a:ext cx="714380" cy="769441"/>
            <a:chOff x="500034" y="1928802"/>
            <a:chExt cx="714380" cy="769441"/>
          </a:xfrm>
        </p:grpSpPr>
        <p:sp>
          <p:nvSpPr>
            <p:cNvPr id="107" name="Овал 10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5214942" y="2714620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500 Ом</a:t>
            </a:r>
            <a:endParaRPr lang="ru-RU" sz="3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429256" y="5286388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 Ом</a:t>
            </a:r>
            <a:endParaRPr lang="ru-RU" sz="3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429520" y="2714620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50 Ом</a:t>
            </a:r>
            <a:endParaRPr lang="ru-RU" sz="3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7500958" y="5286388"/>
            <a:ext cx="1643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0,5 Ом</a:t>
            </a:r>
            <a:endParaRPr lang="ru-RU" sz="3200" dirty="0"/>
          </a:p>
        </p:txBody>
      </p:sp>
      <p:grpSp>
        <p:nvGrpSpPr>
          <p:cNvPr id="56" name="Группа 55"/>
          <p:cNvGrpSpPr/>
          <p:nvPr/>
        </p:nvGrpSpPr>
        <p:grpSpPr>
          <a:xfrm>
            <a:off x="214282" y="2643182"/>
            <a:ext cx="4572000" cy="3429024"/>
            <a:chOff x="214282" y="2643182"/>
            <a:chExt cx="4572000" cy="3429024"/>
          </a:xfrm>
        </p:grpSpPr>
        <p:sp>
          <p:nvSpPr>
            <p:cNvPr id="94" name="TextBox 93"/>
            <p:cNvSpPr txBox="1"/>
            <p:nvPr/>
          </p:nvSpPr>
          <p:spPr>
            <a:xfrm>
              <a:off x="2643174" y="5500702"/>
              <a:ext cx="21431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R, </a:t>
              </a:r>
              <a:r>
                <a:rPr lang="ru-RU" sz="2800" b="1" dirty="0" smtClean="0"/>
                <a:t> Ом</a:t>
              </a:r>
              <a:endParaRPr lang="ru-RU" sz="2800" b="1" dirty="0"/>
            </a:p>
          </p:txBody>
        </p:sp>
        <p:grpSp>
          <p:nvGrpSpPr>
            <p:cNvPr id="98" name="Группа 97"/>
            <p:cNvGrpSpPr/>
            <p:nvPr/>
          </p:nvGrpSpPr>
          <p:grpSpPr>
            <a:xfrm>
              <a:off x="214282" y="2643182"/>
              <a:ext cx="3571900" cy="3429024"/>
              <a:chOff x="214282" y="2643182"/>
              <a:chExt cx="3571900" cy="3429024"/>
            </a:xfrm>
          </p:grpSpPr>
          <p:sp>
            <p:nvSpPr>
              <p:cNvPr id="54" name="Прямоугольник 53"/>
              <p:cNvSpPr/>
              <p:nvPr/>
            </p:nvSpPr>
            <p:spPr>
              <a:xfrm>
                <a:off x="214282" y="2643182"/>
                <a:ext cx="3571900" cy="342902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67" name="Прямая со стрелкой 66"/>
              <p:cNvCxnSpPr/>
              <p:nvPr/>
            </p:nvCxnSpPr>
            <p:spPr>
              <a:xfrm>
                <a:off x="642910" y="5429264"/>
                <a:ext cx="2714644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 стрелкой 71"/>
              <p:cNvCxnSpPr/>
              <p:nvPr/>
            </p:nvCxnSpPr>
            <p:spPr>
              <a:xfrm rot="5400000" flipH="1" flipV="1">
                <a:off x="-428660" y="4286256"/>
                <a:ext cx="2714644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 rot="5400000">
                <a:off x="762" y="4357694"/>
                <a:ext cx="2570974" cy="7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>
              <a:xfrm rot="5400000">
                <a:off x="357952" y="4356900"/>
                <a:ext cx="2570974" cy="7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>
              <a:xfrm rot="5400000">
                <a:off x="714348" y="4356900"/>
                <a:ext cx="2570974" cy="7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rot="5400000">
                <a:off x="1072332" y="4356900"/>
                <a:ext cx="2570974" cy="7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 rot="5400000">
                <a:off x="1429522" y="4356900"/>
                <a:ext cx="2570974" cy="7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 rot="5400000">
                <a:off x="1786712" y="4356900"/>
                <a:ext cx="2570974" cy="7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>
                <a:off x="642910" y="5143512"/>
                <a:ext cx="2786082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>
                <a:off x="642910" y="4786322"/>
                <a:ext cx="2786082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642910" y="4429132"/>
                <a:ext cx="2786082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>
                <a:off x="642910" y="4071942"/>
                <a:ext cx="2786082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>
                <a:off x="642910" y="3714752"/>
                <a:ext cx="2786082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/>
              <p:cNvCxnSpPr/>
              <p:nvPr/>
            </p:nvCxnSpPr>
            <p:spPr>
              <a:xfrm>
                <a:off x="642910" y="3357562"/>
                <a:ext cx="2786082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rot="5400000" flipH="1" flipV="1">
                <a:off x="928662" y="3143248"/>
                <a:ext cx="2286016" cy="2286016"/>
              </a:xfrm>
              <a:prstGeom prst="line">
                <a:avLst/>
              </a:prstGeom>
              <a:ln w="444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xtBox 94"/>
              <p:cNvSpPr txBox="1"/>
              <p:nvPr/>
            </p:nvSpPr>
            <p:spPr>
              <a:xfrm>
                <a:off x="214314" y="2691466"/>
                <a:ext cx="2143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U, B</a:t>
                </a:r>
                <a:endParaRPr lang="ru-RU" sz="2800" b="1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85720" y="4929198"/>
                <a:ext cx="5000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50</a:t>
                </a:r>
                <a:endParaRPr lang="ru-RU" sz="2400" b="1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000100" y="5572140"/>
                <a:ext cx="8572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10</a:t>
                </a:r>
                <a:endParaRPr lang="ru-RU" sz="2400" b="1" dirty="0"/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2786050" y="5500702"/>
              <a:ext cx="11430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I,A</a:t>
              </a:r>
              <a:endParaRPr lang="ru-RU" sz="2800" b="1" dirty="0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4572000" y="2285992"/>
            <a:ext cx="1357322" cy="642942"/>
            <a:chOff x="500034" y="2000240"/>
            <a:chExt cx="1357322" cy="642942"/>
          </a:xfrm>
        </p:grpSpPr>
        <p:sp>
          <p:nvSpPr>
            <p:cNvPr id="58" name="Овал 57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6786578" y="2285992"/>
            <a:ext cx="1357322" cy="642942"/>
            <a:chOff x="500034" y="2000240"/>
            <a:chExt cx="1357322" cy="642942"/>
          </a:xfrm>
        </p:grpSpPr>
        <p:sp>
          <p:nvSpPr>
            <p:cNvPr id="64" name="Овал 6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6858016" y="4714884"/>
            <a:ext cx="1357322" cy="642942"/>
            <a:chOff x="500034" y="2000240"/>
            <a:chExt cx="1357322" cy="642942"/>
          </a:xfrm>
        </p:grpSpPr>
        <p:sp>
          <p:nvSpPr>
            <p:cNvPr id="70" name="Овал 6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4572000" y="2214554"/>
            <a:ext cx="714380" cy="769441"/>
            <a:chOff x="500034" y="1928802"/>
            <a:chExt cx="714380" cy="769441"/>
          </a:xfrm>
        </p:grpSpPr>
        <p:sp>
          <p:nvSpPr>
            <p:cNvPr id="74" name="Овал 7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6786578" y="2214554"/>
            <a:ext cx="714380" cy="769441"/>
            <a:chOff x="500034" y="1928802"/>
            <a:chExt cx="714380" cy="769441"/>
          </a:xfrm>
        </p:grpSpPr>
        <p:sp>
          <p:nvSpPr>
            <p:cNvPr id="78" name="Овал 77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6858016" y="4643446"/>
            <a:ext cx="714380" cy="769441"/>
            <a:chOff x="500034" y="1928802"/>
            <a:chExt cx="714380" cy="769441"/>
          </a:xfrm>
        </p:grpSpPr>
        <p:sp>
          <p:nvSpPr>
            <p:cNvPr id="93" name="Овал 9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28596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14546" y="428604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</a:t>
            </a:r>
            <a:endParaRPr lang="ru-RU" sz="2800" dirty="0"/>
          </a:p>
        </p:txBody>
      </p:sp>
      <p:grpSp>
        <p:nvGrpSpPr>
          <p:cNvPr id="3" name="Группа 24"/>
          <p:cNvGrpSpPr/>
          <p:nvPr/>
        </p:nvGrpSpPr>
        <p:grpSpPr>
          <a:xfrm>
            <a:off x="428596" y="3500438"/>
            <a:ext cx="8215370" cy="2571768"/>
            <a:chOff x="642910" y="3500438"/>
            <a:chExt cx="8215370" cy="2571768"/>
          </a:xfrm>
        </p:grpSpPr>
        <p:sp>
          <p:nvSpPr>
            <p:cNvPr id="64" name="TextBox 63"/>
            <p:cNvSpPr txBox="1"/>
            <p:nvPr/>
          </p:nvSpPr>
          <p:spPr>
            <a:xfrm>
              <a:off x="6572264" y="3500438"/>
              <a:ext cx="22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b="1" i="1" dirty="0">
                <a:solidFill>
                  <a:srgbClr val="C00000"/>
                </a:solidFill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642910" y="3786190"/>
              <a:ext cx="8215370" cy="2286016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7358082" y="5143512"/>
            <a:ext cx="2143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R, </a:t>
            </a:r>
            <a:r>
              <a:rPr lang="ru-RU" sz="2800" b="1" dirty="0" smtClean="0"/>
              <a:t> Ом</a:t>
            </a:r>
            <a:endParaRPr lang="ru-RU" sz="28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929190" y="2285992"/>
            <a:ext cx="3571900" cy="342902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5357818" y="5072074"/>
            <a:ext cx="271464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 flipH="1" flipV="1">
            <a:off x="4286248" y="3929066"/>
            <a:ext cx="271464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4715670" y="4000504"/>
            <a:ext cx="2570974" cy="79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5072860" y="3999710"/>
            <a:ext cx="2570974" cy="79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5429256" y="3999710"/>
            <a:ext cx="2570974" cy="79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787240" y="3999710"/>
            <a:ext cx="2570974" cy="79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144430" y="3999710"/>
            <a:ext cx="2570974" cy="79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6501620" y="3999710"/>
            <a:ext cx="2570974" cy="79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357818" y="4786322"/>
            <a:ext cx="2786082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357818" y="4429132"/>
            <a:ext cx="2786082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357818" y="4071942"/>
            <a:ext cx="2786082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357818" y="3714752"/>
            <a:ext cx="2786082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357818" y="3357562"/>
            <a:ext cx="2786082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357818" y="3000372"/>
            <a:ext cx="2786082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5643570" y="2786058"/>
            <a:ext cx="2286016" cy="228601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929222" y="2334276"/>
            <a:ext cx="2143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U, B</a:t>
            </a:r>
            <a:endParaRPr lang="ru-RU" sz="2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000628" y="457200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50</a:t>
            </a:r>
            <a:endParaRPr lang="ru-RU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15008" y="521495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10</a:t>
            </a:r>
            <a:endParaRPr lang="ru-RU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500958" y="514351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I,A</a:t>
            </a:r>
            <a:endParaRPr lang="ru-RU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214546" y="642918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2214546" y="428604"/>
            <a:ext cx="5572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r>
              <a:rPr lang="ru-RU" sz="3600" dirty="0" smtClean="0"/>
              <a:t>Сопротивление  резистора вычисляется по формуле</a:t>
            </a:r>
            <a:endParaRPr lang="ru-RU" sz="3600" dirty="0"/>
          </a:p>
        </p:txBody>
      </p:sp>
      <p:sp>
        <p:nvSpPr>
          <p:cNvPr id="52" name="TextBox 51"/>
          <p:cNvSpPr txBox="1"/>
          <p:nvPr/>
        </p:nvSpPr>
        <p:spPr>
          <a:xfrm>
            <a:off x="1714480" y="1714488"/>
            <a:ext cx="2643206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R=U/I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28662" y="3972831"/>
            <a:ext cx="4286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По графику определим значения </a:t>
            </a:r>
            <a:r>
              <a:rPr lang="en-US" sz="2800" dirty="0" smtClean="0"/>
              <a:t>:</a:t>
            </a:r>
            <a:r>
              <a:rPr lang="ru-RU" sz="2800" dirty="0" smtClean="0"/>
              <a:t>  напряжение </a:t>
            </a:r>
            <a:r>
              <a:rPr lang="en-US" sz="2800" dirty="0" smtClean="0"/>
              <a:t>U=</a:t>
            </a:r>
            <a:r>
              <a:rPr lang="ru-RU" sz="2800" dirty="0" smtClean="0"/>
              <a:t>200 В, сила тока  </a:t>
            </a:r>
            <a:r>
              <a:rPr lang="en-US" sz="2800" dirty="0" smtClean="0"/>
              <a:t>I=</a:t>
            </a:r>
            <a:r>
              <a:rPr lang="ru-RU" sz="2800" dirty="0" smtClean="0"/>
              <a:t>40 А.</a:t>
            </a:r>
            <a:endParaRPr lang="ru-RU" sz="2800" dirty="0"/>
          </a:p>
        </p:txBody>
      </p:sp>
      <p:sp>
        <p:nvSpPr>
          <p:cNvPr id="54" name="Овал 53"/>
          <p:cNvSpPr/>
          <p:nvPr/>
        </p:nvSpPr>
        <p:spPr>
          <a:xfrm>
            <a:off x="7000892" y="3643314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rot="5400000">
            <a:off x="5787240" y="4071148"/>
            <a:ext cx="2570974" cy="794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5429256" y="3714752"/>
            <a:ext cx="2786082" cy="1588"/>
          </a:xfrm>
          <a:prstGeom prst="line">
            <a:avLst/>
          </a:prstGeom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857752" y="350043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</a:t>
            </a:r>
            <a:r>
              <a:rPr lang="ru-RU" sz="2400" b="1" dirty="0" smtClean="0"/>
              <a:t>0</a:t>
            </a:r>
            <a:endParaRPr lang="ru-RU" sz="2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6715140" y="521495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</a:t>
            </a:r>
            <a:r>
              <a:rPr lang="ru-RU" sz="2400" b="1" dirty="0" smtClean="0"/>
              <a:t>0</a:t>
            </a:r>
            <a:endParaRPr lang="ru-RU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500034" y="5282999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/>
              <a:t>R= 2 00 B/ 40 A= 5</a:t>
            </a:r>
            <a:r>
              <a:rPr lang="ru-RU" sz="3600" dirty="0" smtClean="0"/>
              <a:t> Ом.</a:t>
            </a:r>
            <a:endParaRPr lang="ru-RU" sz="3600" dirty="0"/>
          </a:p>
        </p:txBody>
      </p:sp>
      <p:sp>
        <p:nvSpPr>
          <p:cNvPr id="57" name="Управляющая кнопка: далее 56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 animBg="1"/>
      <p:bldP spid="58" grpId="0"/>
      <p:bldP spid="59" grpId="0"/>
      <p:bldP spid="6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92893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643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</a:t>
            </a:r>
            <a:r>
              <a:rPr lang="ru-RU" sz="3200" u="sng" dirty="0" smtClean="0">
                <a:latin typeface="Arial Black" pitchFamily="34" charset="0"/>
              </a:rPr>
              <a:t>8. </a:t>
            </a:r>
            <a:r>
              <a:rPr lang="ru-RU" sz="2400" dirty="0" smtClean="0"/>
              <a:t>Вычислить силу тока,  если </a:t>
            </a:r>
          </a:p>
          <a:p>
            <a:r>
              <a:rPr lang="ru-RU" sz="2400" dirty="0" smtClean="0"/>
              <a:t>количество теплоты,  которое выделилось в  спирали  электроплитки  за 15 мин  при напряжении 220 В,</a:t>
            </a:r>
          </a:p>
          <a:p>
            <a:r>
              <a:rPr lang="ru-RU" sz="2400" dirty="0" smtClean="0"/>
              <a:t> составило 700кДж.</a:t>
            </a:r>
            <a:endParaRPr lang="en-US" sz="2400" dirty="0" smtClean="0"/>
          </a:p>
          <a:p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92893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5000628" y="2428868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500562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Управляющая кнопка: назад 32">
            <a:hlinkClick r:id="rId3" action="ppaction://hlinksldjump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857884" y="3143248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3,5 А</a:t>
            </a:r>
            <a:endParaRPr lang="ru-RU" sz="4400" dirty="0"/>
          </a:p>
        </p:txBody>
      </p:sp>
      <p:sp>
        <p:nvSpPr>
          <p:cNvPr id="42" name="TextBox 41"/>
          <p:cNvSpPr txBox="1"/>
          <p:nvPr/>
        </p:nvSpPr>
        <p:spPr>
          <a:xfrm>
            <a:off x="857224" y="3143248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210 А</a:t>
            </a:r>
            <a:endParaRPr lang="ru-RU" sz="4400" dirty="0"/>
          </a:p>
        </p:txBody>
      </p:sp>
      <p:sp>
        <p:nvSpPr>
          <p:cNvPr id="43" name="TextBox 42"/>
          <p:cNvSpPr txBox="1"/>
          <p:nvPr/>
        </p:nvSpPr>
        <p:spPr>
          <a:xfrm>
            <a:off x="5857884" y="5143512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0,28 А</a:t>
            </a:r>
            <a:endParaRPr lang="ru-RU" sz="4400" dirty="0"/>
          </a:p>
        </p:txBody>
      </p:sp>
      <p:sp>
        <p:nvSpPr>
          <p:cNvPr id="44" name="TextBox 43"/>
          <p:cNvSpPr txBox="1"/>
          <p:nvPr/>
        </p:nvSpPr>
        <p:spPr>
          <a:xfrm>
            <a:off x="928662" y="5143512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16,8 А</a:t>
            </a:r>
            <a:endParaRPr lang="ru-RU" sz="4400" dirty="0"/>
          </a:p>
        </p:txBody>
      </p:sp>
      <p:pic>
        <p:nvPicPr>
          <p:cNvPr id="1026" name="Picture 2" descr="d:\Documents\спи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1500174"/>
            <a:ext cx="2000264" cy="13573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0" name="Группа 39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5" name="Блок-схема: несколько документов 44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214282" y="2571744"/>
            <a:ext cx="1357322" cy="642942"/>
            <a:chOff x="500034" y="2000240"/>
            <a:chExt cx="1357322" cy="642942"/>
          </a:xfrm>
        </p:grpSpPr>
        <p:sp>
          <p:nvSpPr>
            <p:cNvPr id="48" name="Овал 47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214282" y="4572008"/>
            <a:ext cx="1357322" cy="642942"/>
            <a:chOff x="500034" y="2000240"/>
            <a:chExt cx="1357322" cy="642942"/>
          </a:xfrm>
        </p:grpSpPr>
        <p:sp>
          <p:nvSpPr>
            <p:cNvPr id="54" name="Овал 5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072066" y="4572008"/>
            <a:ext cx="1357322" cy="642942"/>
            <a:chOff x="500034" y="2000240"/>
            <a:chExt cx="1357322" cy="642942"/>
          </a:xfrm>
        </p:grpSpPr>
        <p:sp>
          <p:nvSpPr>
            <p:cNvPr id="57" name="Овал 5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214282" y="2500306"/>
            <a:ext cx="714380" cy="769441"/>
            <a:chOff x="500034" y="1928802"/>
            <a:chExt cx="714380" cy="769441"/>
          </a:xfrm>
        </p:grpSpPr>
        <p:sp>
          <p:nvSpPr>
            <p:cNvPr id="60" name="Овал 5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5072066" y="4500570"/>
            <a:ext cx="714380" cy="769441"/>
            <a:chOff x="500034" y="1928802"/>
            <a:chExt cx="714380" cy="769441"/>
          </a:xfrm>
        </p:grpSpPr>
        <p:sp>
          <p:nvSpPr>
            <p:cNvPr id="63" name="Овал 6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214282" y="4500570"/>
            <a:ext cx="714380" cy="769441"/>
            <a:chOff x="500034" y="1928802"/>
            <a:chExt cx="714380" cy="769441"/>
          </a:xfrm>
        </p:grpSpPr>
        <p:sp>
          <p:nvSpPr>
            <p:cNvPr id="66" name="Овал 6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28596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14546" y="428604"/>
            <a:ext cx="6572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По закону Джоуля- Ленца количество теплоты, которое выделится при прохождении тока через спираль равно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2000240"/>
            <a:ext cx="292895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Q=I</a:t>
            </a:r>
            <a:r>
              <a:rPr lang="en-US" sz="5400" dirty="0" smtClean="0">
                <a:latin typeface="Book Antiqua"/>
                <a:cs typeface="Times New Roman" pitchFamily="18" charset="0"/>
              </a:rPr>
              <a:t>·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5400" dirty="0" smtClean="0">
                <a:latin typeface="Book Antiqua"/>
                <a:cs typeface="Times New Roman" pitchFamily="18" charset="0"/>
              </a:rPr>
              <a:t>·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428596" y="3500438"/>
            <a:ext cx="8501090" cy="2571768"/>
            <a:chOff x="642910" y="3500438"/>
            <a:chExt cx="8501090" cy="2571768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642910" y="3500438"/>
              <a:ext cx="8215370" cy="2571768"/>
              <a:chOff x="642910" y="3500438"/>
              <a:chExt cx="8215370" cy="2571768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6572264" y="3500438"/>
                <a:ext cx="22860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 </a:t>
                </a:r>
                <a:endParaRPr lang="ru-RU" b="1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642910" y="3786190"/>
                <a:ext cx="8215370" cy="2286016"/>
              </a:xfrm>
              <a:prstGeom prst="roundRect">
                <a:avLst/>
              </a:prstGeom>
              <a:solidFill>
                <a:schemeClr val="accent1">
                  <a:alpha val="2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57224" y="4286256"/>
                <a:ext cx="707236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dirty="0" smtClean="0">
                    <a:latin typeface="Times New Roman" pitchFamily="18" charset="0"/>
                    <a:cs typeface="Times New Roman" pitchFamily="18" charset="0"/>
                  </a:rPr>
                  <a:t>I=         =                  = </a:t>
                </a:r>
                <a:endParaRPr lang="ru-RU" sz="6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1643042" y="4857760"/>
                <a:ext cx="1643074" cy="1588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3857620" y="4857760"/>
                <a:ext cx="3286148" cy="1588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2000232" y="4071942"/>
                <a:ext cx="1214446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  <a:p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en-US" sz="4400" dirty="0" smtClean="0">
                    <a:latin typeface="Book Antiqua"/>
                    <a:cs typeface="Times New Roman" pitchFamily="18" charset="0"/>
                  </a:rPr>
                  <a:t>·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t</a:t>
                </a:r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857620" y="4214818"/>
                <a:ext cx="385765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/>
                  <a:t>700</a:t>
                </a:r>
                <a:r>
                  <a:rPr lang="en-US" sz="4400" dirty="0" smtClean="0">
                    <a:latin typeface="Book Antiqua"/>
                  </a:rPr>
                  <a:t>·</a:t>
                </a:r>
                <a:r>
                  <a:rPr lang="en-US" sz="4400" dirty="0" smtClean="0"/>
                  <a:t> 10</a:t>
                </a:r>
                <a:r>
                  <a:rPr lang="ru-RU" sz="4400" dirty="0" smtClean="0"/>
                  <a:t> Дж</a:t>
                </a:r>
              </a:p>
              <a:p>
                <a:r>
                  <a:rPr lang="ru-RU" sz="4400" dirty="0" smtClean="0"/>
                  <a:t>220 А</a:t>
                </a:r>
                <a:r>
                  <a:rPr lang="ru-RU" sz="4400" dirty="0" smtClean="0">
                    <a:latin typeface="Book Antiqua"/>
                  </a:rPr>
                  <a:t>·</a:t>
                </a:r>
                <a:r>
                  <a:rPr lang="ru-RU" sz="4400" dirty="0" smtClean="0"/>
                  <a:t> 15</a:t>
                </a:r>
                <a:r>
                  <a:rPr lang="ru-RU" sz="4400" dirty="0" smtClean="0">
                    <a:latin typeface="Book Antiqua"/>
                  </a:rPr>
                  <a:t>·</a:t>
                </a:r>
                <a:r>
                  <a:rPr lang="ru-RU" sz="4400" dirty="0" smtClean="0"/>
                  <a:t> 60 с</a:t>
                </a:r>
                <a:endParaRPr lang="ru-RU" sz="4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500694" y="4000504"/>
                <a:ext cx="2857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/>
                  <a:t>3</a:t>
                </a:r>
                <a:endParaRPr lang="ru-RU" sz="2800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7500958" y="4572008"/>
              <a:ext cx="16430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800" dirty="0" smtClean="0"/>
                <a:t>3,5 А</a:t>
              </a:r>
              <a:endParaRPr lang="ru-RU" sz="4800" dirty="0"/>
            </a:p>
          </p:txBody>
        </p:sp>
      </p:grpSp>
      <p:pic>
        <p:nvPicPr>
          <p:cNvPr id="27" name="Picture 2" descr="d:\Documents\сп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214554"/>
            <a:ext cx="2000264" cy="13573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28" name="Управляющая кнопка: далее 27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92893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643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</a:t>
            </a:r>
            <a:r>
              <a:rPr lang="ru-RU" sz="3200" u="sng" dirty="0" smtClean="0">
                <a:latin typeface="Arial Black" pitchFamily="34" charset="0"/>
              </a:rPr>
              <a:t>9. </a:t>
            </a:r>
            <a:r>
              <a:rPr lang="ru-RU" sz="2400" dirty="0" smtClean="0"/>
              <a:t>Вычислить сопротивление гирлянды, состоящей  из 50 шт. ламп, сопротивлением по 1,2 Ом </a:t>
            </a:r>
          </a:p>
          <a:p>
            <a:r>
              <a:rPr lang="ru-RU" sz="2400" dirty="0" smtClean="0"/>
              <a:t>каждая , соединенных последовательно.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92893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214282" y="2428868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928662" y="3214686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Управляющая кнопка: назад 32">
            <a:hlinkClick r:id="" action="ppaction://hlinkshowjump?jump=next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857884" y="3143248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41 Ом</a:t>
            </a:r>
            <a:endParaRPr lang="ru-RU" sz="4400" dirty="0"/>
          </a:p>
        </p:txBody>
      </p:sp>
      <p:sp>
        <p:nvSpPr>
          <p:cNvPr id="42" name="TextBox 41"/>
          <p:cNvSpPr txBox="1"/>
          <p:nvPr/>
        </p:nvSpPr>
        <p:spPr>
          <a:xfrm>
            <a:off x="857224" y="3143248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60 Ом</a:t>
            </a:r>
            <a:endParaRPr lang="ru-RU" sz="4400" dirty="0"/>
          </a:p>
        </p:txBody>
      </p:sp>
      <p:sp>
        <p:nvSpPr>
          <p:cNvPr id="43" name="TextBox 42"/>
          <p:cNvSpPr txBox="1"/>
          <p:nvPr/>
        </p:nvSpPr>
        <p:spPr>
          <a:xfrm>
            <a:off x="5857884" y="5143512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6 Ом</a:t>
            </a:r>
            <a:endParaRPr lang="ru-RU" sz="4400" dirty="0"/>
          </a:p>
        </p:txBody>
      </p:sp>
      <p:sp>
        <p:nvSpPr>
          <p:cNvPr id="44" name="TextBox 43"/>
          <p:cNvSpPr txBox="1"/>
          <p:nvPr/>
        </p:nvSpPr>
        <p:spPr>
          <a:xfrm>
            <a:off x="928662" y="5143512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51,2 Ом</a:t>
            </a:r>
            <a:endParaRPr lang="ru-RU" sz="4400" dirty="0"/>
          </a:p>
        </p:txBody>
      </p:sp>
      <p:grpSp>
        <p:nvGrpSpPr>
          <p:cNvPr id="13" name="Группа 39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5" name="Блок-схема: несколько документов 44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14" name="Picture 2" descr="d:\Documents\гир.jpg"/>
          <p:cNvPicPr>
            <a:picLocks noChangeAspect="1" noChangeArrowheads="1"/>
          </p:cNvPicPr>
          <p:nvPr/>
        </p:nvPicPr>
        <p:blipFill>
          <a:blip r:embed="rId3" cstate="email">
            <a:lum contrast="40000"/>
          </a:blip>
          <a:srcRect/>
          <a:stretch>
            <a:fillRect/>
          </a:stretch>
        </p:blipFill>
        <p:spPr bwMode="auto">
          <a:xfrm>
            <a:off x="6500826" y="1357298"/>
            <a:ext cx="1762124" cy="144303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0" name="Группа 39"/>
          <p:cNvGrpSpPr/>
          <p:nvPr/>
        </p:nvGrpSpPr>
        <p:grpSpPr>
          <a:xfrm>
            <a:off x="5000628" y="2571744"/>
            <a:ext cx="1357322" cy="642942"/>
            <a:chOff x="500034" y="2000240"/>
            <a:chExt cx="1357322" cy="642942"/>
          </a:xfrm>
        </p:grpSpPr>
        <p:sp>
          <p:nvSpPr>
            <p:cNvPr id="47" name="Овал 4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357158" y="4572008"/>
            <a:ext cx="1357322" cy="642942"/>
            <a:chOff x="500034" y="2000240"/>
            <a:chExt cx="1357322" cy="642942"/>
          </a:xfrm>
        </p:grpSpPr>
        <p:sp>
          <p:nvSpPr>
            <p:cNvPr id="53" name="Овал 5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143504" y="4572008"/>
            <a:ext cx="1357322" cy="642942"/>
            <a:chOff x="500034" y="2000240"/>
            <a:chExt cx="1357322" cy="642942"/>
          </a:xfrm>
        </p:grpSpPr>
        <p:sp>
          <p:nvSpPr>
            <p:cNvPr id="56" name="Овал 5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5000628" y="2500306"/>
            <a:ext cx="714380" cy="769441"/>
            <a:chOff x="500034" y="1928802"/>
            <a:chExt cx="714380" cy="769441"/>
          </a:xfrm>
        </p:grpSpPr>
        <p:sp>
          <p:nvSpPr>
            <p:cNvPr id="59" name="Овал 58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5143504" y="4500570"/>
            <a:ext cx="714380" cy="769441"/>
            <a:chOff x="500034" y="1928802"/>
            <a:chExt cx="714380" cy="769441"/>
          </a:xfrm>
        </p:grpSpPr>
        <p:sp>
          <p:nvSpPr>
            <p:cNvPr id="62" name="Овал 61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357158" y="4500570"/>
            <a:ext cx="714380" cy="769441"/>
            <a:chOff x="500034" y="1928802"/>
            <a:chExt cx="714380" cy="769441"/>
          </a:xfrm>
        </p:grpSpPr>
        <p:sp>
          <p:nvSpPr>
            <p:cNvPr id="65" name="Овал 64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28596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71406" y="2214554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43108" y="428604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</a:t>
            </a:r>
            <a:endParaRPr lang="ru-RU" sz="2800" dirty="0"/>
          </a:p>
        </p:txBody>
      </p:sp>
      <p:grpSp>
        <p:nvGrpSpPr>
          <p:cNvPr id="2" name="Группа 25"/>
          <p:cNvGrpSpPr/>
          <p:nvPr/>
        </p:nvGrpSpPr>
        <p:grpSpPr>
          <a:xfrm>
            <a:off x="428596" y="3500438"/>
            <a:ext cx="8501090" cy="2571768"/>
            <a:chOff x="642910" y="3500438"/>
            <a:chExt cx="8501090" cy="2571768"/>
          </a:xfrm>
        </p:grpSpPr>
        <p:grpSp>
          <p:nvGrpSpPr>
            <p:cNvPr id="3" name="Группа 24"/>
            <p:cNvGrpSpPr/>
            <p:nvPr/>
          </p:nvGrpSpPr>
          <p:grpSpPr>
            <a:xfrm>
              <a:off x="642910" y="3500438"/>
              <a:ext cx="8215370" cy="2571768"/>
              <a:chOff x="642910" y="3500438"/>
              <a:chExt cx="8215370" cy="2571768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6572264" y="3500438"/>
                <a:ext cx="22860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 </a:t>
                </a:r>
                <a:endParaRPr lang="ru-RU" b="1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642910" y="3786190"/>
                <a:ext cx="8215370" cy="2286016"/>
              </a:xfrm>
              <a:prstGeom prst="roundRect">
                <a:avLst/>
              </a:prstGeom>
              <a:solidFill>
                <a:schemeClr val="accent1">
                  <a:alpha val="2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000232" y="4071942"/>
                <a:ext cx="121444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857620" y="4214818"/>
                <a:ext cx="385765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4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500694" y="4000504"/>
                <a:ext cx="2857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800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7500958" y="4572008"/>
              <a:ext cx="16430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48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000232" y="285728"/>
            <a:ext cx="67151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Сопротивление  последовательно соединенных элементов цепи вычисляется по формуле</a:t>
            </a:r>
            <a:endParaRPr lang="ru-RU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643042" y="1785926"/>
            <a:ext cx="392909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000" dirty="0" smtClean="0"/>
              <a:t>R= R</a:t>
            </a:r>
            <a:r>
              <a:rPr lang="en-US" sz="2800" dirty="0" smtClean="0"/>
              <a:t>1</a:t>
            </a:r>
            <a:r>
              <a:rPr lang="en-US" sz="4000" dirty="0" smtClean="0"/>
              <a:t>+ R</a:t>
            </a:r>
            <a:r>
              <a:rPr lang="en-US" sz="2800" dirty="0" smtClean="0"/>
              <a:t>2</a:t>
            </a:r>
            <a:r>
              <a:rPr lang="en-US" sz="4000" dirty="0" smtClean="0"/>
              <a:t>+ …+R</a:t>
            </a:r>
            <a:r>
              <a:rPr lang="en-US" sz="2800" dirty="0" smtClean="0"/>
              <a:t>n</a:t>
            </a:r>
            <a:endParaRPr lang="ru-RU" sz="2800" dirty="0"/>
          </a:p>
        </p:txBody>
      </p:sp>
      <p:grpSp>
        <p:nvGrpSpPr>
          <p:cNvPr id="48" name="Группа 47"/>
          <p:cNvGrpSpPr/>
          <p:nvPr/>
        </p:nvGrpSpPr>
        <p:grpSpPr>
          <a:xfrm>
            <a:off x="928662" y="3857628"/>
            <a:ext cx="7358114" cy="500066"/>
            <a:chOff x="714348" y="2428868"/>
            <a:chExt cx="7358114" cy="500066"/>
          </a:xfrm>
        </p:grpSpPr>
        <p:grpSp>
          <p:nvGrpSpPr>
            <p:cNvPr id="34" name="Группа 33"/>
            <p:cNvGrpSpPr/>
            <p:nvPr/>
          </p:nvGrpSpPr>
          <p:grpSpPr>
            <a:xfrm>
              <a:off x="6715140" y="2428868"/>
              <a:ext cx="571504" cy="500066"/>
              <a:chOff x="1500166" y="3286124"/>
              <a:chExt cx="571504" cy="500066"/>
            </a:xfrm>
          </p:grpSpPr>
          <p:sp>
            <p:nvSpPr>
              <p:cNvPr id="29" name="Овал 28"/>
              <p:cNvSpPr/>
              <p:nvPr/>
            </p:nvSpPr>
            <p:spPr>
              <a:xfrm>
                <a:off x="1500166" y="3286124"/>
                <a:ext cx="571504" cy="500066"/>
              </a:xfrm>
              <a:prstGeom prst="ellipse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31" name="Прямая соединительная линия 30"/>
              <p:cNvCxnSpPr>
                <a:stCxn id="29" idx="1"/>
                <a:endCxn id="29" idx="5"/>
              </p:cNvCxnSpPr>
              <p:nvPr/>
            </p:nvCxnSpPr>
            <p:spPr>
              <a:xfrm rot="16200000" flipH="1">
                <a:off x="1609118" y="3334100"/>
                <a:ext cx="353600" cy="40411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>
                <a:stCxn id="29" idx="7"/>
                <a:endCxn id="29" idx="3"/>
              </p:cNvCxnSpPr>
              <p:nvPr/>
            </p:nvCxnSpPr>
            <p:spPr>
              <a:xfrm rot="16200000" flipH="1" flipV="1">
                <a:off x="1609118" y="3334100"/>
                <a:ext cx="353600" cy="4041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Группа 34"/>
            <p:cNvGrpSpPr/>
            <p:nvPr/>
          </p:nvGrpSpPr>
          <p:grpSpPr>
            <a:xfrm>
              <a:off x="1500166" y="2428868"/>
              <a:ext cx="571504" cy="500066"/>
              <a:chOff x="1500166" y="3286124"/>
              <a:chExt cx="571504" cy="500066"/>
            </a:xfrm>
          </p:grpSpPr>
          <p:sp>
            <p:nvSpPr>
              <p:cNvPr id="36" name="Овал 35"/>
              <p:cNvSpPr/>
              <p:nvPr/>
            </p:nvSpPr>
            <p:spPr>
              <a:xfrm>
                <a:off x="1500166" y="3286124"/>
                <a:ext cx="571504" cy="500066"/>
              </a:xfrm>
              <a:prstGeom prst="ellipse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37" name="Прямая соединительная линия 36"/>
              <p:cNvCxnSpPr>
                <a:stCxn id="36" idx="1"/>
                <a:endCxn id="36" idx="5"/>
              </p:cNvCxnSpPr>
              <p:nvPr/>
            </p:nvCxnSpPr>
            <p:spPr>
              <a:xfrm rot="16200000" flipH="1">
                <a:off x="1609118" y="3334100"/>
                <a:ext cx="353600" cy="40411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>
                <a:stCxn id="36" idx="7"/>
                <a:endCxn id="36" idx="3"/>
              </p:cNvCxnSpPr>
              <p:nvPr/>
            </p:nvCxnSpPr>
            <p:spPr>
              <a:xfrm rot="16200000" flipH="1" flipV="1">
                <a:off x="1609118" y="3334100"/>
                <a:ext cx="353600" cy="4041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Группа 38"/>
            <p:cNvGrpSpPr/>
            <p:nvPr/>
          </p:nvGrpSpPr>
          <p:grpSpPr>
            <a:xfrm>
              <a:off x="2643174" y="2428868"/>
              <a:ext cx="571504" cy="500066"/>
              <a:chOff x="1500166" y="3286124"/>
              <a:chExt cx="571504" cy="500066"/>
            </a:xfrm>
          </p:grpSpPr>
          <p:sp>
            <p:nvSpPr>
              <p:cNvPr id="40" name="Овал 39"/>
              <p:cNvSpPr/>
              <p:nvPr/>
            </p:nvSpPr>
            <p:spPr>
              <a:xfrm>
                <a:off x="1500166" y="3286124"/>
                <a:ext cx="571504" cy="500066"/>
              </a:xfrm>
              <a:prstGeom prst="ellipse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41" name="Прямая соединительная линия 40"/>
              <p:cNvCxnSpPr>
                <a:stCxn id="40" idx="1"/>
                <a:endCxn id="40" idx="5"/>
              </p:cNvCxnSpPr>
              <p:nvPr/>
            </p:nvCxnSpPr>
            <p:spPr>
              <a:xfrm rot="16200000" flipH="1">
                <a:off x="1609118" y="3334100"/>
                <a:ext cx="353600" cy="40411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>
                <a:stCxn id="40" idx="7"/>
                <a:endCxn id="40" idx="3"/>
              </p:cNvCxnSpPr>
              <p:nvPr/>
            </p:nvCxnSpPr>
            <p:spPr>
              <a:xfrm rot="16200000" flipH="1" flipV="1">
                <a:off x="1609118" y="3334100"/>
                <a:ext cx="353600" cy="4041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Группа 42"/>
            <p:cNvGrpSpPr/>
            <p:nvPr/>
          </p:nvGrpSpPr>
          <p:grpSpPr>
            <a:xfrm>
              <a:off x="3786182" y="2428868"/>
              <a:ext cx="571504" cy="500066"/>
              <a:chOff x="1500166" y="3286124"/>
              <a:chExt cx="571504" cy="500066"/>
            </a:xfrm>
          </p:grpSpPr>
          <p:sp>
            <p:nvSpPr>
              <p:cNvPr id="44" name="Овал 43"/>
              <p:cNvSpPr/>
              <p:nvPr/>
            </p:nvSpPr>
            <p:spPr>
              <a:xfrm>
                <a:off x="1500166" y="3286124"/>
                <a:ext cx="571504" cy="500066"/>
              </a:xfrm>
              <a:prstGeom prst="ellipse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45" name="Прямая соединительная линия 44"/>
              <p:cNvCxnSpPr>
                <a:stCxn id="44" idx="1"/>
                <a:endCxn id="44" idx="5"/>
              </p:cNvCxnSpPr>
              <p:nvPr/>
            </p:nvCxnSpPr>
            <p:spPr>
              <a:xfrm rot="16200000" flipH="1">
                <a:off x="1609118" y="3334100"/>
                <a:ext cx="353600" cy="40411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>
                <a:stCxn id="44" idx="7"/>
                <a:endCxn id="44" idx="3"/>
              </p:cNvCxnSpPr>
              <p:nvPr/>
            </p:nvCxnSpPr>
            <p:spPr>
              <a:xfrm rot="16200000" flipH="1" flipV="1">
                <a:off x="1609118" y="3334100"/>
                <a:ext cx="353600" cy="4041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357686" y="2714620"/>
              <a:ext cx="2286016" cy="1588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2071670" y="2714620"/>
              <a:ext cx="57150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3214678" y="2714620"/>
              <a:ext cx="57150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928662" y="2714620"/>
              <a:ext cx="57150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7286644" y="2714620"/>
              <a:ext cx="57150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Овал 64"/>
            <p:cNvSpPr/>
            <p:nvPr/>
          </p:nvSpPr>
          <p:spPr>
            <a:xfrm>
              <a:off x="714348" y="2643182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7858148" y="2643182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857224" y="4286256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R= R</a:t>
            </a:r>
            <a:r>
              <a:rPr lang="en-US" sz="2800" dirty="0" smtClean="0"/>
              <a:t>1</a:t>
            </a:r>
            <a:r>
              <a:rPr lang="en-US" sz="4400" dirty="0" smtClean="0"/>
              <a:t>+R</a:t>
            </a:r>
            <a:r>
              <a:rPr lang="en-US" sz="2800" dirty="0" smtClean="0"/>
              <a:t>2</a:t>
            </a:r>
            <a:r>
              <a:rPr lang="en-US" sz="4400" dirty="0" smtClean="0"/>
              <a:t>+…+ R</a:t>
            </a:r>
            <a:r>
              <a:rPr lang="en-US" sz="2800" dirty="0" smtClean="0"/>
              <a:t>50</a:t>
            </a:r>
            <a:r>
              <a:rPr lang="en-US" sz="4400" dirty="0" smtClean="0"/>
              <a:t>= 50</a:t>
            </a:r>
            <a:r>
              <a:rPr lang="en-US" sz="4400" dirty="0" smtClean="0">
                <a:latin typeface="Book Antiqua"/>
              </a:rPr>
              <a:t>·</a:t>
            </a:r>
            <a:r>
              <a:rPr lang="en-US" sz="4400" dirty="0" smtClean="0"/>
              <a:t> R</a:t>
            </a:r>
            <a:r>
              <a:rPr lang="en-US" sz="2800" dirty="0" smtClean="0"/>
              <a:t>1</a:t>
            </a:r>
            <a:r>
              <a:rPr lang="en-US" sz="4400" dirty="0" smtClean="0"/>
              <a:t>= </a:t>
            </a:r>
            <a:endParaRPr lang="ru-RU" sz="4400" dirty="0" smtClean="0"/>
          </a:p>
          <a:p>
            <a:r>
              <a:rPr lang="ru-RU" sz="4400" dirty="0" smtClean="0"/>
              <a:t>=</a:t>
            </a:r>
            <a:r>
              <a:rPr lang="en-US" sz="4400" dirty="0" smtClean="0"/>
              <a:t>50</a:t>
            </a:r>
            <a:r>
              <a:rPr lang="ru-RU" sz="4400" dirty="0" smtClean="0"/>
              <a:t> </a:t>
            </a:r>
            <a:r>
              <a:rPr lang="ru-RU" sz="4400" dirty="0" smtClean="0">
                <a:latin typeface="Book Antiqua"/>
              </a:rPr>
              <a:t>·</a:t>
            </a:r>
            <a:r>
              <a:rPr lang="en-US" sz="4400" dirty="0" smtClean="0"/>
              <a:t>1,2</a:t>
            </a:r>
            <a:r>
              <a:rPr lang="ru-RU" sz="4400" dirty="0" smtClean="0"/>
              <a:t> Ом </a:t>
            </a:r>
            <a:r>
              <a:rPr lang="en-US" sz="4400" dirty="0" smtClean="0"/>
              <a:t>= 60</a:t>
            </a:r>
            <a:r>
              <a:rPr lang="ru-RU" sz="4400" dirty="0" smtClean="0"/>
              <a:t> Ом.</a:t>
            </a:r>
            <a:endParaRPr lang="ru-RU" sz="4400" dirty="0"/>
          </a:p>
        </p:txBody>
      </p:sp>
      <p:pic>
        <p:nvPicPr>
          <p:cNvPr id="68" name="Picture 2" descr="d:\Documents\гир.jpg"/>
          <p:cNvPicPr>
            <a:picLocks noChangeAspect="1" noChangeArrowheads="1"/>
          </p:cNvPicPr>
          <p:nvPr/>
        </p:nvPicPr>
        <p:blipFill>
          <a:blip r:embed="rId3" cstate="email">
            <a:lum contrast="40000"/>
          </a:blip>
          <a:srcRect/>
          <a:stretch>
            <a:fillRect/>
          </a:stretch>
        </p:blipFill>
        <p:spPr bwMode="auto">
          <a:xfrm>
            <a:off x="6572264" y="2143116"/>
            <a:ext cx="1762124" cy="144303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92893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357166"/>
            <a:ext cx="864396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</a:t>
            </a:r>
            <a:r>
              <a:rPr lang="ru-RU" sz="3200" u="sng" dirty="0" smtClean="0">
                <a:latin typeface="Arial Black" pitchFamily="34" charset="0"/>
              </a:rPr>
              <a:t>10</a:t>
            </a:r>
            <a:r>
              <a:rPr lang="ru-RU" sz="2400" u="sng" dirty="0" smtClean="0">
                <a:latin typeface="Arial Black" pitchFamily="34" charset="0"/>
              </a:rPr>
              <a:t>.</a:t>
            </a:r>
            <a:r>
              <a:rPr lang="ru-RU" sz="2400" dirty="0" smtClean="0"/>
              <a:t> Какое сопротивление </a:t>
            </a:r>
          </a:p>
          <a:p>
            <a:r>
              <a:rPr lang="ru-RU" sz="2400" dirty="0" smtClean="0"/>
              <a:t>имеет участок цепи,  состоящий из</a:t>
            </a:r>
          </a:p>
          <a:p>
            <a:r>
              <a:rPr lang="ru-RU" sz="2400" dirty="0" smtClean="0"/>
              <a:t> 10 параллельно соединенных ламп.</a:t>
            </a:r>
          </a:p>
          <a:p>
            <a:r>
              <a:rPr lang="ru-RU" sz="2400" dirty="0" smtClean="0"/>
              <a:t> Сопротивление каждой равно 3 Ом.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928934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285720" y="4429132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928662" y="3214686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Управляющая кнопка: назад 32">
            <a:hlinkClick r:id="" action="ppaction://hlinkshowjump?jump=next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857884" y="3143248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 Ом</a:t>
            </a:r>
            <a:endParaRPr lang="ru-RU" sz="4400" dirty="0"/>
          </a:p>
        </p:txBody>
      </p:sp>
      <p:sp>
        <p:nvSpPr>
          <p:cNvPr id="42" name="TextBox 41"/>
          <p:cNvSpPr txBox="1"/>
          <p:nvPr/>
        </p:nvSpPr>
        <p:spPr>
          <a:xfrm>
            <a:off x="857224" y="3143248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300 Ом</a:t>
            </a:r>
            <a:endParaRPr lang="ru-RU" sz="4400" dirty="0"/>
          </a:p>
        </p:txBody>
      </p:sp>
      <p:sp>
        <p:nvSpPr>
          <p:cNvPr id="43" name="TextBox 42"/>
          <p:cNvSpPr txBox="1"/>
          <p:nvPr/>
        </p:nvSpPr>
        <p:spPr>
          <a:xfrm>
            <a:off x="5857884" y="5143512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30 Ом</a:t>
            </a:r>
            <a:endParaRPr lang="ru-RU" sz="4400" dirty="0"/>
          </a:p>
        </p:txBody>
      </p:sp>
      <p:sp>
        <p:nvSpPr>
          <p:cNvPr id="44" name="TextBox 43"/>
          <p:cNvSpPr txBox="1"/>
          <p:nvPr/>
        </p:nvSpPr>
        <p:spPr>
          <a:xfrm>
            <a:off x="928662" y="5143512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0,3 Ом</a:t>
            </a:r>
            <a:endParaRPr lang="ru-RU" sz="4400" dirty="0"/>
          </a:p>
        </p:txBody>
      </p:sp>
      <p:grpSp>
        <p:nvGrpSpPr>
          <p:cNvPr id="13" name="Группа 39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5" name="Блок-схема: несколько документов 44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1026" name="Picture 2" descr="d:\Documents\normal_kruglye_lampochki_760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43636" y="857232"/>
            <a:ext cx="1714512" cy="164307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0" name="Группа 39"/>
          <p:cNvGrpSpPr/>
          <p:nvPr/>
        </p:nvGrpSpPr>
        <p:grpSpPr>
          <a:xfrm>
            <a:off x="214282" y="2643182"/>
            <a:ext cx="1357322" cy="642942"/>
            <a:chOff x="500034" y="2000240"/>
            <a:chExt cx="1357322" cy="642942"/>
          </a:xfrm>
        </p:grpSpPr>
        <p:sp>
          <p:nvSpPr>
            <p:cNvPr id="47" name="Овал 4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072066" y="2643182"/>
            <a:ext cx="1357322" cy="642942"/>
            <a:chOff x="500034" y="2000240"/>
            <a:chExt cx="1357322" cy="642942"/>
          </a:xfrm>
        </p:grpSpPr>
        <p:sp>
          <p:nvSpPr>
            <p:cNvPr id="53" name="Овал 5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143504" y="4572008"/>
            <a:ext cx="1357322" cy="642942"/>
            <a:chOff x="500034" y="2000240"/>
            <a:chExt cx="1357322" cy="642942"/>
          </a:xfrm>
        </p:grpSpPr>
        <p:sp>
          <p:nvSpPr>
            <p:cNvPr id="56" name="Овал 5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214282" y="2571744"/>
            <a:ext cx="714380" cy="769441"/>
            <a:chOff x="500034" y="1928802"/>
            <a:chExt cx="714380" cy="769441"/>
          </a:xfrm>
        </p:grpSpPr>
        <p:sp>
          <p:nvSpPr>
            <p:cNvPr id="59" name="Овал 58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5072066" y="2571744"/>
            <a:ext cx="714380" cy="769441"/>
            <a:chOff x="500034" y="1928802"/>
            <a:chExt cx="714380" cy="769441"/>
          </a:xfrm>
        </p:grpSpPr>
        <p:sp>
          <p:nvSpPr>
            <p:cNvPr id="62" name="Овал 61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5143504" y="4500570"/>
            <a:ext cx="714380" cy="769441"/>
            <a:chOff x="500034" y="1928802"/>
            <a:chExt cx="714380" cy="769441"/>
          </a:xfrm>
        </p:grpSpPr>
        <p:sp>
          <p:nvSpPr>
            <p:cNvPr id="65" name="Овал 64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28596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0" y="2214554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43108" y="428604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2000232" y="285728"/>
            <a:ext cx="67151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Сопротивление  параллельно соединенных элементов цепи вычисляется по формуле</a:t>
            </a:r>
            <a:endParaRPr lang="ru-RU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1857356" y="1925413"/>
            <a:ext cx="51435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1/R= 1/R1+1/R2 + …+1/Rn</a:t>
            </a:r>
            <a:endParaRPr lang="ru-RU" sz="3600" dirty="0"/>
          </a:p>
        </p:txBody>
      </p:sp>
      <p:grpSp>
        <p:nvGrpSpPr>
          <p:cNvPr id="60" name="Группа 59"/>
          <p:cNvGrpSpPr/>
          <p:nvPr/>
        </p:nvGrpSpPr>
        <p:grpSpPr>
          <a:xfrm>
            <a:off x="428596" y="3429000"/>
            <a:ext cx="8501090" cy="2643206"/>
            <a:chOff x="428596" y="3429000"/>
            <a:chExt cx="8501090" cy="2643206"/>
          </a:xfrm>
        </p:grpSpPr>
        <p:grpSp>
          <p:nvGrpSpPr>
            <p:cNvPr id="2" name="Группа 25"/>
            <p:cNvGrpSpPr/>
            <p:nvPr/>
          </p:nvGrpSpPr>
          <p:grpSpPr>
            <a:xfrm>
              <a:off x="428596" y="3429000"/>
              <a:ext cx="8501090" cy="2643206"/>
              <a:chOff x="642910" y="3429000"/>
              <a:chExt cx="8501090" cy="2643206"/>
            </a:xfrm>
          </p:grpSpPr>
          <p:grpSp>
            <p:nvGrpSpPr>
              <p:cNvPr id="3" name="Группа 24"/>
              <p:cNvGrpSpPr/>
              <p:nvPr/>
            </p:nvGrpSpPr>
            <p:grpSpPr>
              <a:xfrm>
                <a:off x="642910" y="3429000"/>
                <a:ext cx="8215370" cy="2643206"/>
                <a:chOff x="642910" y="3429000"/>
                <a:chExt cx="8215370" cy="2643206"/>
              </a:xfrm>
            </p:grpSpPr>
            <p:sp>
              <p:nvSpPr>
                <p:cNvPr id="64" name="TextBox 63"/>
                <p:cNvSpPr txBox="1"/>
                <p:nvPr/>
              </p:nvSpPr>
              <p:spPr>
                <a:xfrm>
                  <a:off x="6572264" y="3500438"/>
                  <a:ext cx="228601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 </a:t>
                  </a:r>
                  <a:endParaRPr lang="ru-RU" b="1" i="1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46" name="Скругленный прямоугольник 45"/>
                <p:cNvSpPr/>
                <p:nvPr/>
              </p:nvSpPr>
              <p:spPr>
                <a:xfrm>
                  <a:off x="642910" y="3429000"/>
                  <a:ext cx="8215370" cy="2643206"/>
                </a:xfrm>
                <a:prstGeom prst="roundRect">
                  <a:avLst/>
                </a:prstGeom>
                <a:solidFill>
                  <a:schemeClr val="accent1">
                    <a:alpha val="2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000232" y="4071942"/>
                  <a:ext cx="1214446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ru-RU" sz="4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857620" y="4214818"/>
                  <a:ext cx="3857652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ru-RU" sz="4400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5500694" y="4000504"/>
                  <a:ext cx="28575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ru-RU" sz="2800" dirty="0"/>
                </a:p>
              </p:txBody>
            </p:sp>
          </p:grpSp>
          <p:sp>
            <p:nvSpPr>
              <p:cNvPr id="24" name="TextBox 23"/>
              <p:cNvSpPr txBox="1"/>
              <p:nvPr/>
            </p:nvSpPr>
            <p:spPr>
              <a:xfrm>
                <a:off x="7500958" y="4572008"/>
                <a:ext cx="164304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4800" dirty="0"/>
              </a:p>
            </p:txBody>
          </p:sp>
        </p:grpSp>
        <p:grpSp>
          <p:nvGrpSpPr>
            <p:cNvPr id="7" name="Группа 34"/>
            <p:cNvGrpSpPr/>
            <p:nvPr/>
          </p:nvGrpSpPr>
          <p:grpSpPr>
            <a:xfrm>
              <a:off x="6786578" y="3643314"/>
              <a:ext cx="571504" cy="500066"/>
              <a:chOff x="1500166" y="3286124"/>
              <a:chExt cx="571504" cy="500066"/>
            </a:xfrm>
          </p:grpSpPr>
          <p:sp>
            <p:nvSpPr>
              <p:cNvPr id="36" name="Овал 35"/>
              <p:cNvSpPr/>
              <p:nvPr/>
            </p:nvSpPr>
            <p:spPr>
              <a:xfrm>
                <a:off x="1500166" y="3286124"/>
                <a:ext cx="571504" cy="500066"/>
              </a:xfrm>
              <a:prstGeom prst="ellipse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37" name="Прямая соединительная линия 36"/>
              <p:cNvCxnSpPr>
                <a:stCxn id="36" idx="1"/>
                <a:endCxn id="36" idx="5"/>
              </p:cNvCxnSpPr>
              <p:nvPr/>
            </p:nvCxnSpPr>
            <p:spPr>
              <a:xfrm rot="16200000" flipH="1">
                <a:off x="1609118" y="3334100"/>
                <a:ext cx="353600" cy="40411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>
                <a:stCxn id="36" idx="7"/>
                <a:endCxn id="36" idx="3"/>
              </p:cNvCxnSpPr>
              <p:nvPr/>
            </p:nvCxnSpPr>
            <p:spPr>
              <a:xfrm rot="16200000" flipH="1" flipV="1">
                <a:off x="1609118" y="3334100"/>
                <a:ext cx="353600" cy="4041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Группа 38"/>
            <p:cNvGrpSpPr/>
            <p:nvPr/>
          </p:nvGrpSpPr>
          <p:grpSpPr>
            <a:xfrm>
              <a:off x="6786578" y="5500702"/>
              <a:ext cx="571504" cy="500066"/>
              <a:chOff x="1500166" y="3286124"/>
              <a:chExt cx="571504" cy="500066"/>
            </a:xfrm>
          </p:grpSpPr>
          <p:sp>
            <p:nvSpPr>
              <p:cNvPr id="40" name="Овал 39"/>
              <p:cNvSpPr/>
              <p:nvPr/>
            </p:nvSpPr>
            <p:spPr>
              <a:xfrm>
                <a:off x="1500166" y="3286124"/>
                <a:ext cx="571504" cy="500066"/>
              </a:xfrm>
              <a:prstGeom prst="ellipse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41" name="Прямая соединительная линия 40"/>
              <p:cNvCxnSpPr>
                <a:stCxn id="40" idx="1"/>
                <a:endCxn id="40" idx="5"/>
              </p:cNvCxnSpPr>
              <p:nvPr/>
            </p:nvCxnSpPr>
            <p:spPr>
              <a:xfrm rot="16200000" flipH="1">
                <a:off x="1609118" y="3334100"/>
                <a:ext cx="353600" cy="40411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>
                <a:stCxn id="40" idx="7"/>
                <a:endCxn id="40" idx="3"/>
              </p:cNvCxnSpPr>
              <p:nvPr/>
            </p:nvCxnSpPr>
            <p:spPr>
              <a:xfrm rot="16200000" flipH="1" flipV="1">
                <a:off x="1609118" y="3334100"/>
                <a:ext cx="353600" cy="4041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Группа 42"/>
            <p:cNvGrpSpPr/>
            <p:nvPr/>
          </p:nvGrpSpPr>
          <p:grpSpPr>
            <a:xfrm>
              <a:off x="6786578" y="4357694"/>
              <a:ext cx="571504" cy="500066"/>
              <a:chOff x="1500166" y="3286124"/>
              <a:chExt cx="571504" cy="500066"/>
            </a:xfrm>
          </p:grpSpPr>
          <p:sp>
            <p:nvSpPr>
              <p:cNvPr id="44" name="Овал 43"/>
              <p:cNvSpPr/>
              <p:nvPr/>
            </p:nvSpPr>
            <p:spPr>
              <a:xfrm>
                <a:off x="1500166" y="3286124"/>
                <a:ext cx="571504" cy="500066"/>
              </a:xfrm>
              <a:prstGeom prst="ellipse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45" name="Прямая соединительная линия 44"/>
              <p:cNvCxnSpPr>
                <a:stCxn id="44" idx="1"/>
                <a:endCxn id="44" idx="5"/>
              </p:cNvCxnSpPr>
              <p:nvPr/>
            </p:nvCxnSpPr>
            <p:spPr>
              <a:xfrm rot="16200000" flipH="1">
                <a:off x="1609118" y="3334100"/>
                <a:ext cx="353600" cy="40411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>
                <a:stCxn id="44" idx="7"/>
                <a:endCxn id="44" idx="3"/>
              </p:cNvCxnSpPr>
              <p:nvPr/>
            </p:nvCxnSpPr>
            <p:spPr>
              <a:xfrm rot="16200000" flipH="1" flipV="1">
                <a:off x="1609118" y="3334100"/>
                <a:ext cx="353600" cy="4041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Прямая соединительная линия 53"/>
            <p:cNvCxnSpPr/>
            <p:nvPr/>
          </p:nvCxnSpPr>
          <p:spPr>
            <a:xfrm>
              <a:off x="6215074" y="4643446"/>
              <a:ext cx="57150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6215074" y="5786454"/>
              <a:ext cx="57150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5857884" y="3857628"/>
              <a:ext cx="92869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7358082" y="3857628"/>
              <a:ext cx="92869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Овал 64"/>
            <p:cNvSpPr/>
            <p:nvPr/>
          </p:nvSpPr>
          <p:spPr>
            <a:xfrm>
              <a:off x="5715008" y="378619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8215338" y="378619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00034" y="4071942"/>
              <a:ext cx="692948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/>
                <a:t>R= R</a:t>
              </a:r>
              <a:r>
                <a:rPr lang="en-US" sz="2800" dirty="0" smtClean="0"/>
                <a:t>1</a:t>
              </a:r>
              <a:r>
                <a:rPr lang="en-US" sz="5400" dirty="0" smtClean="0"/>
                <a:t>/n</a:t>
              </a:r>
            </a:p>
            <a:p>
              <a:r>
                <a:rPr lang="en-US" sz="5400" dirty="0" smtClean="0"/>
                <a:t>R=3</a:t>
              </a:r>
              <a:r>
                <a:rPr lang="ru-RU" sz="5400" dirty="0" smtClean="0"/>
                <a:t> Ом</a:t>
              </a:r>
              <a:r>
                <a:rPr lang="en-US" sz="5400" dirty="0" smtClean="0"/>
                <a:t>/10=0,3</a:t>
              </a:r>
              <a:r>
                <a:rPr lang="ru-RU" sz="5400" dirty="0" smtClean="0"/>
                <a:t> Ом</a:t>
              </a:r>
              <a:endParaRPr lang="ru-RU" sz="5400" dirty="0"/>
            </a:p>
          </p:txBody>
        </p:sp>
        <p:cxnSp>
          <p:nvCxnSpPr>
            <p:cNvPr id="48" name="Прямая соединительная линия 47"/>
            <p:cNvCxnSpPr/>
            <p:nvPr/>
          </p:nvCxnSpPr>
          <p:spPr>
            <a:xfrm>
              <a:off x="7358082" y="4643446"/>
              <a:ext cx="57150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7358082" y="5786454"/>
              <a:ext cx="571504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5400000">
              <a:off x="5822165" y="4250537"/>
              <a:ext cx="7858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5400000">
              <a:off x="7537471" y="4249743"/>
              <a:ext cx="7858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5608645" y="5178437"/>
              <a:ext cx="1214446" cy="1588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5400000">
              <a:off x="7323157" y="5178437"/>
              <a:ext cx="1214446" cy="1588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1428728" y="3429000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Для </a:t>
            </a:r>
            <a:r>
              <a:rPr lang="en-US" sz="2800" dirty="0" smtClean="0"/>
              <a:t> n-</a:t>
            </a:r>
            <a:r>
              <a:rPr lang="ru-RU" sz="2800" dirty="0" smtClean="0"/>
              <a:t>одинаковых</a:t>
            </a:r>
          </a:p>
          <a:p>
            <a:r>
              <a:rPr lang="ru-RU" sz="2800" dirty="0" smtClean="0"/>
              <a:t> сопротивлений</a:t>
            </a:r>
            <a:r>
              <a:rPr lang="en-US" sz="2800" dirty="0" smtClean="0"/>
              <a:t> R</a:t>
            </a:r>
            <a:r>
              <a:rPr lang="en-US" sz="2000" dirty="0" smtClean="0"/>
              <a:t>1</a:t>
            </a:r>
            <a:endParaRPr lang="ru-RU" sz="2000" dirty="0"/>
          </a:p>
        </p:txBody>
      </p:sp>
      <p:sp>
        <p:nvSpPr>
          <p:cNvPr id="49" name="Управляющая кнопка: далее 48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001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</a:t>
            </a:r>
            <a:r>
              <a:rPr lang="ru-RU" sz="3200" u="sng" dirty="0" smtClean="0">
                <a:latin typeface="Arial Black" pitchFamily="34" charset="0"/>
              </a:rPr>
              <a:t>11</a:t>
            </a:r>
            <a:r>
              <a:rPr lang="ru-RU" sz="2400" u="sng" dirty="0" smtClean="0">
                <a:latin typeface="Arial Black" pitchFamily="34" charset="0"/>
              </a:rPr>
              <a:t>.</a:t>
            </a:r>
            <a:r>
              <a:rPr lang="ru-RU" sz="2400" dirty="0" smtClean="0"/>
              <a:t> </a:t>
            </a:r>
            <a:r>
              <a:rPr lang="ru-RU" sz="2800" dirty="0" smtClean="0"/>
              <a:t>Какое количество теплоты </a:t>
            </a:r>
          </a:p>
          <a:p>
            <a:r>
              <a:rPr lang="ru-RU" sz="2800" dirty="0" smtClean="0"/>
              <a:t>выделится  за 20 мин на заданном участке цепи при напряжении 100 В?</a:t>
            </a:r>
            <a:r>
              <a:rPr lang="en-US" sz="2800" dirty="0" smtClean="0"/>
              <a:t> R</a:t>
            </a:r>
            <a:r>
              <a:rPr lang="en-US" sz="2000" dirty="0" smtClean="0"/>
              <a:t>1</a:t>
            </a:r>
            <a:r>
              <a:rPr lang="en-US" sz="2800" dirty="0" smtClean="0"/>
              <a:t>=R</a:t>
            </a:r>
            <a:r>
              <a:rPr lang="en-US" sz="2000" dirty="0" smtClean="0"/>
              <a:t>2</a:t>
            </a:r>
            <a:r>
              <a:rPr lang="en-US" sz="2800" dirty="0" smtClean="0"/>
              <a:t>= 8 </a:t>
            </a:r>
            <a:r>
              <a:rPr lang="ru-RU" sz="2800" dirty="0" smtClean="0"/>
              <a:t>Ом.</a:t>
            </a:r>
            <a:endParaRPr lang="en-US" sz="2800" dirty="0" smtClean="0"/>
          </a:p>
          <a:p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142844" y="4516947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292893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Управляющая кнопка: назад 32">
            <a:hlinkClick r:id="rId3" action="ppaction://hlinksldjump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714744" y="1714488"/>
            <a:ext cx="1143008" cy="285752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000760" y="1714488"/>
            <a:ext cx="1143008" cy="285752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2857488" y="1857364"/>
            <a:ext cx="85725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857752" y="1857364"/>
            <a:ext cx="114300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143768" y="1857364"/>
            <a:ext cx="78581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7929586" y="1785926"/>
            <a:ext cx="142876" cy="14287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2714612" y="1785926"/>
            <a:ext cx="142876" cy="14287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928662" y="5214950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800" dirty="0" smtClean="0"/>
              <a:t>1 МДж</a:t>
            </a:r>
            <a:endParaRPr lang="ru-RU" sz="4800" dirty="0"/>
          </a:p>
        </p:txBody>
      </p:sp>
      <p:sp>
        <p:nvSpPr>
          <p:cNvPr id="48" name="TextBox 47"/>
          <p:cNvSpPr txBox="1"/>
          <p:nvPr/>
        </p:nvSpPr>
        <p:spPr>
          <a:xfrm>
            <a:off x="5715008" y="5143512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800" dirty="0" smtClean="0"/>
              <a:t>10 МДж</a:t>
            </a:r>
            <a:endParaRPr lang="ru-RU" sz="4800" dirty="0"/>
          </a:p>
        </p:txBody>
      </p:sp>
      <p:sp>
        <p:nvSpPr>
          <p:cNvPr id="50" name="TextBox 49"/>
          <p:cNvSpPr txBox="1"/>
          <p:nvPr/>
        </p:nvSpPr>
        <p:spPr>
          <a:xfrm>
            <a:off x="5643570" y="2928934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800" dirty="0" smtClean="0"/>
              <a:t>100 кДж</a:t>
            </a:r>
            <a:endParaRPr lang="ru-RU" sz="4800" dirty="0"/>
          </a:p>
        </p:txBody>
      </p:sp>
      <p:sp>
        <p:nvSpPr>
          <p:cNvPr id="51" name="TextBox 50"/>
          <p:cNvSpPr txBox="1"/>
          <p:nvPr/>
        </p:nvSpPr>
        <p:spPr>
          <a:xfrm>
            <a:off x="785786" y="2928934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800" dirty="0" smtClean="0"/>
              <a:t>10 кДж</a:t>
            </a:r>
            <a:endParaRPr lang="ru-RU" sz="4800" dirty="0"/>
          </a:p>
        </p:txBody>
      </p:sp>
      <p:grpSp>
        <p:nvGrpSpPr>
          <p:cNvPr id="49" name="Группа 48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52" name="Блок-схема: несколько документов 51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214282" y="2357430"/>
            <a:ext cx="1357322" cy="642942"/>
            <a:chOff x="500034" y="2000240"/>
            <a:chExt cx="1357322" cy="642942"/>
          </a:xfrm>
        </p:grpSpPr>
        <p:sp>
          <p:nvSpPr>
            <p:cNvPr id="55" name="Овал 54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5072066" y="2357430"/>
            <a:ext cx="1357322" cy="642942"/>
            <a:chOff x="500034" y="2000240"/>
            <a:chExt cx="1357322" cy="642942"/>
          </a:xfrm>
        </p:grpSpPr>
        <p:sp>
          <p:nvSpPr>
            <p:cNvPr id="61" name="Овал 60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072066" y="4572008"/>
            <a:ext cx="1357322" cy="642942"/>
            <a:chOff x="500034" y="2000240"/>
            <a:chExt cx="1357322" cy="642942"/>
          </a:xfrm>
        </p:grpSpPr>
        <p:sp>
          <p:nvSpPr>
            <p:cNvPr id="64" name="Овал 6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214282" y="2285992"/>
            <a:ext cx="714380" cy="769441"/>
            <a:chOff x="500034" y="1928802"/>
            <a:chExt cx="714380" cy="769441"/>
          </a:xfrm>
        </p:grpSpPr>
        <p:sp>
          <p:nvSpPr>
            <p:cNvPr id="67" name="Овал 6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5072066" y="2285992"/>
            <a:ext cx="714380" cy="769441"/>
            <a:chOff x="500034" y="1928802"/>
            <a:chExt cx="714380" cy="769441"/>
          </a:xfrm>
        </p:grpSpPr>
        <p:sp>
          <p:nvSpPr>
            <p:cNvPr id="70" name="Овал 6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5072066" y="4500570"/>
            <a:ext cx="714380" cy="769441"/>
            <a:chOff x="500034" y="1928802"/>
            <a:chExt cx="714380" cy="769441"/>
          </a:xfrm>
        </p:grpSpPr>
        <p:sp>
          <p:nvSpPr>
            <p:cNvPr id="73" name="Овал 7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71868" y="2000240"/>
            <a:ext cx="378621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Q=</a:t>
            </a:r>
            <a:r>
              <a:rPr lang="en-US" sz="5400" dirty="0" smtClean="0">
                <a:latin typeface="Book Antiqua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5400" dirty="0" smtClean="0">
                <a:latin typeface="Book Antiqua"/>
                <a:cs typeface="Times New Roman" pitchFamily="18" charset="0"/>
              </a:rPr>
              <a:t>·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t/R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185736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214546" y="428604"/>
            <a:ext cx="6572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По закону Джоуля- Ленца количество теплоты, которое выделится при прохождении тока,  на участке цепи</a:t>
            </a:r>
          </a:p>
          <a:p>
            <a:r>
              <a:rPr lang="ru-RU" sz="2800" dirty="0" smtClean="0"/>
              <a:t>равно</a:t>
            </a:r>
            <a:endParaRPr lang="ru-RU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714348" y="4857760"/>
            <a:ext cx="9144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Q=             =                    =</a:t>
            </a:r>
            <a:r>
              <a:rPr lang="ru-RU" sz="4400" dirty="0" smtClean="0"/>
              <a:t>10 Дж</a:t>
            </a:r>
            <a:endParaRPr lang="ru-RU" sz="4400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571472" y="3500438"/>
            <a:ext cx="8429684" cy="2855544"/>
            <a:chOff x="642910" y="3500438"/>
            <a:chExt cx="8429684" cy="2855544"/>
          </a:xfrm>
        </p:grpSpPr>
        <p:sp>
          <p:nvSpPr>
            <p:cNvPr id="64" name="TextBox 63"/>
            <p:cNvSpPr txBox="1"/>
            <p:nvPr/>
          </p:nvSpPr>
          <p:spPr>
            <a:xfrm>
              <a:off x="6572264" y="3500438"/>
              <a:ext cx="22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b="1" i="1" dirty="0">
                <a:solidFill>
                  <a:srgbClr val="C00000"/>
                </a:solidFill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642910" y="3786190"/>
              <a:ext cx="8429684" cy="2286016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chemeClr val="tx1"/>
                </a:solidFill>
              </a:endParaRP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1357290" y="4000504"/>
              <a:ext cx="6643734" cy="357190"/>
              <a:chOff x="2071670" y="4000504"/>
              <a:chExt cx="6643734" cy="357190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3214678" y="4000504"/>
                <a:ext cx="1500198" cy="357190"/>
              </a:xfrm>
              <a:prstGeom prst="rect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6072198" y="4000504"/>
                <a:ext cx="1500198" cy="357190"/>
              </a:xfrm>
              <a:prstGeom prst="rect">
                <a:avLst/>
              </a:prstGeom>
              <a:noFill/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2071670" y="4214818"/>
                <a:ext cx="1143008" cy="1588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4714876" y="4214818"/>
                <a:ext cx="1357322" cy="1588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7572396" y="4214818"/>
                <a:ext cx="1143008" cy="1588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Овал 24"/>
            <p:cNvSpPr/>
            <p:nvPr/>
          </p:nvSpPr>
          <p:spPr>
            <a:xfrm>
              <a:off x="1142976" y="4143380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8001024" y="4143380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57488" y="4286256"/>
              <a:ext cx="53578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R1                          R2</a:t>
              </a:r>
              <a:endParaRPr lang="ru-RU" sz="3200" dirty="0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714480" y="5357826"/>
              <a:ext cx="1857388" cy="1588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4000496" y="5357826"/>
              <a:ext cx="2928958" cy="1588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928794" y="4786322"/>
              <a:ext cx="192882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U  </a:t>
              </a:r>
              <a:r>
                <a:rPr lang="en-US" sz="4000" dirty="0" smtClean="0">
                  <a:latin typeface="Book Antiqua"/>
                </a:rPr>
                <a:t>·</a:t>
              </a:r>
              <a:r>
                <a:rPr lang="en-US" sz="4000" dirty="0" smtClean="0"/>
                <a:t>  t</a:t>
              </a:r>
            </a:p>
            <a:p>
              <a:r>
                <a:rPr lang="en-US" sz="4000" dirty="0" smtClean="0"/>
                <a:t>R</a:t>
              </a:r>
              <a:r>
                <a:rPr lang="en-US" sz="2800" dirty="0" smtClean="0"/>
                <a:t>1</a:t>
              </a:r>
              <a:r>
                <a:rPr lang="en-US" sz="4000" dirty="0" smtClean="0"/>
                <a:t>+R</a:t>
              </a:r>
              <a:r>
                <a:rPr lang="en-US" sz="2800" dirty="0" smtClean="0"/>
                <a:t>2</a:t>
              </a:r>
              <a:endParaRPr lang="ru-RU" sz="28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85984" y="464344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ru-RU" sz="28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71934" y="4786322"/>
              <a:ext cx="314327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+mj-lt"/>
                </a:rPr>
                <a:t>10000 В · 1200 с</a:t>
              </a:r>
            </a:p>
            <a:p>
              <a:r>
                <a:rPr lang="ru-RU" sz="3200" dirty="0" smtClean="0">
                  <a:latin typeface="+mj-lt"/>
                </a:rPr>
                <a:t>  6 Ом + 6 Ом</a:t>
              </a:r>
            </a:p>
            <a:p>
              <a:endParaRPr lang="ru-RU" sz="3200" dirty="0">
                <a:latin typeface="+mj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929586" y="4786322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6</a:t>
              </a:r>
              <a:endParaRPr lang="ru-RU" sz="2800" dirty="0"/>
            </a:p>
          </p:txBody>
        </p:sp>
      </p:grp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142844" y="500042"/>
            <a:ext cx="1428760" cy="1357322"/>
            <a:chOff x="142844" y="500042"/>
            <a:chExt cx="1428760" cy="1357322"/>
          </a:xfrm>
        </p:grpSpPr>
        <p:sp>
          <p:nvSpPr>
            <p:cNvPr id="5" name="Овал 4"/>
            <p:cNvSpPr/>
            <p:nvPr/>
          </p:nvSpPr>
          <p:spPr>
            <a:xfrm>
              <a:off x="142844" y="500042"/>
              <a:ext cx="1428760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357158" y="1214422"/>
              <a:ext cx="1000132" cy="642942"/>
            </a:xfrm>
            <a:prstGeom prst="ellipse">
              <a:avLst/>
            </a:prstGeom>
            <a:solidFill>
              <a:schemeClr val="bg1">
                <a:lumMod val="65000"/>
                <a:alpha val="66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71604" y="142852"/>
            <a:ext cx="6357982" cy="83099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ПОДУМАЕМ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1714480" y="1214422"/>
            <a:ext cx="7143800" cy="2643206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857356" y="1500174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Можем ли мы видеть, как движутся заряженные частицы внутри проводника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85918" y="2571744"/>
            <a:ext cx="678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Можем ли мы судить о том, есть ли 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 проводнике электрический ток ?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с одним вырезанным углом 16"/>
          <p:cNvSpPr/>
          <p:nvPr/>
        </p:nvSpPr>
        <p:spPr>
          <a:xfrm>
            <a:off x="357158" y="4143380"/>
            <a:ext cx="8572560" cy="2428892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889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Установлено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357422" y="4071942"/>
            <a:ext cx="47776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УСТАНОВЛЕНО</a:t>
            </a:r>
            <a:endParaRPr lang="ru-RU" sz="4800" u="sng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7158" y="4786322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о наличии электрического тока в цепи можно судить по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различным явлениям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которые вызывает электрический ток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 они называются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действиями тока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785786" y="2643182"/>
            <a:ext cx="1428760" cy="1446550"/>
            <a:chOff x="571472" y="428604"/>
            <a:chExt cx="1428760" cy="1446550"/>
          </a:xfrm>
        </p:grpSpPr>
        <p:sp>
          <p:nvSpPr>
            <p:cNvPr id="19" name="Блок-схема: несколько документов 18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7358082" y="3500438"/>
            <a:ext cx="1428760" cy="1446550"/>
            <a:chOff x="571472" y="428604"/>
            <a:chExt cx="1428760" cy="1446550"/>
          </a:xfrm>
        </p:grpSpPr>
        <p:sp>
          <p:nvSpPr>
            <p:cNvPr id="24" name="Блок-схема: несколько документов 23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i="1" dirty="0" smtClean="0">
                  <a:solidFill>
                    <a:srgbClr val="C00000"/>
                  </a:solidFill>
                </a:rPr>
                <a:t>!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 animBg="1"/>
      <p:bldP spid="18" grpId="0"/>
      <p:bldP spid="15" grpId="0"/>
      <p:bldP spid="17" grpId="0" animBg="1"/>
      <p:bldP spid="22" grpId="0"/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285728"/>
            <a:ext cx="6500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</a:t>
            </a:r>
            <a:r>
              <a:rPr lang="ru-RU" sz="3200" u="sng" dirty="0" smtClean="0">
                <a:latin typeface="Arial Black" pitchFamily="34" charset="0"/>
              </a:rPr>
              <a:t>12.  </a:t>
            </a:r>
            <a:r>
              <a:rPr lang="ru-RU" sz="3200" dirty="0" smtClean="0"/>
              <a:t>Какие частицы переносят электрический заряд при прохождении тока в жидкостях ?</a:t>
            </a:r>
            <a:endParaRPr lang="en-US" sz="3200" dirty="0" smtClean="0"/>
          </a:p>
          <a:p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285720" y="4516947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292893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Управляющая кнопка: назад 32">
            <a:hlinkClick r:id="" action="ppaction://hlinkshowjump?jump=next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071538" y="3058539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МОЛЕКУЛЫ</a:t>
            </a:r>
            <a:endParaRPr lang="ru-RU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5715008" y="2987101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ЭЛЕКТРОНЫ</a:t>
            </a:r>
            <a:endParaRPr lang="ru-RU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6000760" y="5072074"/>
            <a:ext cx="2428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КАПЛИ ЖИДКОСТИ</a:t>
            </a:r>
            <a:endParaRPr lang="ru-RU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1142976" y="5214950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ИОНЫ</a:t>
            </a:r>
            <a:endParaRPr lang="ru-RU" sz="3200" dirty="0"/>
          </a:p>
        </p:txBody>
      </p:sp>
      <p:pic>
        <p:nvPicPr>
          <p:cNvPr id="1026" name="Picture 2" descr="d:\Documents\shop_items_catalog_image287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15140" y="642918"/>
            <a:ext cx="1643074" cy="1928826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0" name="Группа 39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5" name="Блок-схема: несколько документов 44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285720" y="2285992"/>
            <a:ext cx="1357322" cy="642942"/>
            <a:chOff x="500034" y="2000240"/>
            <a:chExt cx="1357322" cy="642942"/>
          </a:xfrm>
        </p:grpSpPr>
        <p:sp>
          <p:nvSpPr>
            <p:cNvPr id="54" name="Овал 5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072066" y="2285992"/>
            <a:ext cx="1357322" cy="642942"/>
            <a:chOff x="500034" y="2000240"/>
            <a:chExt cx="1357322" cy="642942"/>
          </a:xfrm>
        </p:grpSpPr>
        <p:sp>
          <p:nvSpPr>
            <p:cNvPr id="57" name="Овал 5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724532" y="31527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grpSp>
        <p:nvGrpSpPr>
          <p:cNvPr id="60" name="Группа 59"/>
          <p:cNvGrpSpPr/>
          <p:nvPr/>
        </p:nvGrpSpPr>
        <p:grpSpPr>
          <a:xfrm>
            <a:off x="5143504" y="4572008"/>
            <a:ext cx="1357322" cy="642942"/>
            <a:chOff x="500034" y="2000240"/>
            <a:chExt cx="1357322" cy="642942"/>
          </a:xfrm>
        </p:grpSpPr>
        <p:sp>
          <p:nvSpPr>
            <p:cNvPr id="61" name="Овал 60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285720" y="2214554"/>
            <a:ext cx="714380" cy="769441"/>
            <a:chOff x="500034" y="1928802"/>
            <a:chExt cx="714380" cy="769441"/>
          </a:xfrm>
        </p:grpSpPr>
        <p:sp>
          <p:nvSpPr>
            <p:cNvPr id="64" name="Овал 6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5072066" y="2214554"/>
            <a:ext cx="714380" cy="769441"/>
            <a:chOff x="500034" y="1928802"/>
            <a:chExt cx="714380" cy="769441"/>
          </a:xfrm>
        </p:grpSpPr>
        <p:sp>
          <p:nvSpPr>
            <p:cNvPr id="67" name="Овал 6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5143504" y="4500570"/>
            <a:ext cx="714380" cy="769441"/>
            <a:chOff x="500034" y="1928802"/>
            <a:chExt cx="714380" cy="769441"/>
          </a:xfrm>
        </p:grpSpPr>
        <p:sp>
          <p:nvSpPr>
            <p:cNvPr id="70" name="Овал 6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grpSp>
        <p:nvGrpSpPr>
          <p:cNvPr id="61" name="Группа 60"/>
          <p:cNvGrpSpPr/>
          <p:nvPr/>
        </p:nvGrpSpPr>
        <p:grpSpPr>
          <a:xfrm>
            <a:off x="571472" y="3357562"/>
            <a:ext cx="8286808" cy="2857520"/>
            <a:chOff x="571472" y="3286124"/>
            <a:chExt cx="8286808" cy="2857520"/>
          </a:xfrm>
        </p:grpSpPr>
        <p:sp>
          <p:nvSpPr>
            <p:cNvPr id="64" name="TextBox 63"/>
            <p:cNvSpPr txBox="1"/>
            <p:nvPr/>
          </p:nvSpPr>
          <p:spPr>
            <a:xfrm>
              <a:off x="6572264" y="3500438"/>
              <a:ext cx="22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b="1" i="1" dirty="0">
                <a:solidFill>
                  <a:srgbClr val="C00000"/>
                </a:solidFill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571472" y="3286124"/>
              <a:ext cx="8215370" cy="2857520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Цилиндр 12"/>
            <p:cNvSpPr/>
            <p:nvPr/>
          </p:nvSpPr>
          <p:spPr>
            <a:xfrm>
              <a:off x="3357554" y="4857760"/>
              <a:ext cx="3143272" cy="107157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Цилиндр 13"/>
            <p:cNvSpPr/>
            <p:nvPr/>
          </p:nvSpPr>
          <p:spPr>
            <a:xfrm>
              <a:off x="3357554" y="4071942"/>
              <a:ext cx="3143272" cy="1071570"/>
            </a:xfrm>
            <a:prstGeom prst="can">
              <a:avLst/>
            </a:prstGeom>
            <a:solidFill>
              <a:schemeClr val="accent1">
                <a:alpha val="2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4348" y="4286256"/>
              <a:ext cx="2571768" cy="138499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0070C0"/>
                  </a:solidFill>
                </a:rPr>
                <a:t>МЕДНЫЙ КУПОРОС</a:t>
              </a:r>
            </a:p>
            <a:p>
              <a:r>
                <a:rPr lang="en-US" sz="2800" dirty="0" smtClean="0"/>
                <a:t> </a:t>
              </a:r>
              <a:r>
                <a:rPr lang="en-US" sz="3600" b="1" i="1" dirty="0" smtClean="0">
                  <a:solidFill>
                    <a:srgbClr val="0070C0"/>
                  </a:solidFill>
                </a:rPr>
                <a:t>CuSO</a:t>
              </a:r>
              <a:r>
                <a:rPr lang="en-US" sz="2000" b="1" i="1" dirty="0" smtClean="0">
                  <a:solidFill>
                    <a:srgbClr val="0070C0"/>
                  </a:solidFill>
                </a:rPr>
                <a:t>4</a:t>
              </a:r>
              <a:endParaRPr lang="ru-RU" sz="2000" b="1" i="1" dirty="0">
                <a:solidFill>
                  <a:srgbClr val="0070C0"/>
                </a:solidFill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2357422" y="5286388"/>
              <a:ext cx="1000132" cy="35719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786182" y="4500570"/>
              <a:ext cx="142876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786182" y="5072074"/>
              <a:ext cx="142876" cy="571504"/>
            </a:xfrm>
            <a:prstGeom prst="rect">
              <a:avLst/>
            </a:prstGeom>
            <a:solidFill>
              <a:srgbClr val="FF0000">
                <a:alpha val="4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786446" y="4500570"/>
              <a:ext cx="142876" cy="57150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86446" y="5072074"/>
              <a:ext cx="142876" cy="571504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3463917" y="4107661"/>
              <a:ext cx="786612" cy="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5464181" y="4107661"/>
              <a:ext cx="786612" cy="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3857620" y="3714752"/>
              <a:ext cx="857256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929190" y="3714752"/>
              <a:ext cx="928694" cy="158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3929058" y="4000504"/>
              <a:ext cx="2857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К</a:t>
              </a:r>
              <a:endParaRPr lang="ru-RU" sz="32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57818" y="4000504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А</a:t>
              </a:r>
              <a:endParaRPr lang="ru-RU" sz="3200" b="1" dirty="0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6000760" y="5286388"/>
            <a:ext cx="357190" cy="400110"/>
            <a:chOff x="1714480" y="4214818"/>
            <a:chExt cx="357190" cy="400110"/>
          </a:xfrm>
        </p:grpSpPr>
        <p:sp>
          <p:nvSpPr>
            <p:cNvPr id="47" name="Овал 46"/>
            <p:cNvSpPr/>
            <p:nvPr/>
          </p:nvSpPr>
          <p:spPr>
            <a:xfrm>
              <a:off x="1714480" y="4286256"/>
              <a:ext cx="285752" cy="28575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714480" y="421481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/>
                <a:t>+</a:t>
              </a:r>
              <a:endParaRPr lang="ru-RU" sz="2000" b="1" dirty="0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4071934" y="5477548"/>
            <a:ext cx="357190" cy="523220"/>
            <a:chOff x="6929454" y="4429132"/>
            <a:chExt cx="357190" cy="523220"/>
          </a:xfrm>
        </p:grpSpPr>
        <p:sp>
          <p:nvSpPr>
            <p:cNvPr id="59" name="Овал 58"/>
            <p:cNvSpPr/>
            <p:nvPr/>
          </p:nvSpPr>
          <p:spPr>
            <a:xfrm>
              <a:off x="6929454" y="4572008"/>
              <a:ext cx="285752" cy="285752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929454" y="4429132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-</a:t>
              </a:r>
              <a:endParaRPr lang="ru-RU" sz="2800" b="1" dirty="0"/>
            </a:p>
          </p:txBody>
        </p:sp>
      </p:grpSp>
      <p:cxnSp>
        <p:nvCxnSpPr>
          <p:cNvPr id="43" name="Прямая соединительная линия 42"/>
          <p:cNvCxnSpPr/>
          <p:nvPr/>
        </p:nvCxnSpPr>
        <p:spPr>
          <a:xfrm rot="5400000">
            <a:off x="4572794" y="3785396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4608513" y="3749677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000892" y="535782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ИОНЫ</a:t>
            </a:r>
            <a:endParaRPr lang="ru-RU" sz="3600" b="1" dirty="0"/>
          </a:p>
        </p:txBody>
      </p:sp>
      <p:cxnSp>
        <p:nvCxnSpPr>
          <p:cNvPr id="62" name="Прямая со стрелкой 61"/>
          <p:cNvCxnSpPr>
            <a:endCxn id="59" idx="5"/>
          </p:cNvCxnSpPr>
          <p:nvPr/>
        </p:nvCxnSpPr>
        <p:spPr>
          <a:xfrm rot="10800000" flipV="1">
            <a:off x="4315840" y="5786453"/>
            <a:ext cx="2613615" cy="77875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56" idx="1"/>
            <a:endCxn id="47" idx="6"/>
          </p:cNvCxnSpPr>
          <p:nvPr/>
        </p:nvCxnSpPr>
        <p:spPr>
          <a:xfrm rot="10800000">
            <a:off x="6286512" y="5500702"/>
            <a:ext cx="714380" cy="180290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Группа 40"/>
          <p:cNvGrpSpPr/>
          <p:nvPr/>
        </p:nvGrpSpPr>
        <p:grpSpPr>
          <a:xfrm>
            <a:off x="4429124" y="5000636"/>
            <a:ext cx="1285884" cy="785818"/>
            <a:chOff x="5072066" y="2071678"/>
            <a:chExt cx="1285884" cy="785818"/>
          </a:xfrm>
        </p:grpSpPr>
        <p:sp>
          <p:nvSpPr>
            <p:cNvPr id="54" name="TextBox 53"/>
            <p:cNvSpPr txBox="1"/>
            <p:nvPr/>
          </p:nvSpPr>
          <p:spPr>
            <a:xfrm>
              <a:off x="5072066" y="2071678"/>
              <a:ext cx="12858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sz="3200" dirty="0" smtClean="0">
                  <a:solidFill>
                    <a:srgbClr val="C00000"/>
                  </a:solidFill>
                </a:rPr>
                <a:t>ТОК</a:t>
              </a:r>
              <a:endParaRPr lang="ru-RU" sz="3200" dirty="0">
                <a:solidFill>
                  <a:srgbClr val="C00000"/>
                </a:solidFill>
              </a:endParaRPr>
            </a:p>
          </p:txBody>
        </p:sp>
        <p:sp>
          <p:nvSpPr>
            <p:cNvPr id="40" name="Стрелка влево 39"/>
            <p:cNvSpPr/>
            <p:nvPr/>
          </p:nvSpPr>
          <p:spPr>
            <a:xfrm>
              <a:off x="5072066" y="2571744"/>
              <a:ext cx="1071570" cy="285752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071670" y="428604"/>
            <a:ext cx="62865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/>
              <a:t>Раствор </a:t>
            </a:r>
            <a:r>
              <a:rPr lang="ru-RU" sz="2400" b="1" i="1" dirty="0" smtClean="0"/>
              <a:t>медного купороса- </a:t>
            </a:r>
            <a:r>
              <a:rPr lang="ru-RU" sz="2000" dirty="0" smtClean="0"/>
              <a:t>пример проводящей жидкости. Молекулы сульфата меди </a:t>
            </a:r>
            <a:r>
              <a:rPr lang="ru-RU" sz="2400" b="1" i="1" dirty="0" smtClean="0"/>
              <a:t>диссоциируют</a:t>
            </a:r>
            <a:r>
              <a:rPr lang="ru-RU" sz="2000" dirty="0" smtClean="0"/>
              <a:t> на ионы меди и ионы кислотного остатка. Под действием электрического поля ионы меди движутся к </a:t>
            </a:r>
            <a:r>
              <a:rPr lang="ru-RU" sz="2400" b="1" i="1" dirty="0" smtClean="0"/>
              <a:t>катоду К</a:t>
            </a:r>
            <a:r>
              <a:rPr lang="ru-RU" sz="2000" b="1" i="1" dirty="0" smtClean="0"/>
              <a:t>,</a:t>
            </a:r>
            <a:r>
              <a:rPr lang="ru-RU" sz="2000" dirty="0" smtClean="0"/>
              <a:t> ионы кислотного остатка к </a:t>
            </a:r>
            <a:r>
              <a:rPr lang="ru-RU" sz="2400" b="1" i="1" dirty="0" smtClean="0"/>
              <a:t>аноду А</a:t>
            </a:r>
            <a:r>
              <a:rPr lang="ru-RU" sz="2000" dirty="0" smtClean="0"/>
              <a:t>. За направление тока условно принято направление движения </a:t>
            </a:r>
            <a:r>
              <a:rPr lang="ru-RU" sz="2000" b="1" i="1" dirty="0" smtClean="0"/>
              <a:t>положительных ионов </a:t>
            </a:r>
            <a:r>
              <a:rPr lang="ru-RU" sz="2000" dirty="0" smtClean="0"/>
              <a:t>- </a:t>
            </a:r>
            <a:r>
              <a:rPr lang="ru-RU" sz="2400" b="1" i="1" dirty="0" smtClean="0"/>
              <a:t>анионов.</a:t>
            </a:r>
            <a:endParaRPr lang="ru-RU" sz="2400" b="1" i="1" dirty="0"/>
          </a:p>
        </p:txBody>
      </p:sp>
      <p:sp>
        <p:nvSpPr>
          <p:cNvPr id="49" name="Овал 48"/>
          <p:cNvSpPr/>
          <p:nvPr/>
        </p:nvSpPr>
        <p:spPr>
          <a:xfrm>
            <a:off x="7143768" y="3643314"/>
            <a:ext cx="500066" cy="50006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7143768" y="4286256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7572396" y="3357562"/>
            <a:ext cx="1214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800" dirty="0" smtClean="0"/>
              <a:t>Cu</a:t>
            </a:r>
          </a:p>
          <a:p>
            <a:r>
              <a:rPr lang="en-US" sz="4800" dirty="0" smtClean="0"/>
              <a:t> SO</a:t>
            </a:r>
            <a:r>
              <a:rPr lang="en-US" sz="2400" dirty="0" smtClean="0"/>
              <a:t>4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8215338" y="3357562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+2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8286776" y="3915795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-2</a:t>
            </a:r>
            <a:endParaRPr lang="ru-RU" sz="3200" dirty="0"/>
          </a:p>
        </p:txBody>
      </p:sp>
      <p:cxnSp>
        <p:nvCxnSpPr>
          <p:cNvPr id="65" name="Прямая со стрелкой 64"/>
          <p:cNvCxnSpPr>
            <a:endCxn id="49" idx="1"/>
          </p:cNvCxnSpPr>
          <p:nvPr/>
        </p:nvCxnSpPr>
        <p:spPr>
          <a:xfrm rot="16200000" flipH="1">
            <a:off x="6500826" y="3000371"/>
            <a:ext cx="930489" cy="50186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Управляющая кнопка: далее 52">
            <a:hlinkClick r:id="" action="ppaction://hlinkshowjump?jump=nextslide" highlightClick="1"/>
          </p:cNvPr>
          <p:cNvSpPr/>
          <p:nvPr/>
        </p:nvSpPr>
        <p:spPr>
          <a:xfrm>
            <a:off x="7215206" y="6286544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6 L -0.25 3.7037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0.1849 -0.03241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49" grpId="0" animBg="1"/>
      <p:bldP spid="50" grpId="0" animBg="1"/>
      <p:bldP spid="51" grpId="0"/>
      <p:bldP spid="52" grpId="0"/>
      <p:bldP spid="5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7358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1</a:t>
            </a:r>
            <a:r>
              <a:rPr lang="ru-RU" sz="3200" u="sng" dirty="0" smtClean="0">
                <a:latin typeface="Arial Black" pitchFamily="34" charset="0"/>
              </a:rPr>
              <a:t>3. </a:t>
            </a:r>
            <a:r>
              <a:rPr lang="ru-RU" sz="3200" dirty="0" smtClean="0"/>
              <a:t>Какое напряжение  электрического тока считается безопасным для жизни человека?</a:t>
            </a:r>
            <a:endParaRPr lang="en-US" sz="3200" dirty="0" smtClean="0"/>
          </a:p>
          <a:p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5000628" y="2214554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292893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Управляющая кнопка: далее 33">
            <a:hlinkClick r:id="rId2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429124" y="621508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  <p:sp>
        <p:nvSpPr>
          <p:cNvPr id="33" name="Управляющая кнопка: назад 32">
            <a:hlinkClick r:id="" action="ppaction://hlinkshowjump?jump=next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6143636" y="2786058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6000" dirty="0" smtClean="0"/>
              <a:t>42 В</a:t>
            </a:r>
            <a:endParaRPr lang="ru-RU" sz="6000" dirty="0"/>
          </a:p>
        </p:txBody>
      </p:sp>
      <p:sp>
        <p:nvSpPr>
          <p:cNvPr id="41" name="TextBox 40"/>
          <p:cNvSpPr txBox="1"/>
          <p:nvPr/>
        </p:nvSpPr>
        <p:spPr>
          <a:xfrm>
            <a:off x="1000100" y="2857496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6000" dirty="0" smtClean="0"/>
              <a:t>62 В</a:t>
            </a:r>
            <a:endParaRPr lang="ru-RU" sz="6000" dirty="0"/>
          </a:p>
        </p:txBody>
      </p:sp>
      <p:sp>
        <p:nvSpPr>
          <p:cNvPr id="42" name="TextBox 41"/>
          <p:cNvSpPr txBox="1"/>
          <p:nvPr/>
        </p:nvSpPr>
        <p:spPr>
          <a:xfrm>
            <a:off x="1142976" y="5072074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120В</a:t>
            </a:r>
            <a:endParaRPr lang="ru-RU" sz="6000" dirty="0"/>
          </a:p>
        </p:txBody>
      </p:sp>
      <p:sp>
        <p:nvSpPr>
          <p:cNvPr id="43" name="TextBox 42"/>
          <p:cNvSpPr txBox="1"/>
          <p:nvPr/>
        </p:nvSpPr>
        <p:spPr>
          <a:xfrm>
            <a:off x="5929322" y="5000636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220В</a:t>
            </a:r>
            <a:endParaRPr lang="ru-RU" sz="6000" dirty="0"/>
          </a:p>
        </p:txBody>
      </p:sp>
      <p:pic>
        <p:nvPicPr>
          <p:cNvPr id="1026" name="Picture 2" descr="d:\Documents\dangers_en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29454" y="642918"/>
            <a:ext cx="1928826" cy="185738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4" name="Группа 43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5" name="Блок-схема: несколько документов 44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285720" y="4643446"/>
            <a:ext cx="1357322" cy="642942"/>
            <a:chOff x="500034" y="2000240"/>
            <a:chExt cx="1357322" cy="642942"/>
          </a:xfrm>
        </p:grpSpPr>
        <p:sp>
          <p:nvSpPr>
            <p:cNvPr id="48" name="Овал 47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214282" y="2428868"/>
            <a:ext cx="1357322" cy="642942"/>
            <a:chOff x="500034" y="2000240"/>
            <a:chExt cx="1357322" cy="642942"/>
          </a:xfrm>
        </p:grpSpPr>
        <p:sp>
          <p:nvSpPr>
            <p:cNvPr id="54" name="Овал 5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143504" y="4643446"/>
            <a:ext cx="1357322" cy="642942"/>
            <a:chOff x="500034" y="2000240"/>
            <a:chExt cx="1357322" cy="642942"/>
          </a:xfrm>
        </p:grpSpPr>
        <p:sp>
          <p:nvSpPr>
            <p:cNvPr id="57" name="Овал 5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214282" y="2357430"/>
            <a:ext cx="714380" cy="769441"/>
            <a:chOff x="500034" y="1928802"/>
            <a:chExt cx="714380" cy="769441"/>
          </a:xfrm>
        </p:grpSpPr>
        <p:sp>
          <p:nvSpPr>
            <p:cNvPr id="60" name="Овал 5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5143504" y="4572008"/>
            <a:ext cx="714380" cy="769441"/>
            <a:chOff x="500034" y="1928802"/>
            <a:chExt cx="714380" cy="769441"/>
          </a:xfrm>
        </p:grpSpPr>
        <p:sp>
          <p:nvSpPr>
            <p:cNvPr id="63" name="Овал 62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285720" y="4572008"/>
            <a:ext cx="714380" cy="769441"/>
            <a:chOff x="500034" y="1928802"/>
            <a:chExt cx="714380" cy="769441"/>
          </a:xfrm>
        </p:grpSpPr>
        <p:sp>
          <p:nvSpPr>
            <p:cNvPr id="66" name="Овал 6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215370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571472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2860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642910" y="3429000"/>
            <a:ext cx="8215370" cy="2643206"/>
            <a:chOff x="642910" y="3429000"/>
            <a:chExt cx="8215370" cy="2643206"/>
          </a:xfrm>
        </p:grpSpPr>
        <p:sp>
          <p:nvSpPr>
            <p:cNvPr id="46" name="Скругленный прямоугольник 45"/>
            <p:cNvSpPr/>
            <p:nvPr/>
          </p:nvSpPr>
          <p:spPr>
            <a:xfrm>
              <a:off x="642910" y="3429000"/>
              <a:ext cx="8215370" cy="2643206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050" name="Picture 2" descr="d:\Documents\dangers_enl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357818" y="3643314"/>
              <a:ext cx="2357454" cy="2286016"/>
            </a:xfrm>
            <a:prstGeom prst="roundRect">
              <a:avLst/>
            </a:prstGeom>
            <a:noFill/>
            <a:ln w="38100" cmpd="sng">
              <a:solidFill>
                <a:schemeClr val="tx1"/>
              </a:solidFill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1214414" y="3571876"/>
              <a:ext cx="3357586" cy="2246769"/>
            </a:xfrm>
            <a:prstGeom prst="rect">
              <a:avLst/>
            </a:prstGeom>
            <a:ln w="381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2800" b="1" i="1" dirty="0" smtClean="0"/>
                <a:t>ЗНАК</a:t>
              </a:r>
            </a:p>
            <a:p>
              <a:r>
                <a:rPr lang="ru-RU" sz="2800" b="1" i="1" dirty="0" smtClean="0">
                  <a:solidFill>
                    <a:srgbClr val="FF0000"/>
                  </a:solidFill>
                </a:rPr>
                <a:t>ОСТОРОЖНО! НАПРЯЖЕНИЕ ОПАСНОЕ ДЛЯ ЖИЗНИ!</a:t>
              </a:r>
              <a:endParaRPr lang="ru-RU" sz="2800" b="1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071670" y="684424"/>
            <a:ext cx="6357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Напряжение, безопасное для жизни - </a:t>
            </a:r>
            <a:r>
              <a:rPr lang="ru-RU" sz="4800" dirty="0" smtClean="0">
                <a:solidFill>
                  <a:srgbClr val="C00000"/>
                </a:solidFill>
              </a:rPr>
              <a:t>не более 42 В </a:t>
            </a:r>
            <a:r>
              <a:rPr lang="ru-RU" sz="3200" dirty="0" smtClean="0"/>
              <a:t>в сухих помещениях.</a:t>
            </a:r>
          </a:p>
        </p:txBody>
      </p: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85728"/>
            <a:ext cx="864396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1</a:t>
            </a:r>
            <a:r>
              <a:rPr lang="ru-RU" sz="3200" u="sng" dirty="0" smtClean="0">
                <a:latin typeface="Arial Black" pitchFamily="34" charset="0"/>
              </a:rPr>
              <a:t>4. </a:t>
            </a:r>
            <a:r>
              <a:rPr lang="ru-RU" sz="2400" dirty="0" smtClean="0"/>
              <a:t>Для чего в современных</a:t>
            </a:r>
          </a:p>
          <a:p>
            <a:r>
              <a:rPr lang="ru-RU" sz="2400" dirty="0" smtClean="0"/>
              <a:t> штепсельных вилках используется </a:t>
            </a:r>
          </a:p>
          <a:p>
            <a:r>
              <a:rPr lang="ru-RU" sz="2400" dirty="0" smtClean="0"/>
              <a:t>третий  (заземляющий)  контакт?</a:t>
            </a:r>
            <a:endParaRPr lang="en-US" sz="2400" dirty="0" smtClean="0"/>
          </a:p>
          <a:p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5000628" y="2143116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292893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3" name="Управляющая кнопка: назад 32">
            <a:hlinkClick r:id="" action="ppaction://hlinkshowjump?jump=next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pic>
        <p:nvPicPr>
          <p:cNvPr id="3074" name="Picture 2" descr="d:\Documents\742100566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64" y="785794"/>
            <a:ext cx="2143140" cy="171451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cxnSp>
        <p:nvCxnSpPr>
          <p:cNvPr id="42" name="Прямая со стрелкой 41"/>
          <p:cNvCxnSpPr/>
          <p:nvPr/>
        </p:nvCxnSpPr>
        <p:spPr>
          <a:xfrm>
            <a:off x="5000628" y="1357298"/>
            <a:ext cx="2214578" cy="71438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7358082" y="1071546"/>
            <a:ext cx="1000132" cy="857256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5429256" y="2728737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защиты потреби-</a:t>
            </a:r>
          </a:p>
          <a:p>
            <a:r>
              <a:rPr lang="ru-RU" sz="2400" dirty="0" smtClean="0"/>
              <a:t>теля от поражения  электрическим  током.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1000100" y="2857496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экономии электроэнергии.</a:t>
            </a:r>
            <a:endParaRPr lang="ru-RU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714348" y="5143512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увеличения мощности прибора.</a:t>
            </a:r>
            <a:endParaRPr lang="ru-RU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5643570" y="4929198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уменьшения сопротивления прибора.</a:t>
            </a:r>
            <a:endParaRPr lang="ru-RU" sz="2400" dirty="0"/>
          </a:p>
        </p:txBody>
      </p:sp>
      <p:grpSp>
        <p:nvGrpSpPr>
          <p:cNvPr id="13" name="Группа 37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0" name="Блок-схема: несколько документов 39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9" name="Управляющая кнопка: далее 48">
            <a:hlinkClick r:id="rId4" action="ppaction://hlinksldjump" highlightClick="1"/>
          </p:cNvPr>
          <p:cNvSpPr/>
          <p:nvPr/>
        </p:nvSpPr>
        <p:spPr>
          <a:xfrm>
            <a:off x="7215206" y="6286520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8" name="Группа 47"/>
          <p:cNvGrpSpPr/>
          <p:nvPr/>
        </p:nvGrpSpPr>
        <p:grpSpPr>
          <a:xfrm>
            <a:off x="285720" y="4572008"/>
            <a:ext cx="1357322" cy="642942"/>
            <a:chOff x="500034" y="2000240"/>
            <a:chExt cx="1357322" cy="642942"/>
          </a:xfrm>
        </p:grpSpPr>
        <p:sp>
          <p:nvSpPr>
            <p:cNvPr id="50" name="Овал 4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214282" y="2357430"/>
            <a:ext cx="1357322" cy="642942"/>
            <a:chOff x="500034" y="2000240"/>
            <a:chExt cx="1357322" cy="642942"/>
          </a:xfrm>
        </p:grpSpPr>
        <p:sp>
          <p:nvSpPr>
            <p:cNvPr id="56" name="Овал 55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5072066" y="4572008"/>
            <a:ext cx="1357322" cy="642942"/>
            <a:chOff x="500034" y="2000240"/>
            <a:chExt cx="1357322" cy="642942"/>
          </a:xfrm>
        </p:grpSpPr>
        <p:sp>
          <p:nvSpPr>
            <p:cNvPr id="59" name="Овал 58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214282" y="2285992"/>
            <a:ext cx="714380" cy="769441"/>
            <a:chOff x="500034" y="1928802"/>
            <a:chExt cx="714380" cy="769441"/>
          </a:xfrm>
        </p:grpSpPr>
        <p:sp>
          <p:nvSpPr>
            <p:cNvPr id="62" name="Овал 61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285720" y="4500570"/>
            <a:ext cx="714380" cy="769441"/>
            <a:chOff x="500034" y="1928802"/>
            <a:chExt cx="714380" cy="769441"/>
          </a:xfrm>
        </p:grpSpPr>
        <p:sp>
          <p:nvSpPr>
            <p:cNvPr id="65" name="Овал 64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5072066" y="4500570"/>
            <a:ext cx="714380" cy="769441"/>
            <a:chOff x="500034" y="1928802"/>
            <a:chExt cx="714380" cy="769441"/>
          </a:xfrm>
        </p:grpSpPr>
        <p:sp>
          <p:nvSpPr>
            <p:cNvPr id="68" name="Овал 67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429124" y="6243600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i="1" dirty="0" smtClean="0"/>
              <a:t>СЛЕДУЮЩИЙ ВОПРОС</a:t>
            </a:r>
            <a:endParaRPr lang="ru-RU" sz="2000" b="1" i="1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472" y="357166"/>
            <a:ext cx="8143932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          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642910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357166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2428868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72264" y="350043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71670" y="428604"/>
            <a:ext cx="61436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 </a:t>
            </a:r>
            <a:r>
              <a:rPr lang="ru-RU" sz="2200" dirty="0" smtClean="0"/>
              <a:t> По заземляющему проводу происходит </a:t>
            </a:r>
            <a:r>
              <a:rPr lang="ru-RU" sz="2200" b="1" i="1" dirty="0" smtClean="0"/>
              <a:t>отвод тока утечки </a:t>
            </a:r>
            <a:r>
              <a:rPr lang="ru-RU" sz="2200" dirty="0" smtClean="0"/>
              <a:t>при контакте прибора с фазным проводом ( под напряжением). В правильно спроектированной системе появление тока утечки приводит к немедленному срабатыванию защитных устройств ( предохранителей). Таким образом заземляющий провод на </a:t>
            </a:r>
            <a:r>
              <a:rPr lang="ru-RU" sz="2200" b="1" i="1" dirty="0" smtClean="0"/>
              <a:t>бытовых приборах </a:t>
            </a:r>
            <a:r>
              <a:rPr lang="ru-RU" sz="2200" dirty="0" smtClean="0"/>
              <a:t>необходим для </a:t>
            </a:r>
            <a:r>
              <a:rPr lang="ru-RU" sz="2200" b="1" i="1" dirty="0" smtClean="0"/>
              <a:t>защиты</a:t>
            </a:r>
            <a:r>
              <a:rPr lang="ru-RU" sz="2200" dirty="0" smtClean="0"/>
              <a:t> человека.</a:t>
            </a:r>
            <a:endParaRPr lang="ru-RU" sz="2200" dirty="0"/>
          </a:p>
        </p:txBody>
      </p:sp>
      <p:pic>
        <p:nvPicPr>
          <p:cNvPr id="1026" name="Picture 2" descr="d:\Documents\3387_img2.jpg"/>
          <p:cNvPicPr>
            <a:picLocks noChangeAspect="1" noChangeArrowheads="1"/>
          </p:cNvPicPr>
          <p:nvPr/>
        </p:nvPicPr>
        <p:blipFill>
          <a:blip r:embed="rId2" cstate="email">
            <a:lum bright="-10000" contrast="20000"/>
          </a:blip>
          <a:srcRect/>
          <a:stretch>
            <a:fillRect/>
          </a:stretch>
        </p:blipFill>
        <p:spPr bwMode="auto">
          <a:xfrm>
            <a:off x="6215074" y="3786190"/>
            <a:ext cx="2143140" cy="200026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54" name="Группа 53"/>
          <p:cNvGrpSpPr/>
          <p:nvPr/>
        </p:nvGrpSpPr>
        <p:grpSpPr>
          <a:xfrm>
            <a:off x="571472" y="3714752"/>
            <a:ext cx="8215370" cy="2286016"/>
            <a:chOff x="571472" y="3714752"/>
            <a:chExt cx="8215370" cy="2286016"/>
          </a:xfrm>
        </p:grpSpPr>
        <p:sp>
          <p:nvSpPr>
            <p:cNvPr id="46" name="Скругленный прямоугольник 45"/>
            <p:cNvSpPr/>
            <p:nvPr/>
          </p:nvSpPr>
          <p:spPr>
            <a:xfrm>
              <a:off x="571472" y="3714752"/>
              <a:ext cx="8215370" cy="2286016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571736" y="3929066"/>
              <a:ext cx="1500198" cy="142876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3714744" y="457200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2786050" y="457200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34" name="Прямая со стрелкой 33"/>
            <p:cNvCxnSpPr/>
            <p:nvPr/>
          </p:nvCxnSpPr>
          <p:spPr>
            <a:xfrm rot="5400000">
              <a:off x="2322497" y="5249875"/>
              <a:ext cx="107157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 rot="5400000">
              <a:off x="3251191" y="5249875"/>
              <a:ext cx="107157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Группа 47"/>
            <p:cNvGrpSpPr/>
            <p:nvPr/>
          </p:nvGrpSpPr>
          <p:grpSpPr>
            <a:xfrm>
              <a:off x="3357554" y="4143380"/>
              <a:ext cx="1571636" cy="1081094"/>
              <a:chOff x="4000496" y="4286256"/>
              <a:chExt cx="1571636" cy="1081094"/>
            </a:xfrm>
          </p:grpSpPr>
          <p:cxnSp>
            <p:nvCxnSpPr>
              <p:cNvPr id="32" name="Прямая соединительная линия 31"/>
              <p:cNvCxnSpPr/>
              <p:nvPr/>
            </p:nvCxnSpPr>
            <p:spPr>
              <a:xfrm rot="5400000">
                <a:off x="4822827" y="4678371"/>
                <a:ext cx="785818" cy="1588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4000496" y="4286256"/>
                <a:ext cx="1214446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4786314" y="5072074"/>
                <a:ext cx="785818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4929190" y="5214950"/>
                <a:ext cx="428628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flipV="1">
                <a:off x="5072066" y="5357826"/>
                <a:ext cx="204790" cy="95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6" name="Прямая со стрелкой 55"/>
          <p:cNvCxnSpPr/>
          <p:nvPr/>
        </p:nvCxnSpPr>
        <p:spPr>
          <a:xfrm rot="5400000">
            <a:off x="4893471" y="4179099"/>
            <a:ext cx="714380" cy="64294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857620" y="364331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>ЗАЗЕМЛЕНИЕ</a:t>
            </a:r>
            <a:endParaRPr lang="ru-RU" sz="3200" dirty="0">
              <a:solidFill>
                <a:srgbClr val="C00000"/>
              </a:solidFill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1000100" y="5715016"/>
            <a:ext cx="1643074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85786" y="4812581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К ПИТАНИЮ (РОЗЕТКЕ)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286116" y="4143380"/>
            <a:ext cx="71438" cy="4286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57163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/>
      <p:bldP spid="7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285992"/>
            <a:ext cx="735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endParaRPr lang="ru-RU" sz="4000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286808" cy="1785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4929198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357166"/>
            <a:ext cx="864396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Arial Black" pitchFamily="34" charset="0"/>
              </a:rPr>
              <a:t>ВОПРОС</a:t>
            </a:r>
            <a:r>
              <a:rPr lang="en-US" sz="3200" u="sng" dirty="0" smtClean="0">
                <a:latin typeface="Arial Black" pitchFamily="34" charset="0"/>
              </a:rPr>
              <a:t> 1</a:t>
            </a:r>
            <a:r>
              <a:rPr lang="ru-RU" sz="3200" u="sng" dirty="0" smtClean="0">
                <a:latin typeface="Arial Black" pitchFamily="34" charset="0"/>
              </a:rPr>
              <a:t>5. </a:t>
            </a:r>
          </a:p>
          <a:p>
            <a:r>
              <a:rPr lang="ru-RU" sz="2800" dirty="0" smtClean="0"/>
              <a:t>Каким образом </a:t>
            </a:r>
            <a:r>
              <a:rPr lang="ru-RU" sz="2800" b="1" dirty="0" smtClean="0"/>
              <a:t>ДОПУСТИМО</a:t>
            </a:r>
            <a:r>
              <a:rPr lang="ru-RU" sz="2800" dirty="0" smtClean="0"/>
              <a:t> тушить </a:t>
            </a:r>
          </a:p>
          <a:p>
            <a:r>
              <a:rPr lang="ru-RU" sz="2800" dirty="0" smtClean="0"/>
              <a:t>горящие электроприборы, </a:t>
            </a:r>
          </a:p>
          <a:p>
            <a:r>
              <a:rPr lang="ru-RU" sz="2800" dirty="0" smtClean="0"/>
              <a:t>электропроводку?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714620"/>
            <a:ext cx="3286148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2"/>
          <p:cNvGrpSpPr/>
          <p:nvPr/>
        </p:nvGrpSpPr>
        <p:grpSpPr>
          <a:xfrm>
            <a:off x="5000628" y="2214554"/>
            <a:ext cx="714380" cy="769441"/>
            <a:chOff x="500034" y="1928802"/>
            <a:chExt cx="714380" cy="769441"/>
          </a:xfrm>
        </p:grpSpPr>
        <p:sp>
          <p:nvSpPr>
            <p:cNvPr id="24" name="Овал 2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3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910" y="292893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528638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3000372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3" name="Управляющая кнопка: назад 32">
            <a:hlinkClick r:id="" action="ppaction://hlinkshowjump?jump=nextslide" highlightClick="1"/>
          </p:cNvPr>
          <p:cNvSpPr/>
          <p:nvPr/>
        </p:nvSpPr>
        <p:spPr>
          <a:xfrm>
            <a:off x="571472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285984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b="1" i="1" dirty="0" smtClean="0"/>
              <a:t>РЕШЕНИЕ</a:t>
            </a:r>
            <a:endParaRPr lang="ru-RU" sz="2000" b="1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5429256" y="2728737"/>
            <a:ext cx="371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800" dirty="0" smtClean="0"/>
              <a:t>Специальным огнетушителем, </a:t>
            </a:r>
          </a:p>
          <a:p>
            <a:r>
              <a:rPr lang="ru-RU" sz="2800" dirty="0" smtClean="0"/>
              <a:t>песком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714348" y="2857496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</a:t>
            </a:r>
            <a:r>
              <a:rPr lang="ru-RU" sz="2800" dirty="0" smtClean="0"/>
              <a:t>Соленой водой.</a:t>
            </a:r>
            <a:endParaRPr lang="ru-RU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714348" y="5143512"/>
            <a:ext cx="3286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800" dirty="0" smtClean="0"/>
              <a:t>Сбить пламя одеялом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grpSp>
        <p:nvGrpSpPr>
          <p:cNvPr id="38" name="Группа 37"/>
          <p:cNvGrpSpPr/>
          <p:nvPr/>
        </p:nvGrpSpPr>
        <p:grpSpPr>
          <a:xfrm>
            <a:off x="3929058" y="3429000"/>
            <a:ext cx="1428760" cy="1446550"/>
            <a:chOff x="571472" y="428604"/>
            <a:chExt cx="1428760" cy="1446550"/>
          </a:xfrm>
        </p:grpSpPr>
        <p:sp>
          <p:nvSpPr>
            <p:cNvPr id="40" name="Блок-схема: несколько документов 39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i="1" dirty="0" smtClean="0">
                  <a:solidFill>
                    <a:srgbClr val="C00000"/>
                  </a:solidFill>
                </a:rPr>
                <a:t>?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1" name="Управляющая кнопка: в начало 50">
            <a:hlinkClick r:id="rId3" action="ppaction://hlinksldjump" highlightClick="1"/>
          </p:cNvPr>
          <p:cNvSpPr/>
          <p:nvPr/>
        </p:nvSpPr>
        <p:spPr>
          <a:xfrm>
            <a:off x="6929454" y="6286520"/>
            <a:ext cx="1857388" cy="50004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000628" y="621508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К НАЧАЛУ ТЕСТА</a:t>
            </a:r>
            <a:endParaRPr lang="ru-RU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786446" y="5143512"/>
            <a:ext cx="27860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2800" dirty="0" smtClean="0"/>
              <a:t>Раствором соды.</a:t>
            </a:r>
            <a:endParaRPr lang="ru-RU" sz="2800" dirty="0"/>
          </a:p>
        </p:txBody>
      </p:sp>
      <p:pic>
        <p:nvPicPr>
          <p:cNvPr id="1026" name="Picture 2" descr="d:\Documents\1242807556_ognetushiteli.jpg"/>
          <p:cNvPicPr>
            <a:picLocks noChangeAspect="1" noChangeArrowheads="1"/>
          </p:cNvPicPr>
          <p:nvPr/>
        </p:nvPicPr>
        <p:blipFill>
          <a:blip r:embed="rId4" cstate="email">
            <a:lum bright="-10000" contrast="30000"/>
          </a:blip>
          <a:stretch>
            <a:fillRect/>
          </a:stretch>
        </p:blipFill>
        <p:spPr bwMode="auto">
          <a:xfrm>
            <a:off x="6143636" y="785794"/>
            <a:ext cx="2076450" cy="16383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grpSp>
        <p:nvGrpSpPr>
          <p:cNvPr id="43" name="Группа 42"/>
          <p:cNvGrpSpPr/>
          <p:nvPr/>
        </p:nvGrpSpPr>
        <p:grpSpPr>
          <a:xfrm>
            <a:off x="285720" y="4643446"/>
            <a:ext cx="1357322" cy="642942"/>
            <a:chOff x="500034" y="2000240"/>
            <a:chExt cx="1357322" cy="642942"/>
          </a:xfrm>
        </p:grpSpPr>
        <p:sp>
          <p:nvSpPr>
            <p:cNvPr id="47" name="Овал 4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214282" y="2357430"/>
            <a:ext cx="1357322" cy="642942"/>
            <a:chOff x="500034" y="2000240"/>
            <a:chExt cx="1357322" cy="642942"/>
          </a:xfrm>
        </p:grpSpPr>
        <p:sp>
          <p:nvSpPr>
            <p:cNvPr id="58" name="Овал 57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5072066" y="4572008"/>
            <a:ext cx="1357322" cy="642942"/>
            <a:chOff x="500034" y="2000240"/>
            <a:chExt cx="1357322" cy="642942"/>
          </a:xfrm>
        </p:grpSpPr>
        <p:sp>
          <p:nvSpPr>
            <p:cNvPr id="61" name="Овал 60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00034" y="2048524"/>
              <a:ext cx="1357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нет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214282" y="2285992"/>
            <a:ext cx="714380" cy="769441"/>
            <a:chOff x="500034" y="1928802"/>
            <a:chExt cx="714380" cy="769441"/>
          </a:xfrm>
        </p:grpSpPr>
        <p:sp>
          <p:nvSpPr>
            <p:cNvPr id="64" name="Овал 63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chemeClr val="bg1"/>
                  </a:solidFill>
                </a:rPr>
                <a:t>1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285720" y="4572008"/>
            <a:ext cx="714380" cy="769441"/>
            <a:chOff x="500034" y="1928802"/>
            <a:chExt cx="714380" cy="769441"/>
          </a:xfrm>
        </p:grpSpPr>
        <p:sp>
          <p:nvSpPr>
            <p:cNvPr id="67" name="Овал 66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2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5072066" y="4500570"/>
            <a:ext cx="714380" cy="769441"/>
            <a:chOff x="500034" y="1928802"/>
            <a:chExt cx="714380" cy="769441"/>
          </a:xfrm>
        </p:grpSpPr>
        <p:sp>
          <p:nvSpPr>
            <p:cNvPr id="70" name="Овал 69"/>
            <p:cNvSpPr/>
            <p:nvPr/>
          </p:nvSpPr>
          <p:spPr>
            <a:xfrm>
              <a:off x="500034" y="2000240"/>
              <a:ext cx="714380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2910" y="1928802"/>
              <a:ext cx="2857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chemeClr val="bg1"/>
                  </a:solidFill>
                </a:rPr>
                <a:t>4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357166"/>
            <a:ext cx="8143932" cy="28575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          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642910" y="428604"/>
            <a:ext cx="1428760" cy="135732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357166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dirty="0" smtClean="0">
                <a:solidFill>
                  <a:srgbClr val="C00000"/>
                </a:solidFill>
              </a:rPr>
              <a:t>!</a:t>
            </a:r>
            <a:endParaRPr lang="ru-RU" sz="8800" b="1" i="1" dirty="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72264" y="350043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642910" y="6286520"/>
            <a:ext cx="1714512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628652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ВЕРНУТЬСЯ К ВОПРОСУ</a:t>
            </a:r>
            <a:endParaRPr lang="ru-RU" sz="2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71670" y="428604"/>
            <a:ext cx="61436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57" name="TextBox 56"/>
          <p:cNvSpPr txBox="1"/>
          <p:nvPr/>
        </p:nvSpPr>
        <p:spPr>
          <a:xfrm>
            <a:off x="3857620" y="364331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3108" y="428604"/>
            <a:ext cx="614366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ru-RU" sz="2400" dirty="0" smtClean="0"/>
              <a:t> Тушить горящие электроприборы можно 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ТОЛЬКО </a:t>
            </a:r>
            <a:r>
              <a:rPr lang="ru-RU" sz="2400" b="1" i="1" u="sng" dirty="0" smtClean="0">
                <a:solidFill>
                  <a:srgbClr val="C00000"/>
                </a:solidFill>
              </a:rPr>
              <a:t>ПОРОШКОВЫМ ОГНЕТУШИТЕЛЕМ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 или </a:t>
            </a:r>
            <a:r>
              <a:rPr lang="ru-RU" sz="2400" b="1" i="1" u="sng" dirty="0" smtClean="0">
                <a:solidFill>
                  <a:srgbClr val="C00000"/>
                </a:solidFill>
              </a:rPr>
              <a:t>сухим</a:t>
            </a:r>
            <a:r>
              <a:rPr lang="ru-RU" sz="2400" b="1" i="1" dirty="0" smtClean="0">
                <a:solidFill>
                  <a:srgbClr val="C00000"/>
                </a:solidFill>
              </a:rPr>
              <a:t> песком!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910" y="3286125"/>
            <a:ext cx="8072494" cy="29238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                     </a:t>
            </a:r>
            <a:r>
              <a:rPr lang="ru-RU" sz="2800" dirty="0" smtClean="0"/>
              <a:t>При отсутствии </a:t>
            </a:r>
          </a:p>
          <a:p>
            <a:r>
              <a:rPr lang="ru-RU" sz="2800" dirty="0" smtClean="0"/>
              <a:t>           указанных средств</a:t>
            </a:r>
          </a:p>
          <a:p>
            <a:r>
              <a:rPr lang="ru-RU" sz="2800" dirty="0" smtClean="0"/>
              <a:t>         </a:t>
            </a:r>
            <a:r>
              <a:rPr lang="ru-RU" sz="2800" b="1" i="1" dirty="0" smtClean="0"/>
              <a:t>отключить общее </a:t>
            </a:r>
          </a:p>
          <a:p>
            <a:r>
              <a:rPr lang="ru-RU" sz="2800" b="1" i="1" dirty="0" smtClean="0"/>
              <a:t> электропитание помещения</a:t>
            </a:r>
            <a:r>
              <a:rPr lang="ru-RU" sz="2800" dirty="0" smtClean="0"/>
              <a:t>  ( если возможно)</a:t>
            </a:r>
          </a:p>
          <a:p>
            <a:r>
              <a:rPr lang="ru-RU" sz="2800" dirty="0" smtClean="0"/>
              <a:t>  </a:t>
            </a:r>
            <a:r>
              <a:rPr lang="ru-RU" sz="2800" b="1" i="1" dirty="0" smtClean="0"/>
              <a:t>ПОКИНУТЬ ПОМЕЩЕНИЕ ,   </a:t>
            </a:r>
            <a:r>
              <a:rPr lang="ru-RU" sz="3600" b="1" i="1" u="sng" dirty="0" smtClean="0">
                <a:solidFill>
                  <a:srgbClr val="C00000"/>
                </a:solidFill>
              </a:rPr>
              <a:t>вызвать 01! 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                  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pic>
        <p:nvPicPr>
          <p:cNvPr id="18" name="Picture 2" descr="d:\Documents\1242807556_ognetushiteli.jpg"/>
          <p:cNvPicPr>
            <a:picLocks noChangeAspect="1" noChangeArrowheads="1"/>
          </p:cNvPicPr>
          <p:nvPr/>
        </p:nvPicPr>
        <p:blipFill>
          <a:blip r:embed="rId2" cstate="email">
            <a:lum bright="-10000" contrast="40000"/>
          </a:blip>
          <a:srcRect/>
          <a:stretch>
            <a:fillRect/>
          </a:stretch>
        </p:blipFill>
        <p:spPr bwMode="auto">
          <a:xfrm>
            <a:off x="5000628" y="1357298"/>
            <a:ext cx="3643338" cy="2643206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642910" y="2000240"/>
            <a:ext cx="50006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200" b="1" i="1" dirty="0" smtClean="0">
                <a:solidFill>
                  <a:srgbClr val="C00000"/>
                </a:solidFill>
              </a:rPr>
              <a:t>ГОРЯЩИЕ ПРИБОРЫ</a:t>
            </a:r>
          </a:p>
          <a:p>
            <a:r>
              <a:rPr lang="ru-RU" sz="3200" b="1" i="1" u="sng" dirty="0" smtClean="0">
                <a:solidFill>
                  <a:srgbClr val="C00000"/>
                </a:solidFill>
              </a:rPr>
              <a:t>РУКАМИ</a:t>
            </a:r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  <a:r>
              <a:rPr lang="ru-RU" sz="3200" b="1" i="1" u="sng" dirty="0" smtClean="0">
                <a:solidFill>
                  <a:srgbClr val="C00000"/>
                </a:solidFill>
              </a:rPr>
              <a:t>НЕ ТРОГАТЬ!</a:t>
            </a:r>
            <a:endParaRPr lang="ru-RU" sz="3200" b="1" i="1" u="sng" dirty="0">
              <a:solidFill>
                <a:srgbClr val="C00000"/>
              </a:solidFill>
            </a:endParaRPr>
          </a:p>
        </p:txBody>
      </p:sp>
      <p:sp>
        <p:nvSpPr>
          <p:cNvPr id="20" name="Выгнутая влево стрелка 19"/>
          <p:cNvSpPr/>
          <p:nvPr/>
        </p:nvSpPr>
        <p:spPr>
          <a:xfrm>
            <a:off x="0" y="1857364"/>
            <a:ext cx="1000132" cy="200026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Управляющая кнопка: в начало 15">
            <a:hlinkClick r:id="rId3" action="ppaction://hlinksldjump" highlightClick="1"/>
          </p:cNvPr>
          <p:cNvSpPr/>
          <p:nvPr/>
        </p:nvSpPr>
        <p:spPr>
          <a:xfrm>
            <a:off x="6929454" y="6286520"/>
            <a:ext cx="1857388" cy="50004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786578" y="585789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К НАЧАЛУ ТЕСТА</a:t>
            </a:r>
            <a:endParaRPr lang="ru-RU" sz="2000" b="1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14546" y="3571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64" name="TextBox 63"/>
          <p:cNvSpPr txBox="1"/>
          <p:nvPr/>
        </p:nvSpPr>
        <p:spPr>
          <a:xfrm>
            <a:off x="6572264" y="350043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b="1" i="1" dirty="0">
              <a:solidFill>
                <a:srgbClr val="C00000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85720" y="214290"/>
            <a:ext cx="5857916" cy="1446550"/>
            <a:chOff x="1000100" y="285728"/>
            <a:chExt cx="5857916" cy="1446550"/>
          </a:xfrm>
        </p:grpSpPr>
        <p:sp>
          <p:nvSpPr>
            <p:cNvPr id="15" name="TextBox 14"/>
            <p:cNvSpPr txBox="1"/>
            <p:nvPr/>
          </p:nvSpPr>
          <p:spPr>
            <a:xfrm>
              <a:off x="1857356" y="714356"/>
              <a:ext cx="5000660" cy="52322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           </a:t>
              </a:r>
              <a:r>
                <a:rPr lang="ru-RU" sz="2800" b="1" i="1" dirty="0" smtClean="0"/>
                <a:t>      ИНТЕРНЕТ-РЕСУРСЫ</a:t>
              </a:r>
              <a:endParaRPr lang="ru-RU" sz="2800" dirty="0"/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1000100" y="285728"/>
              <a:ext cx="1428760" cy="1446550"/>
              <a:chOff x="500034" y="428604"/>
              <a:chExt cx="1428760" cy="1446550"/>
            </a:xfrm>
          </p:grpSpPr>
          <p:sp>
            <p:nvSpPr>
              <p:cNvPr id="18" name="Блок-схема: несколько документов 17"/>
              <p:cNvSpPr/>
              <p:nvPr/>
            </p:nvSpPr>
            <p:spPr>
              <a:xfrm>
                <a:off x="500034" y="428604"/>
                <a:ext cx="1428760" cy="1357322"/>
              </a:xfrm>
              <a:prstGeom prst="flowChartMultidocumen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57224" y="428604"/>
                <a:ext cx="714380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8800" b="1" i="1" dirty="0" smtClean="0">
                    <a:solidFill>
                      <a:srgbClr val="C00000"/>
                    </a:solidFill>
                  </a:rPr>
                  <a:t>!</a:t>
                </a:r>
                <a:endParaRPr lang="ru-RU" sz="8800" b="1" i="1" dirty="0">
                  <a:solidFill>
                    <a:srgbClr val="C00000"/>
                  </a:solidFill>
                </a:endParaRPr>
              </a:p>
            </p:txBody>
          </p:sp>
        </p:grpSp>
      </p:grpSp>
    </p:spTree>
  </p:cSld>
  <p:clrMapOvr>
    <a:masterClrMapping/>
  </p:clrMapOvr>
  <p:transition advClick="0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90967"/>
              </p:ext>
            </p:extLst>
          </p:nvPr>
        </p:nvGraphicFramePr>
        <p:xfrm>
          <a:off x="928662" y="1357298"/>
          <a:ext cx="85153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142844" y="500042"/>
            <a:ext cx="1428760" cy="1357322"/>
            <a:chOff x="142844" y="500042"/>
            <a:chExt cx="1428760" cy="1357322"/>
          </a:xfrm>
        </p:grpSpPr>
        <p:sp>
          <p:nvSpPr>
            <p:cNvPr id="7" name="Овал 6"/>
            <p:cNvSpPr/>
            <p:nvPr/>
          </p:nvSpPr>
          <p:spPr>
            <a:xfrm>
              <a:off x="142844" y="500042"/>
              <a:ext cx="1428760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357158" y="1214422"/>
              <a:ext cx="1000132" cy="642942"/>
            </a:xfrm>
            <a:prstGeom prst="ellipse">
              <a:avLst/>
            </a:prstGeom>
            <a:solidFill>
              <a:schemeClr val="bg1">
                <a:lumMod val="65000"/>
                <a:alpha val="66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Заголовок 9"/>
          <p:cNvSpPr txBox="1"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ДЕЙСТВИЯ  ТОКА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85852" y="142852"/>
            <a:ext cx="6357982" cy="83099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ДЕЙСТВИЯ  ТОКА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3000364" y="1357298"/>
            <a:ext cx="5857916" cy="5214974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357554" y="1428737"/>
            <a:ext cx="5357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ТЕПЛОВОЕ </a:t>
            </a:r>
          </a:p>
          <a:p>
            <a:pPr algn="ctr"/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ДЕЙСТВИЕ ТОКА</a:t>
            </a:r>
            <a:endParaRPr lang="ru-RU" sz="2800" b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3240" y="2428868"/>
            <a:ext cx="57864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заключается в том, что проводник, по которому протекает электрический ток нагревается.</a:t>
            </a:r>
          </a:p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Объясняется это тем, что движущиеся под действием сил электрического поля заряженный частицы взаимодействуют с ионами или атомами вещества и передают им часть своей энергии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с одним вырезанным углом 19"/>
          <p:cNvSpPr/>
          <p:nvPr/>
        </p:nvSpPr>
        <p:spPr>
          <a:xfrm>
            <a:off x="285720" y="2214554"/>
            <a:ext cx="2428892" cy="4214842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2" name="Picture 4" descr="Картинка 26 из 1897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2643182"/>
            <a:ext cx="2250297" cy="3000396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571472" y="571501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калорифер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2500298" y="1142984"/>
            <a:ext cx="1428760" cy="1446550"/>
            <a:chOff x="571472" y="428604"/>
            <a:chExt cx="1428760" cy="1446550"/>
          </a:xfrm>
        </p:grpSpPr>
        <p:sp>
          <p:nvSpPr>
            <p:cNvPr id="17" name="Блок-схема: несколько документов 16"/>
            <p:cNvSpPr/>
            <p:nvPr/>
          </p:nvSpPr>
          <p:spPr>
            <a:xfrm>
              <a:off x="571472" y="428604"/>
              <a:ext cx="1428760" cy="1357322"/>
            </a:xfrm>
            <a:prstGeom prst="flowChartMulti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57224" y="428604"/>
              <a:ext cx="71438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i="1" dirty="0" smtClean="0">
                  <a:solidFill>
                    <a:srgbClr val="C00000"/>
                  </a:solidFill>
                </a:rPr>
                <a:t>!</a:t>
              </a:r>
              <a:endParaRPr lang="ru-RU" sz="88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 animBg="1"/>
      <p:bldP spid="18" grpId="0"/>
      <p:bldP spid="20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с одним вырезанным углом 12"/>
          <p:cNvSpPr/>
          <p:nvPr/>
        </p:nvSpPr>
        <p:spPr>
          <a:xfrm>
            <a:off x="214282" y="2000240"/>
            <a:ext cx="3143272" cy="4572032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3786182" y="1357298"/>
            <a:ext cx="5000660" cy="2571768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429124" y="1428736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домашних условиях</a:t>
            </a:r>
            <a:endParaRPr lang="ru-RU" sz="2800" b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3857620" y="4286256"/>
            <a:ext cx="5000660" cy="2286016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889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357686" y="4500570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При создании таких приборов основная задача сводится к тому, чтобы тепловое действие  проявилось максимально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058" y="1857364"/>
            <a:ext cx="48096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широко применяют электрические плитки, утюги, чайники, кипятильники, калориферы, фены и другие приборы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 descr="Картинка 14 из 2654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2643182"/>
            <a:ext cx="2921100" cy="3357586"/>
          </a:xfrm>
          <a:prstGeom prst="rect">
            <a:avLst/>
          </a:prstGeom>
          <a:noFill/>
        </p:spPr>
      </p:pic>
      <p:pic>
        <p:nvPicPr>
          <p:cNvPr id="23" name="Picture 4" descr="Картинка 2 из 12055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85720" y="2571744"/>
            <a:ext cx="2863057" cy="292895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285852" y="142852"/>
            <a:ext cx="6357982" cy="83099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8" grpId="0"/>
      <p:bldP spid="19" grpId="0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57290" y="142852"/>
            <a:ext cx="6357982" cy="83099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214282" y="2000240"/>
            <a:ext cx="3143272" cy="4572032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3714744" y="1142984"/>
            <a:ext cx="5143536" cy="3214710"/>
          </a:xfrm>
          <a:prstGeom prst="snip1Rect">
            <a:avLst>
              <a:gd name="adj" fmla="val 17615"/>
            </a:avLst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3929058" y="4572008"/>
            <a:ext cx="4857784" cy="1857388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889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929058" y="4643446"/>
            <a:ext cx="485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настоящее время многие  дома  имеют теплицы для выращивания овощей, фруктов, разведения цветов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Картинка 8 из 2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00496" y="1357298"/>
            <a:ext cx="4696096" cy="2643206"/>
          </a:xfrm>
          <a:prstGeom prst="rect">
            <a:avLst/>
          </a:prstGeom>
          <a:noFill/>
        </p:spPr>
      </p:pic>
      <p:pic>
        <p:nvPicPr>
          <p:cNvPr id="17" name="Picture 2" descr="Картинка 15 из 3118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58" y="2143116"/>
            <a:ext cx="2669976" cy="3286124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85720" y="5500703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без настольной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лампы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дома не обойтись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9" grpId="0" animBg="1"/>
      <p:bldP spid="21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42844" y="500042"/>
            <a:ext cx="1428760" cy="10001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1000132" cy="642942"/>
          </a:xfrm>
          <a:prstGeom prst="ellipse">
            <a:avLst/>
          </a:prstGeom>
          <a:solidFill>
            <a:schemeClr val="bg1">
              <a:lumMod val="65000"/>
              <a:alpha val="66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43042" y="1000108"/>
            <a:ext cx="7286676" cy="1588"/>
          </a:xfrm>
          <a:prstGeom prst="line">
            <a:avLst/>
          </a:prstGeom>
          <a:ln w="168275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14414" y="142852"/>
            <a:ext cx="6357982" cy="83099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</a:t>
            </a:r>
            <a:endParaRPr lang="ru-RU" sz="48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214282" y="2000240"/>
            <a:ext cx="3214710" cy="4643470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 rot="10800000">
            <a:off x="3857620" y="1357298"/>
            <a:ext cx="5000660" cy="4357718"/>
          </a:xfrm>
          <a:prstGeom prst="snip1Rect">
            <a:avLst/>
          </a:prstGeom>
          <a:solidFill>
            <a:schemeClr val="bg1">
              <a:lumMod val="85000"/>
            </a:schemeClr>
          </a:solidFill>
          <a:ln w="101600" cmpd="dbl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4" descr="Картинка 3 из 180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00496" y="1571612"/>
            <a:ext cx="4677106" cy="334329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5214942" y="5000636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электросварка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158" y="2285992"/>
            <a:ext cx="2884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</a:rPr>
              <a:t>в  промышленности</a:t>
            </a:r>
            <a:endParaRPr lang="ru-RU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282" y="2786058"/>
            <a:ext cx="32106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тепловое  действие тока 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используют для выплавки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специальных сортов стали,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электросварки.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7158" y="4143380"/>
            <a:ext cx="2987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сельском хозяйстве</a:t>
            </a:r>
            <a:endParaRPr lang="ru-RU" sz="20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7158" y="4643446"/>
            <a:ext cx="303140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помощью </a:t>
            </a:r>
          </a:p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электрического тока </a:t>
            </a:r>
          </a:p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обогревают теплицы, 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инкубаторы,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сушат зерно. </a:t>
            </a:r>
          </a:p>
          <a:p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358082" y="357166"/>
            <a:ext cx="1428760" cy="571504"/>
          </a:xfrm>
          <a:prstGeom prst="actionButtonForwardNext">
            <a:avLst/>
          </a:prstGeom>
          <a:solidFill>
            <a:schemeClr val="bg1">
              <a:lumMod val="65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20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2046</Words>
  <Application>Microsoft Office PowerPoint</Application>
  <PresentationFormat>Экран (4:3)</PresentationFormat>
  <Paragraphs>653</Paragraphs>
  <Slides>48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5" baseType="lpstr">
      <vt:lpstr>Arial</vt:lpstr>
      <vt:lpstr>Arial Black</vt:lpstr>
      <vt:lpstr>Book Antiqua</vt:lpstr>
      <vt:lpstr>Calibri</vt:lpstr>
      <vt:lpstr>Franklin Gothic Heavy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ДЕЙСТВИЯ  ТОКА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User2007</dc:creator>
  <cp:lastModifiedBy>Администраро</cp:lastModifiedBy>
  <cp:revision>171</cp:revision>
  <dcterms:created xsi:type="dcterms:W3CDTF">2010-01-21T17:14:10Z</dcterms:created>
  <dcterms:modified xsi:type="dcterms:W3CDTF">2022-05-16T09:34:54Z</dcterms:modified>
</cp:coreProperties>
</file>