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60" r:id="rId4"/>
    <p:sldId id="257" r:id="rId5"/>
    <p:sldId id="258" r:id="rId6"/>
    <p:sldId id="264" r:id="rId7"/>
    <p:sldId id="263" r:id="rId8"/>
    <p:sldId id="261" r:id="rId9"/>
    <p:sldId id="262" r:id="rId10"/>
    <p:sldId id="265" r:id="rId11"/>
    <p:sldId id="266" r:id="rId12"/>
    <p:sldId id="267" r:id="rId13"/>
    <p:sldId id="270" r:id="rId14"/>
    <p:sldId id="269" r:id="rId15"/>
    <p:sldId id="271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6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235" y="-40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DD7C3CD-7320-474F-A03E-396FDF1181E6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A484381-3EA7-40D2-A1E3-2C4904A1B3C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Физика человека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Естествознание 11 класс</a:t>
            </a:r>
          </a:p>
          <a:p>
            <a:pPr algn="r"/>
            <a:r>
              <a:rPr lang="ru-RU" dirty="0" smtClean="0"/>
              <a:t>Составил: Скорикова М.А., </a:t>
            </a:r>
          </a:p>
          <a:p>
            <a:pPr algn="r"/>
            <a:r>
              <a:rPr lang="ru-RU" dirty="0" smtClean="0"/>
              <a:t>учитель биологии </a:t>
            </a:r>
          </a:p>
          <a:p>
            <a:pPr algn="r"/>
            <a:r>
              <a:rPr lang="ru-RU" dirty="0" smtClean="0"/>
              <a:t>и естествознания</a:t>
            </a:r>
          </a:p>
          <a:p>
            <a:pPr algn="r"/>
            <a:r>
              <a:rPr lang="ru-RU" dirty="0" smtClean="0"/>
              <a:t> первой категории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4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Герман Гемгольц               Джеймс Джоуль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Дал полную формулировку первому закону термодинамики</a:t>
            </a:r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09631" y="2648551"/>
            <a:ext cx="3188873" cy="3943679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7050156" y="1681163"/>
            <a:ext cx="4305231" cy="82391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Обосновал на опытах закон сохранения энергии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68431" y="3550602"/>
            <a:ext cx="140970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4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Юлиус Майер 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Одним из первых открыл фундаментальный закон природы — </a:t>
            </a:r>
          </a:p>
          <a:p>
            <a:r>
              <a:rPr lang="ru-RU" dirty="0" smtClean="0"/>
              <a:t>закон сохранения и превращения энергии.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43986" y="2312988"/>
            <a:ext cx="3058591" cy="34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0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1840 - 41 как корабельный врач принимал участие в плавании на о. Яву.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Ц</a:t>
            </a:r>
            <a:r>
              <a:rPr lang="ru-RU" dirty="0" smtClean="0"/>
              <a:t>вет венозной крови матросов в тропиках значительно светлее, чем в северных широтах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/>
              <a:t>И</a:t>
            </a:r>
            <a:r>
              <a:rPr lang="ru-RU" dirty="0" smtClean="0"/>
              <a:t>зменение цвета венозной крови привело его к мысли, о существовании связи между потреблением вещества и образованием тепла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/>
              <a:t>Установил, что количество окисляемых продуктов в организме человека возрастает с увеличением выполняемой им работы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Теплотаи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механическая работа способны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взаимопревращаться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069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04" y="265043"/>
            <a:ext cx="1825485" cy="2496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548" y="131797"/>
            <a:ext cx="5628447" cy="27528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68487"/>
            <a:ext cx="10515600" cy="3208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/>
              <a:t>«...температурная разница между собственным теплом организма и теплом окружающей среды должна находиться в количественном соотношении </a:t>
            </a:r>
          </a:p>
          <a:p>
            <a:pPr marL="0" indent="0">
              <a:buNone/>
            </a:pPr>
            <a:r>
              <a:rPr lang="ru-RU" i="1" dirty="0" smtClean="0"/>
              <a:t>с разницей в цвете обоих видов крови, т. е. артериальной и венозной... </a:t>
            </a:r>
          </a:p>
          <a:p>
            <a:pPr marL="0" indent="0">
              <a:buNone/>
            </a:pPr>
            <a:r>
              <a:rPr lang="ru-RU" i="1" dirty="0" smtClean="0"/>
              <a:t>Эта разница в цвете является выражением размера потребления кислорода или силы процесса сгорания, происходящего в организме».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61183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9" y="68909"/>
            <a:ext cx="1899635" cy="301884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865433" y="68910"/>
            <a:ext cx="2979211" cy="4250341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72200" y="365125"/>
            <a:ext cx="5436704" cy="58118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«О количественном и качественном определении сил» </a:t>
            </a:r>
            <a:r>
              <a:rPr lang="ru-RU" sz="1800" dirty="0" smtClean="0"/>
              <a:t>1841г, опубликована в 1881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/>
              <a:t> </a:t>
            </a:r>
            <a:r>
              <a:rPr lang="ru-RU" dirty="0" smtClean="0"/>
              <a:t>«Замечания относительно сил неживой природы» </a:t>
            </a:r>
            <a:r>
              <a:rPr lang="ru-RU" sz="1800" dirty="0" smtClean="0"/>
              <a:t>(1841, опубликована в 1842).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/>
              <a:t>впервые сформулировал закон сохранения энергии,  в работе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«Органическое движение в его связи с обменом веществ» </a:t>
            </a:r>
            <a:r>
              <a:rPr lang="ru-RU" sz="1800" dirty="0" smtClean="0"/>
              <a:t>(1845)</a:t>
            </a: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04655"/>
            <a:ext cx="2559740" cy="409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437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9" y="0"/>
            <a:ext cx="5000125" cy="3978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47" y="3850104"/>
            <a:ext cx="5048253" cy="30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612" t="7294" r="2187" b="7911"/>
          <a:stretch/>
        </p:blipFill>
        <p:spPr>
          <a:xfrm>
            <a:off x="0" y="0"/>
            <a:ext cx="12208042" cy="74595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1909010" y="6349042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Фенёк</a:t>
            </a:r>
            <a:r>
              <a:rPr lang="ru-RU" dirty="0" smtClean="0"/>
              <a:t> (степная)                           среднерусская лиса </a:t>
            </a:r>
            <a:r>
              <a:rPr lang="ru-RU" dirty="0"/>
              <a:t> </a:t>
            </a:r>
            <a:r>
              <a:rPr lang="ru-RU" dirty="0" smtClean="0"/>
              <a:t>                                                  песец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714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74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1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112" b="5185"/>
          <a:stretch/>
        </p:blipFill>
        <p:spPr>
          <a:xfrm>
            <a:off x="212558" y="0"/>
            <a:ext cx="602782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363" y="0"/>
            <a:ext cx="4052637" cy="2282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965" t="18000"/>
          <a:stretch/>
        </p:blipFill>
        <p:spPr>
          <a:xfrm>
            <a:off x="6240379" y="1861051"/>
            <a:ext cx="3206203" cy="2053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235" y="3144454"/>
            <a:ext cx="2432385" cy="2793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r="2361" b="23368"/>
          <a:stretch/>
        </p:blipFill>
        <p:spPr>
          <a:xfrm>
            <a:off x="6085973" y="4980950"/>
            <a:ext cx="2945731" cy="191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3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Рудольф Юлиус </a:t>
            </a:r>
            <a:r>
              <a:rPr lang="ru-RU" b="1" dirty="0" err="1" smtClean="0"/>
              <a:t>Иммануил</a:t>
            </a:r>
            <a:r>
              <a:rPr lang="ru-RU" b="1" dirty="0" smtClean="0"/>
              <a:t> Клаузиус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немецкий физик 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73769" y="1572584"/>
            <a:ext cx="3705725" cy="497412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700337" y="1825625"/>
            <a:ext cx="7363326" cy="3275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>Н</a:t>
            </a:r>
            <a:r>
              <a:rPr lang="ru-RU" i="1" dirty="0" smtClean="0"/>
              <a:t>евозможен процесс, единственным результатом которого является получение системой теплоты от одного тела и передача её другому телу, имеющему более высокую температуру, чем наиболее известная: Теплота не может переходить сама собой от более холодного тела к более тёплом.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3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Цели урока: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82800"/>
            <a:ext cx="10515600" cy="2273300"/>
          </a:xfrm>
        </p:spPr>
        <p:txBody>
          <a:bodyPr>
            <a:normAutofit fontScale="92500"/>
          </a:bodyPr>
          <a:lstStyle/>
          <a:p>
            <a:r>
              <a:rPr lang="ru-RU" dirty="0"/>
              <a:t>повторить некоторые законы </a:t>
            </a:r>
            <a:r>
              <a:rPr lang="ru-RU" dirty="0" err="1" smtClean="0"/>
              <a:t>термодинамики,механики</a:t>
            </a:r>
            <a:r>
              <a:rPr lang="ru-RU" dirty="0" smtClean="0"/>
              <a:t> </a:t>
            </a:r>
            <a:r>
              <a:rPr lang="ru-RU" dirty="0"/>
              <a:t>и гидродинамики применительно к физиологии человека;</a:t>
            </a:r>
          </a:p>
          <a:p>
            <a:r>
              <a:rPr lang="ru-RU" dirty="0"/>
              <a:t>ориентировать старшеклассников на установление зависимости</a:t>
            </a:r>
          </a:p>
          <a:p>
            <a:pPr marL="0" indent="0">
              <a:buNone/>
            </a:pPr>
            <a:r>
              <a:rPr lang="ru-RU" dirty="0"/>
              <a:t>между строением, выполняемой функцией и физическими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закономерностями </a:t>
            </a:r>
            <a:r>
              <a:rPr lang="ru-RU" dirty="0"/>
              <a:t>органов и систем органов человека.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8000" y="4536994"/>
            <a:ext cx="11239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Оборудование: </a:t>
            </a:r>
            <a:r>
              <a:rPr lang="ru-RU" sz="2400" dirty="0"/>
              <a:t>таблицы, слайды и видеофрагменты по </a:t>
            </a:r>
            <a:r>
              <a:rPr lang="ru-RU" sz="2400" dirty="0" smtClean="0"/>
              <a:t>теме урока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116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559" y="189329"/>
            <a:ext cx="11801103" cy="64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0422"/>
            <a:ext cx="10515600" cy="83419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Скелет человека с позиции  механики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2535" y="850232"/>
            <a:ext cx="10019813" cy="60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Б</a:t>
            </a:r>
            <a:r>
              <a:rPr lang="ru-RU" b="1" dirty="0" smtClean="0"/>
              <a:t>иомеханика</a:t>
            </a:r>
            <a:r>
              <a:rPr lang="ru-RU" dirty="0" smtClean="0"/>
              <a:t> </a:t>
            </a:r>
            <a:r>
              <a:rPr lang="ru-RU" sz="3600" dirty="0" smtClean="0"/>
              <a:t>это наука, которая изучает и анализирует многогранные и разносторонние движения живых существ.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7269" y="2744787"/>
            <a:ext cx="4724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Рычаг относится к простейшим механизмам. Представляет собой жёсткую балку, имеющую возможность вращаться вокруг точки опоры (подвеса)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1094" y="2324100"/>
            <a:ext cx="7016750" cy="3508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765" b="10596"/>
          <a:stretch/>
        </p:blipFill>
        <p:spPr>
          <a:xfrm>
            <a:off x="2181727" y="1937919"/>
            <a:ext cx="8325852" cy="43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5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778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1.Какой рисунок иллюстрирует термодинамическую систему?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1.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2.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3.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34" y="4320190"/>
            <a:ext cx="4542030" cy="253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49" y="1716365"/>
            <a:ext cx="4272455" cy="26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17701" r="3391" b="16781"/>
          <a:stretch/>
        </p:blipFill>
        <p:spPr bwMode="auto">
          <a:xfrm>
            <a:off x="1392897" y="1732869"/>
            <a:ext cx="4109269" cy="243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4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2.Установите соответствие законов физики и процессов в организме человека: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Закон рычага (механика)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Закон сохранения энергии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Закон Дальтона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Закон оптики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Закон гидродинамики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Диффузия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Закон </a:t>
            </a:r>
            <a:r>
              <a:rPr lang="ru-RU" dirty="0"/>
              <a:t>Генри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72200" y="1608083"/>
            <a:ext cx="5181600" cy="456888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ru-RU" sz="3200" dirty="0" smtClean="0"/>
              <a:t>Дыхание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3200" dirty="0" smtClean="0"/>
              <a:t>Опорно-двигательная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3200" dirty="0" smtClean="0"/>
              <a:t>Обмен веществ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3200" dirty="0" smtClean="0"/>
              <a:t>Движение крови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3200" dirty="0" smtClean="0"/>
              <a:t>Орган зрения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3200" dirty="0" smtClean="0"/>
              <a:t>Давление</a:t>
            </a:r>
          </a:p>
          <a:p>
            <a:pPr marL="514350" indent="-514350">
              <a:buFont typeface="+mj-lt"/>
              <a:buAutoNum type="alphaUcPeriod"/>
            </a:pPr>
            <a:r>
              <a:rPr lang="ru-RU" sz="3200" dirty="0"/>
              <a:t> Выделение</a:t>
            </a:r>
          </a:p>
          <a:p>
            <a:pPr marL="514350" indent="-514350">
              <a:buFont typeface="+mj-lt"/>
              <a:buAutoNum type="alphaUcPeriod"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470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3.Рука</a:t>
            </a:r>
            <a:r>
              <a:rPr lang="ru-RU" b="1" dirty="0"/>
              <a:t>, согнутая в локте, — пример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8" t="14203" r="6399" b="45740"/>
          <a:stretch/>
        </p:blipFill>
        <p:spPr bwMode="auto">
          <a:xfrm>
            <a:off x="2932386" y="1718441"/>
            <a:ext cx="5722883" cy="475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74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514600"/>
            <a:ext cx="11353800" cy="41401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для уменьшения боли мы дуем на ранку или ожог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/>
              <a:t>при высокой температуре на лоб кладут влажное полотенце</a:t>
            </a:r>
            <a:r>
              <a:rPr lang="ru-RU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для быстрого снижения температуры больного </a:t>
            </a:r>
            <a:r>
              <a:rPr lang="ru-RU" dirty="0" smtClean="0"/>
              <a:t>обтирают водкой</a:t>
            </a:r>
            <a:r>
              <a:rPr lang="ru-RU" dirty="0"/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52601" y="441434"/>
            <a:ext cx="977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Какие </a:t>
            </a:r>
            <a:r>
              <a:rPr lang="ru-RU" sz="3200" b="1" dirty="0"/>
              <a:t>механизмы </a:t>
            </a:r>
            <a:r>
              <a:rPr lang="ru-RU" sz="3200" b="1" dirty="0" smtClean="0"/>
              <a:t>теплоотведения «работают</a:t>
            </a:r>
            <a:r>
              <a:rPr lang="ru-RU" sz="3200" b="1" dirty="0"/>
              <a:t>» в следующих ситуациях</a:t>
            </a:r>
            <a:r>
              <a:rPr lang="ru-RU" sz="3200" b="1" dirty="0" smtClean="0"/>
              <a:t>: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207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5. </a:t>
            </a:r>
            <a:r>
              <a:rPr lang="ru-RU" b="1" dirty="0"/>
              <a:t>Акустика — это направление физики (раздел механики), </a:t>
            </a:r>
            <a:r>
              <a:rPr lang="ru-RU" b="1" dirty="0" smtClean="0"/>
              <a:t>изучающее</a:t>
            </a: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6117" y="18256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Механизм цветового зрения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Парциальное давление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Природу </a:t>
            </a:r>
            <a:r>
              <a:rPr lang="ru-RU" sz="3200" dirty="0"/>
              <a:t>звука и </a:t>
            </a:r>
            <a:r>
              <a:rPr lang="ru-RU" sz="3200" dirty="0" smtClean="0"/>
              <a:t> </a:t>
            </a:r>
            <a:r>
              <a:rPr lang="ru-RU" sz="3200" dirty="0"/>
              <a:t>его </a:t>
            </a:r>
            <a:r>
              <a:rPr lang="ru-RU" sz="3200" dirty="0" smtClean="0"/>
              <a:t>возникновение, распространение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Мембранный потенциал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Кровяное давление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7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13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ЦИФРОВЫЕ ОБРАЗОВАТЕЛЬНЫЕ РЕСУРСЫ И РЕСУРСЫ СЕТИ ИНТЕРНЕТ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http://college.ru/biologiya/</a:t>
            </a:r>
          </a:p>
          <a:p>
            <a:r>
              <a:rPr lang="ru-RU" dirty="0"/>
              <a:t>http://www.sbio.info</a:t>
            </a:r>
          </a:p>
          <a:p>
            <a:r>
              <a:rPr lang="ru-RU" dirty="0"/>
              <a:t>http://www.greeninfo.ru/</a:t>
            </a:r>
          </a:p>
          <a:p>
            <a:r>
              <a:rPr lang="ru-RU" dirty="0"/>
              <a:t>http://www.theanimalworld.ru/</a:t>
            </a:r>
          </a:p>
          <a:p>
            <a:r>
              <a:rPr lang="ru-RU" dirty="0"/>
              <a:t>Российская электронная школа. https://resh.edu.ru/.</a:t>
            </a:r>
          </a:p>
        </p:txBody>
      </p:sp>
    </p:spTree>
    <p:extLst>
      <p:ext uri="{BB962C8B-B14F-4D97-AF65-F5344CB8AC3E}">
        <p14:creationId xmlns:p14="http://schemas.microsoft.com/office/powerpoint/2010/main" val="2398138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0"/>
            <a:ext cx="11290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6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155" y="112643"/>
            <a:ext cx="7235687" cy="67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3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1" y="159026"/>
            <a:ext cx="4359967" cy="263976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320209" y="2716696"/>
            <a:ext cx="3657600" cy="992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Термодинамические процессы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861" b="12371"/>
          <a:stretch/>
        </p:blipFill>
        <p:spPr>
          <a:xfrm>
            <a:off x="7635458" y="159026"/>
            <a:ext cx="4092716" cy="2411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88" y="3323139"/>
            <a:ext cx="3079664" cy="3157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487" y="3849222"/>
            <a:ext cx="4306956" cy="300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98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766" b="69082"/>
          <a:stretch/>
        </p:blipFill>
        <p:spPr>
          <a:xfrm>
            <a:off x="1179443" y="0"/>
            <a:ext cx="9581322" cy="21203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485" t="46570" r="31252" b="874"/>
          <a:stretch/>
        </p:blipFill>
        <p:spPr>
          <a:xfrm>
            <a:off x="212036" y="2120348"/>
            <a:ext cx="3949148" cy="4678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430" t="60628" r="4589" b="3350"/>
          <a:stretch/>
        </p:blipFill>
        <p:spPr>
          <a:xfrm>
            <a:off x="3856382" y="2532408"/>
            <a:ext cx="7616451" cy="34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0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Первое начало термодинамики  — это </a:t>
            </a:r>
            <a:br>
              <a:rPr lang="ru-RU" sz="3600" dirty="0" smtClean="0"/>
            </a:b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закон сохранения энергии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4486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913" t="30253" r="2676" b="4852"/>
          <a:stretch/>
        </p:blipFill>
        <p:spPr>
          <a:xfrm>
            <a:off x="198782" y="1825625"/>
            <a:ext cx="5897218" cy="40450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8200" y="6245155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Закон сохранения энергии управляет всеми явлениями природы и связывает их воедино.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940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3133</TotalTime>
  <Words>532</Words>
  <Application>Microsoft Office PowerPoint</Application>
  <PresentationFormat>Произвольный</PresentationFormat>
  <Paragraphs>91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Остин</vt:lpstr>
      <vt:lpstr>Физика человека </vt:lpstr>
      <vt:lpstr>Цели урока: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Первое начало термодинамики  — это  закон сохранения энергии</vt:lpstr>
      <vt:lpstr>Герман Гемгольц               Джеймс Джоуль</vt:lpstr>
      <vt:lpstr>Юлиус Майер </vt:lpstr>
      <vt:lpstr>В 1840 - 41 как корабельный врач принимал участие в плавании на о. Яву.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Рудольф Юлиус Иммануил Клаузиус немецкий физик </vt:lpstr>
      <vt:lpstr>Презентация PowerPoint</vt:lpstr>
      <vt:lpstr>Скелет человека с позиции  механики</vt:lpstr>
      <vt:lpstr>Биомеханика это наука, которая изучает и анализирует многогранные и разносторонние движения живых существ.</vt:lpstr>
      <vt:lpstr>Рычаг относится к простейшим механизмам. Представляет собой жёсткую балку, имеющую возможность вращаться вокруг точки опоры (подвеса)</vt:lpstr>
      <vt:lpstr>рефлексия</vt:lpstr>
      <vt:lpstr>1.Какой рисунок иллюстрирует термодинамическую систему?</vt:lpstr>
      <vt:lpstr>2.Установите соответствие законов физики и процессов в организме человека:</vt:lpstr>
      <vt:lpstr>3.Рука, согнутая в локте, — пример</vt:lpstr>
      <vt:lpstr>4.</vt:lpstr>
      <vt:lpstr>5. Акустика — это направление физики (раздел механики), изучающее…</vt:lpstr>
      <vt:lpstr>ЦИФРОВЫЕ ОБРАЗОВАТЕЛЬНЫЕ РЕСУРСЫ И РЕСУРСЫ СЕТИ ИНТЕРНЕТ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Физика человека</dc:title>
  <dc:creator>Acer</dc:creator>
  <cp:lastModifiedBy>Скорикова</cp:lastModifiedBy>
  <cp:revision>33</cp:revision>
  <dcterms:created xsi:type="dcterms:W3CDTF">2022-02-06T10:52:45Z</dcterms:created>
  <dcterms:modified xsi:type="dcterms:W3CDTF">2023-11-02T04:30:29Z</dcterms:modified>
</cp:coreProperties>
</file>