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Lst>
  <p:notesMasterIdLst>
    <p:notesMasterId r:id="rId20"/>
  </p:notesMasterIdLst>
  <p:handoutMasterIdLst>
    <p:handoutMasterId r:id="rId21"/>
  </p:handoutMasterIdLst>
  <p:sldIdLst>
    <p:sldId id="293" r:id="rId2"/>
    <p:sldId id="327" r:id="rId3"/>
    <p:sldId id="281" r:id="rId4"/>
    <p:sldId id="325" r:id="rId5"/>
    <p:sldId id="329" r:id="rId6"/>
    <p:sldId id="343" r:id="rId7"/>
    <p:sldId id="342" r:id="rId8"/>
    <p:sldId id="282" r:id="rId9"/>
    <p:sldId id="298" r:id="rId10"/>
    <p:sldId id="299" r:id="rId11"/>
    <p:sldId id="338" r:id="rId12"/>
    <p:sldId id="336" r:id="rId13"/>
    <p:sldId id="333" r:id="rId14"/>
    <p:sldId id="334" r:id="rId15"/>
    <p:sldId id="339" r:id="rId16"/>
    <p:sldId id="335" r:id="rId17"/>
    <p:sldId id="314" r:id="rId18"/>
    <p:sldId id="294" r:id="rId19"/>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Раздел без заголовка" id="{1794FED2-0395-4013-83D6-0197514625F8}">
          <p14:sldIdLst>
            <p14:sldId id="293"/>
            <p14:sldId id="327"/>
            <p14:sldId id="281"/>
            <p14:sldId id="325"/>
            <p14:sldId id="329"/>
            <p14:sldId id="343"/>
            <p14:sldId id="342"/>
            <p14:sldId id="282"/>
            <p14:sldId id="298"/>
            <p14:sldId id="299"/>
            <p14:sldId id="338"/>
            <p14:sldId id="336"/>
            <p14:sldId id="333"/>
            <p14:sldId id="334"/>
            <p14:sldId id="339"/>
            <p14:sldId id="335"/>
            <p14:sldId id="314"/>
          </p14:sldIdLst>
        </p14:section>
        <p14:section name="Раздел без заголовка" id="{D74D43A2-FBBE-4860-96CB-551EF77E7992}">
          <p14:sldIdLst>
            <p14:sldId id="294"/>
          </p14:sldIdLst>
        </p14:section>
      </p14:sectionLst>
    </p:ex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Пользователь" initials="П"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29" autoAdjust="0"/>
  </p:normalViewPr>
  <p:slideViewPr>
    <p:cSldViewPr snapToGrid="0">
      <p:cViewPr>
        <p:scale>
          <a:sx n="118" d="100"/>
          <a:sy n="118" d="100"/>
        </p:scale>
        <p:origin x="-276" y="19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94" d="100"/>
          <a:sy n="94" d="100"/>
        </p:scale>
        <p:origin x="-369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Soft\Desktop\Kniga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dLbls>
            <c:showLegendKey val="0"/>
            <c:showVal val="1"/>
            <c:showCatName val="0"/>
            <c:showSerName val="0"/>
            <c:showPercent val="0"/>
            <c:showBubbleSize val="0"/>
            <c:showLeaderLines val="1"/>
          </c:dLbls>
          <c:cat>
            <c:strRef>
              <c:f>Лист1!$A$2:$A$5</c:f>
              <c:strCache>
                <c:ptCount val="2"/>
                <c:pt idx="0">
                  <c:v>Добровольная помощь кому- либо</c:v>
                </c:pt>
                <c:pt idx="1">
                  <c:v>Добровольная, безвозмездная помощь нуждающимся </c:v>
                </c:pt>
              </c:strCache>
            </c:strRef>
          </c:cat>
          <c:val>
            <c:numRef>
              <c:f>Лист1!$B$2:$B$5</c:f>
              <c:numCache>
                <c:formatCode>0%</c:formatCode>
                <c:ptCount val="4"/>
                <c:pt idx="0">
                  <c:v>0.3</c:v>
                </c:pt>
                <c:pt idx="1">
                  <c:v>0.7</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6983805013503739"/>
          <c:y val="0.15987335389712315"/>
          <c:w val="0.32291557305336832"/>
          <c:h val="0.43460563164709337"/>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0281572140439044"/>
          <c:y val="0.35058618763496013"/>
          <c:w val="0.34754123085360644"/>
          <c:h val="0.3215367105660468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Times New Roman" pitchFamily="18" charset="0"/>
              <a:ea typeface="+mn-ea"/>
              <a:cs typeface="Times New Roman" pitchFamily="18" charset="0"/>
            </a:defRPr>
          </a:pPr>
          <a:endParaRPr lang="ru-RU"/>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2">
    <c:autoUpdate val="0"/>
  </c:externalData>
  <c:userShapes r:id="rId3"/>
</c:chartSpace>
</file>

<file path=ppt/comments/comment1.xml><?xml version="1.0" encoding="utf-8"?>
<p:cmLst xmlns:a="http://schemas.openxmlformats.org/drawingml/2006/main" xmlns:r="http://schemas.openxmlformats.org/officeDocument/2006/relationships" xmlns:p="http://schemas.openxmlformats.org/presentationml/2006/main">
  <p:cm authorId="0" dt="2023-03-31T11:44:28.880" idx="5">
    <p:pos x="3340" y="4859"/>
    <p:text/>
  </p:cm>
</p:cmLst>
</file>

<file path=ppt/drawing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g"/></Relationships>
</file>

<file path=ppt/drawings/drawing1.xml><?xml version="1.0" encoding="utf-8"?>
<c:userShapes xmlns:c="http://schemas.openxmlformats.org/drawingml/2006/chart">
  <cdr:relSizeAnchor xmlns:cdr="http://schemas.openxmlformats.org/drawingml/2006/chartDrawing">
    <cdr:from>
      <cdr:x>0.62245</cdr:x>
      <cdr:y>0.08915</cdr:y>
    </cdr:from>
    <cdr:to>
      <cdr:x>1</cdr:x>
      <cdr:y>0.94257</cdr:y>
    </cdr:to>
    <cdr:pic>
      <cdr:nvPicPr>
        <cdr:cNvPr id="3" name="Рисунок 2"/>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545398" y="435064"/>
          <a:ext cx="3970202" cy="4164835"/>
        </a:xfrm>
        <a:prstGeom xmlns:a="http://schemas.openxmlformats.org/drawingml/2006/main" prst="round2DiagRect">
          <a:avLst>
            <a:gd name="adj1" fmla="val 16667"/>
            <a:gd name="adj2" fmla="val 0"/>
          </a:avLst>
        </a:prstGeom>
        <a:ln xmlns:a="http://schemas.openxmlformats.org/drawingml/2006/main" w="88900" cap="sq">
          <a:solidFill>
            <a:srgbClr val="FFFFFF"/>
          </a:solidFill>
          <a:miter lim="800000"/>
        </a:ln>
        <a:effectLst xmlns:a="http://schemas.openxmlformats.org/drawingml/2006/main">
          <a:outerShdw blurRad="254000" algn="tl" rotWithShape="0">
            <a:srgbClr val="000000">
              <a:alpha val="43000"/>
            </a:srgbClr>
          </a:outerShdw>
        </a:effectLst>
      </cdr:spPr>
    </cdr:pic>
  </cdr:relSizeAnchor>
  <cdr:relSizeAnchor xmlns:cdr="http://schemas.openxmlformats.org/drawingml/2006/chartDrawing">
    <cdr:from>
      <cdr:x>0.0195</cdr:x>
      <cdr:y>0.01051</cdr:y>
    </cdr:from>
    <cdr:to>
      <cdr:x>0.32214</cdr:x>
      <cdr:y>0.69679</cdr:y>
    </cdr:to>
    <cdr:pic>
      <cdr:nvPicPr>
        <cdr:cNvPr id="4" name="chart"/>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205090" y="51291"/>
          <a:ext cx="3182441" cy="3349168"/>
        </a:xfrm>
        <a:prstGeom xmlns:a="http://schemas.openxmlformats.org/drawingml/2006/main" prst="round2DiagRect">
          <a:avLst>
            <a:gd name="adj1" fmla="val 16667"/>
            <a:gd name="adj2" fmla="val 0"/>
          </a:avLst>
        </a:prstGeom>
        <a:ln xmlns:a="http://schemas.openxmlformats.org/drawingml/2006/main" w="88900" cap="sq">
          <a:solidFill>
            <a:srgbClr val="FFFFFF"/>
          </a:solidFill>
          <a:miter lim="800000"/>
        </a:ln>
        <a:effectLst xmlns:a="http://schemas.openxmlformats.org/drawingml/2006/main">
          <a:outerShdw blurRad="254000" algn="tl" rotWithShape="0">
            <a:srgbClr val="000000">
              <a:alpha val="43000"/>
            </a:srgbClr>
          </a:outerShdw>
        </a:effectLst>
      </cdr:spPr>
    </cdr:pic>
  </cdr:relSizeAnchor>
  <cdr:relSizeAnchor xmlns:cdr="http://schemas.openxmlformats.org/drawingml/2006/chartDrawing">
    <cdr:from>
      <cdr:x>0.28519</cdr:x>
      <cdr:y>0.36232</cdr:y>
    </cdr:from>
    <cdr:to>
      <cdr:x>0.63301</cdr:x>
      <cdr:y>0.97872</cdr:y>
    </cdr:to>
    <cdr:pic>
      <cdr:nvPicPr>
        <cdr:cNvPr id="5" name="chart"/>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2998893" y="1768208"/>
          <a:ext cx="3657600" cy="3008120"/>
        </a:xfrm>
        <a:prstGeom xmlns:a="http://schemas.openxmlformats.org/drawingml/2006/main" prst="round2DiagRect">
          <a:avLst>
            <a:gd name="adj1" fmla="val 16667"/>
            <a:gd name="adj2" fmla="val 0"/>
          </a:avLst>
        </a:prstGeom>
        <a:ln xmlns:a="http://schemas.openxmlformats.org/drawingml/2006/main" w="88900" cap="sq">
          <a:solidFill>
            <a:srgbClr val="FFFFFF"/>
          </a:solidFill>
          <a:miter lim="800000"/>
        </a:ln>
        <a:effectLst xmlns:a="http://schemas.openxmlformats.org/drawingml/2006/main">
          <a:outerShdw blurRad="254000" algn="tl" rotWithShape="0">
            <a:srgbClr val="000000">
              <a:alpha val="43000"/>
            </a:srgbClr>
          </a:outerShdw>
        </a:effectLst>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6C4C4E-44B9-46E1-ACC7-4C9C9505510E}" type="datetimeFigureOut">
              <a:rPr lang="ru-RU" smtClean="0"/>
              <a:t>02.11.2023</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CD8D8B-CEED-4C39-9501-8B00ECEE52CF}" type="slidenum">
              <a:rPr lang="ru-RU" smtClean="0"/>
              <a:t>‹#›</a:t>
            </a:fld>
            <a:endParaRPr lang="ru-RU"/>
          </a:p>
        </p:txBody>
      </p:sp>
    </p:spTree>
    <p:extLst>
      <p:ext uri="{BB962C8B-B14F-4D97-AF65-F5344CB8AC3E}">
        <p14:creationId xmlns:p14="http://schemas.microsoft.com/office/powerpoint/2010/main" val="591229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63BD0F-8C9A-4C46-BFB4-C7E980FE43B0}" type="datetimeFigureOut">
              <a:rPr lang="ru-RU" smtClean="0"/>
              <a:t>02.11.2023</a:t>
            </a:fld>
            <a:endParaRPr lang="ru-RU" dirty="0"/>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3A591C-FF4E-48EE-AE6B-5612D1154133}" type="slidenum">
              <a:rPr lang="ru-RU" smtClean="0"/>
              <a:t>‹#›</a:t>
            </a:fld>
            <a:endParaRPr lang="ru-RU"/>
          </a:p>
        </p:txBody>
      </p:sp>
    </p:spTree>
    <p:extLst>
      <p:ext uri="{BB962C8B-B14F-4D97-AF65-F5344CB8AC3E}">
        <p14:creationId xmlns:p14="http://schemas.microsoft.com/office/powerpoint/2010/main" val="3787603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01638" y="542925"/>
            <a:ext cx="6096000" cy="3429000"/>
          </a:xfrm>
          <a:noFill/>
          <a:ln w="12700">
            <a:solidFill>
              <a:prstClr val="black"/>
            </a:solidFill>
          </a:ln>
        </p:spPr>
      </p:sp>
      <p:sp>
        <p:nvSpPr>
          <p:cNvPr id="3" name="Заметки 2"/>
          <p:cNvSpPr>
            <a:spLocks noGrp="1"/>
          </p:cNvSpPr>
          <p:nvPr>
            <p:ph type="body" idx="1"/>
          </p:nvPr>
        </p:nvSpPr>
        <p:spPr/>
        <p:txBody>
          <a:bodyPr/>
          <a:lstStyle/>
          <a:p>
            <a:r>
              <a:rPr lang="ru-RU" sz="1400" dirty="0" smtClean="0">
                <a:latin typeface="Times New Roman" pitchFamily="18" charset="0"/>
                <a:cs typeface="Times New Roman" pitchFamily="18" charset="0"/>
              </a:rPr>
              <a:t>Добрый день, уважаемые коллеги!</a:t>
            </a:r>
          </a:p>
          <a:p>
            <a:r>
              <a:rPr lang="ru-RU" sz="1400" dirty="0" smtClean="0">
                <a:latin typeface="Times New Roman" pitchFamily="18" charset="0"/>
                <a:cs typeface="Times New Roman" pitchFamily="18" charset="0"/>
              </a:rPr>
              <a:t> Тема моего выступления «Волонтерское  движение  как одно  из направлений воспитательной работы с детьми «группы риска».</a:t>
            </a:r>
          </a:p>
          <a:p>
            <a:r>
              <a:rPr lang="ru-RU" sz="1400" dirty="0" smtClean="0">
                <a:latin typeface="Times New Roman" pitchFamily="18" charset="0"/>
                <a:cs typeface="Times New Roman" pitchFamily="18" charset="0"/>
              </a:rPr>
              <a:t> В своем выступлении я хотела бы поделиться опытом работы нашего центра.</a:t>
            </a:r>
          </a:p>
          <a:p>
            <a:endParaRPr lang="ru-RU" sz="1400"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a:xfrm>
            <a:off x="3884613" y="8695373"/>
            <a:ext cx="2971800" cy="457200"/>
          </a:xfrm>
        </p:spPr>
        <p:txBody>
          <a:bodyPr/>
          <a:lstStyle/>
          <a:p>
            <a:fld id="{943A591C-FF4E-48EE-AE6B-5612D1154133}" type="slidenum">
              <a:rPr lang="ru-RU" smtClean="0"/>
              <a:t>1</a:t>
            </a:fld>
            <a:endParaRPr lang="ru-RU" dirty="0"/>
          </a:p>
        </p:txBody>
      </p:sp>
    </p:spTree>
    <p:extLst>
      <p:ext uri="{BB962C8B-B14F-4D97-AF65-F5344CB8AC3E}">
        <p14:creationId xmlns:p14="http://schemas.microsoft.com/office/powerpoint/2010/main" val="143770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400" dirty="0" smtClean="0">
                <a:latin typeface="Times New Roman" pitchFamily="18" charset="0"/>
                <a:cs typeface="Times New Roman" pitchFamily="18" charset="0"/>
              </a:rPr>
              <a:t>Работая по социальному направлению  - дети ходят к одиноким  бабушкам и дедушкам,  помогают  от чистого сердца. В процессе деятельности дети чистят снег, складывают дрова, общаются. </a:t>
            </a:r>
          </a:p>
          <a:p>
            <a:r>
              <a:rPr lang="ru-RU" sz="1400" dirty="0" smtClean="0">
                <a:latin typeface="Times New Roman" pitchFamily="18" charset="0"/>
                <a:cs typeface="Times New Roman" pitchFamily="18" charset="0"/>
              </a:rPr>
              <a:t>От этого общения детские души  становятся доверчивее и теплее, получают  знания о жизни пожилых людей, учатся ценить труд окружающих.  Происходит  взаимная помощь.</a:t>
            </a:r>
            <a:endParaRPr lang="ru-RU" sz="1400"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943A591C-FF4E-48EE-AE6B-5612D1154133}" type="slidenum">
              <a:rPr lang="ru-RU" smtClean="0"/>
              <a:t>10</a:t>
            </a:fld>
            <a:endParaRPr lang="ru-RU"/>
          </a:p>
        </p:txBody>
      </p:sp>
    </p:spTree>
    <p:extLst>
      <p:ext uri="{BB962C8B-B14F-4D97-AF65-F5344CB8AC3E}">
        <p14:creationId xmlns:p14="http://schemas.microsoft.com/office/powerpoint/2010/main" val="3752193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400" dirty="0" smtClean="0">
                <a:latin typeface="Times New Roman" pitchFamily="18" charset="0"/>
                <a:cs typeface="Times New Roman" pitchFamily="18" charset="0"/>
              </a:rPr>
              <a:t>На этом слайде мы видим, как после  хорошей работы, пожилая женщина, жительница села,  угощает наших мальчишек чаем с пирогами.  Сами ребята потом признались, что этот «заработанный» чай был вкуснее, чем </a:t>
            </a:r>
            <a:r>
              <a:rPr lang="ru-RU" sz="1400" dirty="0">
                <a:solidFill>
                  <a:srgbClr val="FF0000"/>
                </a:solidFill>
                <a:latin typeface="Times New Roman" pitchFamily="18" charset="0"/>
                <a:cs typeface="Times New Roman" pitchFamily="18" charset="0"/>
              </a:rPr>
              <a:t> </a:t>
            </a:r>
            <a:r>
              <a:rPr lang="ru-RU" sz="1400" dirty="0" smtClean="0">
                <a:latin typeface="Times New Roman" pitchFamily="18" charset="0"/>
                <a:cs typeface="Times New Roman" pitchFamily="18" charset="0"/>
              </a:rPr>
              <a:t>килограмм шоколадных конфет.</a:t>
            </a:r>
            <a:endParaRPr lang="ru-RU" sz="1400"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943A591C-FF4E-48EE-AE6B-5612D1154133}" type="slidenum">
              <a:rPr lang="ru-RU" smtClean="0"/>
              <a:t>11</a:t>
            </a:fld>
            <a:endParaRPr lang="ru-RU"/>
          </a:p>
        </p:txBody>
      </p:sp>
    </p:spTree>
    <p:extLst>
      <p:ext uri="{BB962C8B-B14F-4D97-AF65-F5344CB8AC3E}">
        <p14:creationId xmlns:p14="http://schemas.microsoft.com/office/powerpoint/2010/main" val="3821040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400" dirty="0">
                <a:latin typeface="Times New Roman" pitchFamily="18" charset="0"/>
                <a:cs typeface="Times New Roman" pitchFamily="18" charset="0"/>
              </a:rPr>
              <a:t>По </a:t>
            </a:r>
            <a:r>
              <a:rPr lang="ru-RU" sz="1400" dirty="0" smtClean="0">
                <a:latin typeface="Times New Roman" pitchFamily="18" charset="0"/>
                <a:cs typeface="Times New Roman" pitchFamily="18" charset="0"/>
              </a:rPr>
              <a:t> спортивному направлению -</a:t>
            </a:r>
            <a:endParaRPr lang="ru-RU" sz="1400" b="1" i="1" u="sng" dirty="0">
              <a:latin typeface="Times New Roman" pitchFamily="18" charset="0"/>
              <a:cs typeface="Times New Roman" pitchFamily="18" charset="0"/>
            </a:endParaRPr>
          </a:p>
          <a:p>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Наши ребята принимали</a:t>
            </a:r>
            <a:r>
              <a:rPr lang="ru-RU" sz="1400" dirty="0">
                <a:latin typeface="Times New Roman" pitchFamily="18" charset="0"/>
                <a:cs typeface="Times New Roman" pitchFamily="18" charset="0"/>
              </a:rPr>
              <a:t>  активное участие в   акции  </a:t>
            </a:r>
            <a:r>
              <a:rPr lang="ru-RU" sz="1400" dirty="0" smtClean="0">
                <a:latin typeface="Times New Roman" pitchFamily="18" charset="0"/>
                <a:cs typeface="Times New Roman" pitchFamily="18" charset="0"/>
              </a:rPr>
              <a:t>«Мы за ЗОЖ»</a:t>
            </a:r>
          </a:p>
          <a:p>
            <a:r>
              <a:rPr lang="ru-RU" sz="1400" dirty="0" smtClean="0">
                <a:latin typeface="Times New Roman" pitchFamily="18" charset="0"/>
                <a:cs typeface="Times New Roman" pitchFamily="18" charset="0"/>
              </a:rPr>
              <a:t></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Организовывали </a:t>
            </a:r>
            <a:r>
              <a:rPr lang="ru-RU" sz="1400" dirty="0">
                <a:latin typeface="Times New Roman" pitchFamily="18" charset="0"/>
                <a:cs typeface="Times New Roman" pitchFamily="18" charset="0"/>
              </a:rPr>
              <a:t>на территории </a:t>
            </a:r>
            <a:r>
              <a:rPr lang="ru-RU" sz="1400" dirty="0" smtClean="0">
                <a:latin typeface="Times New Roman" pitchFamily="18" charset="0"/>
                <a:cs typeface="Times New Roman" pitchFamily="18" charset="0"/>
              </a:rPr>
              <a:t>центра помощи детям конференцию</a:t>
            </a:r>
            <a:r>
              <a:rPr lang="ru-RU" sz="1400" dirty="0">
                <a:latin typeface="Times New Roman" pitchFamily="18" charset="0"/>
                <a:cs typeface="Times New Roman" pitchFamily="18" charset="0"/>
              </a:rPr>
              <a:t>  «Не обижай свое здоровье».</a:t>
            </a:r>
          </a:p>
          <a:p>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Участвуют в сельских  соревнованиях  </a:t>
            </a:r>
            <a:r>
              <a:rPr lang="ru-RU" sz="1400" dirty="0">
                <a:latin typeface="Times New Roman" pitchFamily="18" charset="0"/>
                <a:cs typeface="Times New Roman" pitchFamily="18" charset="0"/>
              </a:rPr>
              <a:t>по шашкам</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волейболу, футболу, теннису </a:t>
            </a:r>
            <a:r>
              <a:rPr lang="ru-RU" sz="1400" dirty="0" smtClean="0">
                <a:latin typeface="Times New Roman" pitchFamily="18" charset="0"/>
                <a:cs typeface="Times New Roman" pitchFamily="18" charset="0"/>
              </a:rPr>
              <a:t>.</a:t>
            </a:r>
            <a:r>
              <a:rPr lang="ru-RU" sz="1400" dirty="0">
                <a:latin typeface="Times New Roman" pitchFamily="18" charset="0"/>
                <a:cs typeface="Times New Roman" pitchFamily="18" charset="0"/>
              </a:rPr>
              <a:t>     Ежегодно </a:t>
            </a:r>
            <a:r>
              <a:rPr lang="ru-RU" sz="1400" dirty="0" smtClean="0">
                <a:latin typeface="Times New Roman" pitchFamily="18" charset="0"/>
                <a:cs typeface="Times New Roman" pitchFamily="18" charset="0"/>
              </a:rPr>
              <a:t>участвуют в проводимых  школой военно-спортивной игре </a:t>
            </a:r>
            <a:r>
              <a:rPr lang="ru-RU" sz="1400" dirty="0">
                <a:latin typeface="Times New Roman" pitchFamily="18" charset="0"/>
                <a:cs typeface="Times New Roman" pitchFamily="18" charset="0"/>
              </a:rPr>
              <a:t>«Зарница», </a:t>
            </a:r>
            <a:r>
              <a:rPr lang="ru-RU" sz="1400" dirty="0" smtClean="0">
                <a:latin typeface="Times New Roman" pitchFamily="18" charset="0"/>
                <a:cs typeface="Times New Roman" pitchFamily="18" charset="0"/>
              </a:rPr>
              <a:t>днях </a:t>
            </a:r>
            <a:r>
              <a:rPr lang="ru-RU" sz="1400" dirty="0">
                <a:latin typeface="Times New Roman" pitchFamily="18" charset="0"/>
                <a:cs typeface="Times New Roman" pitchFamily="18" charset="0"/>
              </a:rPr>
              <a:t>здоровья, </a:t>
            </a:r>
            <a:r>
              <a:rPr lang="ru-RU" sz="1400" dirty="0" smtClean="0">
                <a:latin typeface="Times New Roman" pitchFamily="18" charset="0"/>
                <a:cs typeface="Times New Roman" pitchFamily="18" charset="0"/>
              </a:rPr>
              <a:t>экскурсиях </a:t>
            </a:r>
            <a:r>
              <a:rPr lang="ru-RU" sz="1400" dirty="0">
                <a:latin typeface="Times New Roman" pitchFamily="18" charset="0"/>
                <a:cs typeface="Times New Roman" pitchFamily="18" charset="0"/>
              </a:rPr>
              <a:t>и </a:t>
            </a:r>
            <a:r>
              <a:rPr lang="ru-RU" sz="1400" dirty="0" smtClean="0">
                <a:latin typeface="Times New Roman" pitchFamily="18" charset="0"/>
                <a:cs typeface="Times New Roman" pitchFamily="18" charset="0"/>
              </a:rPr>
              <a:t>походах.</a:t>
            </a:r>
          </a:p>
          <a:p>
            <a:endParaRPr lang="ru-RU" sz="1400" dirty="0">
              <a:latin typeface="Times New Roman" pitchFamily="18" charset="0"/>
              <a:cs typeface="Times New Roman" pitchFamily="18" charset="0"/>
            </a:endParaRPr>
          </a:p>
          <a:p>
            <a:r>
              <a:rPr lang="ru-RU" dirty="0"/>
              <a:t>     </a:t>
            </a:r>
          </a:p>
          <a:p>
            <a:endParaRPr lang="ru-RU" dirty="0"/>
          </a:p>
        </p:txBody>
      </p:sp>
      <p:sp>
        <p:nvSpPr>
          <p:cNvPr id="4" name="Номер слайда 3"/>
          <p:cNvSpPr>
            <a:spLocks noGrp="1"/>
          </p:cNvSpPr>
          <p:nvPr>
            <p:ph type="sldNum" sz="quarter" idx="10"/>
          </p:nvPr>
        </p:nvSpPr>
        <p:spPr/>
        <p:txBody>
          <a:bodyPr/>
          <a:lstStyle/>
          <a:p>
            <a:fld id="{943A591C-FF4E-48EE-AE6B-5612D1154133}" type="slidenum">
              <a:rPr lang="ru-RU" smtClean="0"/>
              <a:t>12</a:t>
            </a:fld>
            <a:endParaRPr lang="ru-RU" dirty="0"/>
          </a:p>
        </p:txBody>
      </p:sp>
    </p:spTree>
    <p:extLst>
      <p:ext uri="{BB962C8B-B14F-4D97-AF65-F5344CB8AC3E}">
        <p14:creationId xmlns:p14="http://schemas.microsoft.com/office/powerpoint/2010/main" val="559612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400" dirty="0">
                <a:latin typeface="Times New Roman" pitchFamily="18" charset="0"/>
                <a:cs typeface="Times New Roman" pitchFamily="18" charset="0"/>
              </a:rPr>
              <a:t>Проведение акции "Мы - помним, </a:t>
            </a:r>
            <a:r>
              <a:rPr lang="ru-RU" sz="1400" dirty="0" smtClean="0">
                <a:latin typeface="Times New Roman" pitchFamily="18" charset="0"/>
                <a:cs typeface="Times New Roman" pitchFamily="18" charset="0"/>
              </a:rPr>
              <a:t>мы гордимся</a:t>
            </a:r>
            <a:r>
              <a:rPr lang="ru-RU" sz="1400" dirty="0">
                <a:latin typeface="Times New Roman" pitchFamily="18" charset="0"/>
                <a:cs typeface="Times New Roman" pitchFamily="18" charset="0"/>
              </a:rPr>
              <a:t>!" - это наша активная гражданская позиция. Мы ее проводим уже </a:t>
            </a:r>
            <a:r>
              <a:rPr lang="ru-RU" sz="1400" dirty="0" smtClean="0">
                <a:latin typeface="Times New Roman" pitchFamily="18" charset="0"/>
                <a:cs typeface="Times New Roman" pitchFamily="18" charset="0"/>
              </a:rPr>
              <a:t>вне в первый раз</a:t>
            </a:r>
            <a:r>
              <a:rPr lang="ru-RU" sz="1400" dirty="0">
                <a:latin typeface="Times New Roman" pitchFamily="18" charset="0"/>
                <a:cs typeface="Times New Roman" pitchFamily="18" charset="0"/>
              </a:rPr>
              <a:t>, ведь очень важно не забывать, какой вклад внёс наш народ в победу над фашизмом, о храбрости наших воинов на полях сражений и самоотверженной работе в тылу. И сегодня, наша общая задача – сохранять память о событиях тех грозных лет, в том числе и о малоизвестных страницах истории войны, как предмете национальной </a:t>
            </a:r>
            <a:r>
              <a:rPr lang="ru-RU" sz="1400" dirty="0" smtClean="0">
                <a:latin typeface="Times New Roman" pitchFamily="18" charset="0"/>
                <a:cs typeface="Times New Roman" pitchFamily="18" charset="0"/>
              </a:rPr>
              <a:t>гордости</a:t>
            </a:r>
            <a:r>
              <a:rPr lang="ru-RU" sz="1400" dirty="0">
                <a:latin typeface="Times New Roman" pitchFamily="18" charset="0"/>
                <a:cs typeface="Times New Roman" pitchFamily="18" charset="0"/>
              </a:rPr>
              <a:t>, о которой мы все должны знать и помнить</a:t>
            </a:r>
            <a:r>
              <a:rPr lang="ru-RU" sz="1400" dirty="0" smtClean="0">
                <a:latin typeface="Times New Roman" pitchFamily="18" charset="0"/>
                <a:cs typeface="Times New Roman" pitchFamily="18" charset="0"/>
              </a:rPr>
              <a:t>.</a:t>
            </a:r>
          </a:p>
        </p:txBody>
      </p:sp>
      <p:sp>
        <p:nvSpPr>
          <p:cNvPr id="4" name="Номер слайда 3"/>
          <p:cNvSpPr>
            <a:spLocks noGrp="1"/>
          </p:cNvSpPr>
          <p:nvPr>
            <p:ph type="sldNum" sz="quarter" idx="10"/>
          </p:nvPr>
        </p:nvSpPr>
        <p:spPr>
          <a:xfrm>
            <a:off x="3894773" y="8685213"/>
            <a:ext cx="2971800" cy="457200"/>
          </a:xfrm>
        </p:spPr>
        <p:txBody>
          <a:bodyPr/>
          <a:lstStyle/>
          <a:p>
            <a:fld id="{943A591C-FF4E-48EE-AE6B-5612D1154133}" type="slidenum">
              <a:rPr lang="ru-RU" smtClean="0"/>
              <a:t>13</a:t>
            </a:fld>
            <a:endParaRPr lang="ru-RU"/>
          </a:p>
        </p:txBody>
      </p:sp>
    </p:spTree>
    <p:extLst>
      <p:ext uri="{BB962C8B-B14F-4D97-AF65-F5344CB8AC3E}">
        <p14:creationId xmlns:p14="http://schemas.microsoft.com/office/powerpoint/2010/main" val="656312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400" dirty="0">
                <a:latin typeface="Times New Roman" pitchFamily="18" charset="0"/>
                <a:cs typeface="Times New Roman" pitchFamily="18" charset="0"/>
              </a:rPr>
              <a:t>Мы участвуем в акции </a:t>
            </a:r>
            <a:r>
              <a:rPr lang="ru-RU" sz="1400" dirty="0" err="1">
                <a:latin typeface="Times New Roman" pitchFamily="18" charset="0"/>
                <a:cs typeface="Times New Roman" pitchFamily="18" charset="0"/>
              </a:rPr>
              <a:t>Минпросвещения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ВместесВетераном</a:t>
            </a:r>
            <a:r>
              <a:rPr lang="ru-RU" sz="1400" dirty="0">
                <a:latin typeface="Times New Roman" pitchFamily="18" charset="0"/>
                <a:cs typeface="Times New Roman" pitchFamily="18" charset="0"/>
              </a:rPr>
              <a:t>. </a:t>
            </a:r>
            <a:endParaRPr lang="ru-RU" sz="1400" dirty="0" smtClean="0">
              <a:latin typeface="Times New Roman" pitchFamily="18" charset="0"/>
              <a:cs typeface="Times New Roman" pitchFamily="18" charset="0"/>
            </a:endParaRPr>
          </a:p>
          <a:p>
            <a:r>
              <a:rPr lang="ru-RU" sz="1400" dirty="0">
                <a:latin typeface="Times New Roman" pitchFamily="18" charset="0"/>
                <a:cs typeface="Times New Roman" pitchFamily="18" charset="0"/>
              </a:rPr>
              <a:t>В</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рамках </a:t>
            </a:r>
            <a:r>
              <a:rPr lang="ru-RU" sz="1400" dirty="0" smtClean="0">
                <a:latin typeface="Times New Roman" pitchFamily="18" charset="0"/>
                <a:cs typeface="Times New Roman" pitchFamily="18" charset="0"/>
              </a:rPr>
              <a:t>акции посещаем </a:t>
            </a:r>
            <a:r>
              <a:rPr lang="ru-RU" sz="1400" dirty="0">
                <a:latin typeface="Times New Roman" pitchFamily="18" charset="0"/>
                <a:cs typeface="Times New Roman" pitchFamily="18" charset="0"/>
              </a:rPr>
              <a:t>Миллеровский дом-интернат для престарелых и </a:t>
            </a:r>
            <a:r>
              <a:rPr lang="ru-RU" sz="1400" dirty="0" smtClean="0">
                <a:latin typeface="Times New Roman" pitchFamily="18" charset="0"/>
                <a:cs typeface="Times New Roman" pitchFamily="18" charset="0"/>
              </a:rPr>
              <a:t>инвалидов, где поздравляем </a:t>
            </a:r>
            <a:r>
              <a:rPr lang="ru-RU" sz="1400" dirty="0">
                <a:latin typeface="Times New Roman" pitchFamily="18" charset="0"/>
                <a:cs typeface="Times New Roman" pitchFamily="18" charset="0"/>
              </a:rPr>
              <a:t>пожилых бабушек и дедушек с Днём Победы и </a:t>
            </a:r>
            <a:r>
              <a:rPr lang="ru-RU" sz="1400" dirty="0" smtClean="0">
                <a:latin typeface="Times New Roman" pitchFamily="18" charset="0"/>
                <a:cs typeface="Times New Roman" pitchFamily="18" charset="0"/>
              </a:rPr>
              <a:t>вручаем </a:t>
            </a:r>
            <a:r>
              <a:rPr lang="ru-RU" sz="1400" dirty="0">
                <a:latin typeface="Times New Roman" pitchFamily="18" charset="0"/>
                <a:cs typeface="Times New Roman" pitchFamily="18" charset="0"/>
              </a:rPr>
              <a:t>им поздравительные </a:t>
            </a:r>
            <a:r>
              <a:rPr lang="ru-RU" sz="1400" dirty="0" smtClean="0">
                <a:latin typeface="Times New Roman" pitchFamily="18" charset="0"/>
                <a:cs typeface="Times New Roman" pitchFamily="18" charset="0"/>
              </a:rPr>
              <a:t>открытки, поздравляем  ветеранов-жителей села с праздниками.</a:t>
            </a:r>
            <a:endParaRPr lang="ru-RU" sz="1400"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943A591C-FF4E-48EE-AE6B-5612D1154133}" type="slidenum">
              <a:rPr lang="ru-RU" smtClean="0"/>
              <a:t>14</a:t>
            </a:fld>
            <a:endParaRPr lang="ru-RU" dirty="0"/>
          </a:p>
        </p:txBody>
      </p:sp>
    </p:spTree>
    <p:extLst>
      <p:ext uri="{BB962C8B-B14F-4D97-AF65-F5344CB8AC3E}">
        <p14:creationId xmlns:p14="http://schemas.microsoft.com/office/powerpoint/2010/main" val="2800749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544286" y="4343400"/>
            <a:ext cx="5878285" cy="4114800"/>
          </a:xfrm>
        </p:spPr>
        <p:txBody>
          <a:bodyPr/>
          <a:lstStyle/>
          <a:p>
            <a:r>
              <a:rPr lang="ru-RU" sz="1400" dirty="0" smtClean="0">
                <a:latin typeface="Times New Roman" pitchFamily="18" charset="0"/>
                <a:cs typeface="Times New Roman" pitchFamily="18" charset="0"/>
              </a:rPr>
              <a:t>Ежегодно  наши воспитанники участвуют  в возложении цветов к Мемориалу участникам Великой отечественной войны,  участвуют  в  праздничных концертах, организованных сельским домом культуры.</a:t>
            </a:r>
          </a:p>
          <a:p>
            <a:r>
              <a:rPr lang="ru-RU" sz="1400" dirty="0" smtClean="0">
                <a:latin typeface="Times New Roman" pitchFamily="18" charset="0"/>
                <a:cs typeface="Times New Roman" pitchFamily="18" charset="0"/>
              </a:rPr>
              <a:t>Особенно нравятся ребятам участвовать в  оформлении учреждения к праздникам, с огромным интересом   оформляют « Окна победы», несколько раз посещали парк-патриот  в Каменске-Шахтинском.</a:t>
            </a:r>
            <a:endParaRPr lang="ru-RU" sz="1400"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943A591C-FF4E-48EE-AE6B-5612D1154133}" type="slidenum">
              <a:rPr lang="ru-RU" smtClean="0"/>
              <a:t>15</a:t>
            </a:fld>
            <a:endParaRPr lang="ru-RU"/>
          </a:p>
        </p:txBody>
      </p:sp>
    </p:spTree>
    <p:extLst>
      <p:ext uri="{BB962C8B-B14F-4D97-AF65-F5344CB8AC3E}">
        <p14:creationId xmlns:p14="http://schemas.microsoft.com/office/powerpoint/2010/main" val="3814594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46088" y="282575"/>
            <a:ext cx="6096000" cy="3429000"/>
          </a:xfrm>
        </p:spPr>
      </p:sp>
      <p:sp>
        <p:nvSpPr>
          <p:cNvPr id="3" name="Заметки 2"/>
          <p:cNvSpPr>
            <a:spLocks noGrp="1"/>
          </p:cNvSpPr>
          <p:nvPr>
            <p:ph type="body" idx="1"/>
          </p:nvPr>
        </p:nvSpPr>
        <p:spPr/>
        <p:txBody>
          <a:bodyPr/>
          <a:lstStyle/>
          <a:p>
            <a:r>
              <a:rPr lang="ru-RU" sz="1400" b="1" dirty="0">
                <a:latin typeface="Times New Roman" pitchFamily="18" charset="0"/>
                <a:cs typeface="Times New Roman" pitchFamily="18" charset="0"/>
              </a:rPr>
              <a:t>Работая по  </a:t>
            </a:r>
            <a:r>
              <a:rPr lang="ru-RU" sz="1400" b="1" dirty="0" smtClean="0">
                <a:latin typeface="Times New Roman" pitchFamily="18" charset="0"/>
                <a:cs typeface="Times New Roman" pitchFamily="18" charset="0"/>
              </a:rPr>
              <a:t> экологическому  </a:t>
            </a:r>
            <a:r>
              <a:rPr lang="ru-RU" sz="1400" b="1" dirty="0">
                <a:latin typeface="Times New Roman" pitchFamily="18" charset="0"/>
                <a:cs typeface="Times New Roman" pitchFamily="18" charset="0"/>
              </a:rPr>
              <a:t>направлению  </a:t>
            </a:r>
          </a:p>
          <a:p>
            <a:r>
              <a:rPr lang="ru-RU" sz="1400" dirty="0" smtClean="0">
                <a:latin typeface="Times New Roman" pitchFamily="18" charset="0"/>
                <a:cs typeface="Times New Roman" pitchFamily="18" charset="0"/>
              </a:rPr>
              <a:t>Наши ребята оказывают помощь в уборке территории  нашего центра и окрестных территорий, вместе </a:t>
            </a:r>
            <a:r>
              <a:rPr lang="ru-RU" sz="1400" dirty="0">
                <a:latin typeface="Times New Roman" pitchFamily="18" charset="0"/>
                <a:cs typeface="Times New Roman" pitchFamily="18" charset="0"/>
              </a:rPr>
              <a:t>с </a:t>
            </a:r>
            <a:r>
              <a:rPr lang="ru-RU" sz="1400" dirty="0" smtClean="0">
                <a:latin typeface="Times New Roman" pitchFamily="18" charset="0"/>
                <a:cs typeface="Times New Roman" pitchFamily="18" charset="0"/>
              </a:rPr>
              <a:t>воспитателями сажают деревья,</a:t>
            </a:r>
            <a:r>
              <a:rPr lang="ru-RU" sz="1400" dirty="0">
                <a:latin typeface="Times New Roman" pitchFamily="18" charset="0"/>
                <a:cs typeface="Times New Roman" pitchFamily="18" charset="0"/>
              </a:rPr>
              <a:t>  приняли участие в долгосрочной акции «Твори добро» и совместно с педагогами, </a:t>
            </a:r>
            <a:r>
              <a:rPr lang="ru-RU" sz="1400" dirty="0" smtClean="0">
                <a:latin typeface="Times New Roman" pitchFamily="18" charset="0"/>
                <a:cs typeface="Times New Roman" pitchFamily="18" charset="0"/>
              </a:rPr>
              <a:t>жителями</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села </a:t>
            </a:r>
            <a:r>
              <a:rPr lang="ru-RU" sz="1400" dirty="0">
                <a:latin typeface="Times New Roman" pitchFamily="18" charset="0"/>
                <a:cs typeface="Times New Roman" pitchFamily="18" charset="0"/>
              </a:rPr>
              <a:t>Сулин и  военной бригадой </a:t>
            </a:r>
            <a:r>
              <a:rPr lang="ru-RU" sz="1400" dirty="0" smtClean="0">
                <a:latin typeface="Times New Roman" pitchFamily="18" charset="0"/>
                <a:cs typeface="Times New Roman" pitchFamily="18" charset="0"/>
              </a:rPr>
              <a:t>МЧС положили начало </a:t>
            </a:r>
            <a:r>
              <a:rPr lang="ru-RU" sz="1400" dirty="0">
                <a:latin typeface="Times New Roman" pitchFamily="18" charset="0"/>
                <a:cs typeface="Times New Roman" pitchFamily="18" charset="0"/>
              </a:rPr>
              <a:t>посадки Аллеи </a:t>
            </a:r>
            <a:r>
              <a:rPr lang="ru-RU" sz="1400" dirty="0" smtClean="0">
                <a:latin typeface="Times New Roman" pitchFamily="18" charset="0"/>
                <a:cs typeface="Times New Roman" pitchFamily="18" charset="0"/>
              </a:rPr>
              <a:t>памяти. Посадили аллею из сосенок. </a:t>
            </a:r>
            <a:r>
              <a:rPr lang="ru-RU" sz="1400" dirty="0">
                <a:latin typeface="Times New Roman" pitchFamily="18" charset="0"/>
                <a:cs typeface="Times New Roman" pitchFamily="18" charset="0"/>
              </a:rPr>
              <a:t>У</a:t>
            </a:r>
            <a:r>
              <a:rPr lang="ru-RU" sz="1400" dirty="0" smtClean="0">
                <a:latin typeface="Times New Roman" pitchFamily="18" charset="0"/>
                <a:cs typeface="Times New Roman" pitchFamily="18" charset="0"/>
              </a:rPr>
              <a:t>частвуют </a:t>
            </a:r>
            <a:r>
              <a:rPr lang="ru-RU" sz="1400" dirty="0">
                <a:latin typeface="Times New Roman" pitchFamily="18" charset="0"/>
                <a:cs typeface="Times New Roman" pitchFamily="18" charset="0"/>
              </a:rPr>
              <a:t>в субботниках по уборке территории </a:t>
            </a:r>
            <a:r>
              <a:rPr lang="ru-RU" sz="1400" dirty="0" smtClean="0">
                <a:latin typeface="Times New Roman" pitchFamily="18" charset="0"/>
                <a:cs typeface="Times New Roman" pitchFamily="18" charset="0"/>
              </a:rPr>
              <a:t>мемориала, расположенного в нашем селе. </a:t>
            </a:r>
            <a:endParaRPr lang="ru-RU" sz="1400" dirty="0">
              <a:latin typeface="Times New Roman" pitchFamily="18" charset="0"/>
              <a:cs typeface="Times New Roman" pitchFamily="18" charset="0"/>
            </a:endParaRPr>
          </a:p>
          <a:p>
            <a:pPr>
              <a:lnSpc>
                <a:spcPct val="100000"/>
              </a:lnSpc>
            </a:pPr>
            <a:endParaRPr lang="ru-RU" sz="1400" dirty="0" smtClean="0">
              <a:latin typeface="Times New Roman" pitchFamily="18" charset="0"/>
              <a:cs typeface="Times New Roman" pitchFamily="18" charset="0"/>
            </a:endParaRPr>
          </a:p>
          <a:p>
            <a:pPr>
              <a:lnSpc>
                <a:spcPct val="100000"/>
              </a:lnSpc>
            </a:pPr>
            <a:endParaRPr lang="ru-RU" sz="1400" dirty="0">
              <a:latin typeface="Times New Roman" pitchFamily="18" charset="0"/>
              <a:cs typeface="Times New Roman" pitchFamily="18" charset="0"/>
            </a:endParaRPr>
          </a:p>
          <a:p>
            <a:pPr>
              <a:lnSpc>
                <a:spcPct val="100000"/>
              </a:lnSpc>
            </a:pPr>
            <a:endParaRPr lang="ru-RU" sz="1400" dirty="0" smtClean="0">
              <a:latin typeface="Times New Roman" pitchFamily="18" charset="0"/>
              <a:cs typeface="Times New Roman" pitchFamily="18" charset="0"/>
            </a:endParaRPr>
          </a:p>
          <a:p>
            <a:pPr>
              <a:lnSpc>
                <a:spcPct val="100000"/>
              </a:lnSpc>
            </a:pPr>
            <a:endParaRPr lang="ru-RU" sz="1400" dirty="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943A591C-FF4E-48EE-AE6B-5612D1154133}" type="slidenum">
              <a:rPr lang="ru-RU" smtClean="0"/>
              <a:t>16</a:t>
            </a:fld>
            <a:endParaRPr lang="ru-RU"/>
          </a:p>
        </p:txBody>
      </p:sp>
    </p:spTree>
    <p:extLst>
      <p:ext uri="{BB962C8B-B14F-4D97-AF65-F5344CB8AC3E}">
        <p14:creationId xmlns:p14="http://schemas.microsoft.com/office/powerpoint/2010/main" val="1164083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400" dirty="0" smtClean="0">
                <a:latin typeface="Times New Roman" pitchFamily="18" charset="0"/>
                <a:cs typeface="Times New Roman" pitchFamily="18" charset="0"/>
              </a:rPr>
              <a:t>Свою презентацию</a:t>
            </a:r>
            <a:r>
              <a:rPr lang="ru-RU" sz="1400" baseline="0" dirty="0" smtClean="0">
                <a:latin typeface="Times New Roman" pitchFamily="18" charset="0"/>
                <a:cs typeface="Times New Roman" pitchFamily="18" charset="0"/>
              </a:rPr>
              <a:t> я хочу закончить словами римского философа Сенеки, «ВЕЗДЕ, ГДЕ ЕСТЬ ЧЕЛОВЕК, ЕСТЬ ВОЗМОЖНОСТЬ ДЛЯ ДОБРОТЫ»</a:t>
            </a:r>
          </a:p>
        </p:txBody>
      </p:sp>
      <p:sp>
        <p:nvSpPr>
          <p:cNvPr id="4" name="Номер слайда 3"/>
          <p:cNvSpPr>
            <a:spLocks noGrp="1"/>
          </p:cNvSpPr>
          <p:nvPr>
            <p:ph type="sldNum" sz="quarter" idx="10"/>
          </p:nvPr>
        </p:nvSpPr>
        <p:spPr/>
        <p:txBody>
          <a:bodyPr/>
          <a:lstStyle/>
          <a:p>
            <a:fld id="{943A591C-FF4E-48EE-AE6B-5612D1154133}" type="slidenum">
              <a:rPr lang="ru-RU" smtClean="0"/>
              <a:t>17</a:t>
            </a:fld>
            <a:endParaRPr lang="ru-RU"/>
          </a:p>
        </p:txBody>
      </p:sp>
    </p:spTree>
    <p:extLst>
      <p:ext uri="{BB962C8B-B14F-4D97-AF65-F5344CB8AC3E}">
        <p14:creationId xmlns:p14="http://schemas.microsoft.com/office/powerpoint/2010/main" val="2310435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695960" y="4343400"/>
            <a:ext cx="5486400" cy="4114800"/>
          </a:xfrm>
        </p:spPr>
        <p:txBody>
          <a:bodyPr/>
          <a:lstStyle/>
          <a:p>
            <a:r>
              <a:rPr lang="ru-RU" sz="1400" dirty="0" smtClean="0">
                <a:latin typeface="Times New Roman" pitchFamily="18" charset="0"/>
                <a:cs typeface="Times New Roman" pitchFamily="18" charset="0"/>
              </a:rPr>
              <a:t>Делайте добро, Спасибо за внимание!!</a:t>
            </a:r>
          </a:p>
          <a:p>
            <a:endParaRPr lang="ru-RU" sz="1400"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943A591C-FF4E-48EE-AE6B-5612D1154133}" type="slidenum">
              <a:rPr lang="ru-RU" smtClean="0"/>
              <a:t>18</a:t>
            </a:fld>
            <a:endParaRPr lang="ru-RU"/>
          </a:p>
        </p:txBody>
      </p:sp>
    </p:spTree>
    <p:extLst>
      <p:ext uri="{BB962C8B-B14F-4D97-AF65-F5344CB8AC3E}">
        <p14:creationId xmlns:p14="http://schemas.microsoft.com/office/powerpoint/2010/main" val="2923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685800" y="4267200"/>
            <a:ext cx="5486400" cy="4114800"/>
          </a:xfrm>
        </p:spPr>
        <p:txBody>
          <a:bodyPr/>
          <a:lstStyle/>
          <a:p>
            <a:r>
              <a:rPr lang="ru-RU" sz="1400" dirty="0" smtClean="0">
                <a:latin typeface="Times New Roman" pitchFamily="18" charset="0"/>
                <a:cs typeface="Times New Roman" pitchFamily="18" charset="0"/>
              </a:rPr>
              <a:t>Как</a:t>
            </a:r>
            <a:r>
              <a:rPr lang="ru-RU" sz="1400" baseline="0" dirty="0" smtClean="0">
                <a:latin typeface="Times New Roman" pitchFamily="18" charset="0"/>
                <a:cs typeface="Times New Roman" pitchFamily="18" charset="0"/>
              </a:rPr>
              <a:t> вы уже все знаете, волонтерское движение это деятельность, совершаемая добровольно на благо общества или отдельных социальных групп, без расчета на вознаграждение.  Волонтерское движение дает много возможностей, которые позволяют по другому посмотреть на окружающее, научиться чему-то новому, получить полезные знакомства</a:t>
            </a:r>
            <a:r>
              <a:rPr lang="ru-RU" baseline="0" dirty="0" smtClean="0"/>
              <a:t>.</a:t>
            </a:r>
            <a:endParaRPr lang="ru-RU" dirty="0"/>
          </a:p>
        </p:txBody>
      </p:sp>
      <p:sp>
        <p:nvSpPr>
          <p:cNvPr id="4" name="Номер слайда 3"/>
          <p:cNvSpPr>
            <a:spLocks noGrp="1"/>
          </p:cNvSpPr>
          <p:nvPr>
            <p:ph type="sldNum" sz="quarter" idx="10"/>
          </p:nvPr>
        </p:nvSpPr>
        <p:spPr/>
        <p:txBody>
          <a:bodyPr/>
          <a:lstStyle/>
          <a:p>
            <a:fld id="{943A591C-FF4E-48EE-AE6B-5612D1154133}" type="slidenum">
              <a:rPr lang="ru-RU" smtClean="0"/>
              <a:t>2</a:t>
            </a:fld>
            <a:endParaRPr lang="ru-RU" dirty="0"/>
          </a:p>
        </p:txBody>
      </p:sp>
    </p:spTree>
    <p:extLst>
      <p:ext uri="{BB962C8B-B14F-4D97-AF65-F5344CB8AC3E}">
        <p14:creationId xmlns:p14="http://schemas.microsoft.com/office/powerpoint/2010/main" val="205727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03225" y="631825"/>
            <a:ext cx="6096000" cy="3429000"/>
          </a:xfrm>
        </p:spPr>
      </p:sp>
      <p:sp>
        <p:nvSpPr>
          <p:cNvPr id="3" name="Заметки 2"/>
          <p:cNvSpPr>
            <a:spLocks noGrp="1"/>
          </p:cNvSpPr>
          <p:nvPr>
            <p:ph type="body" idx="1"/>
          </p:nvPr>
        </p:nvSpPr>
        <p:spPr/>
        <p:txBody>
          <a:bodyPr/>
          <a:lstStyle/>
          <a:p>
            <a:pPr algn="just">
              <a:lnSpc>
                <a:spcPct val="120000"/>
              </a:lnSpc>
              <a:buFont typeface="Wingdings" pitchFamily="2" charset="2"/>
              <a:buChar char="ü"/>
            </a:pPr>
            <a:r>
              <a:rPr lang="ru-RU" sz="1400" b="1" dirty="0" smtClean="0">
                <a:latin typeface="Times New Roman" pitchFamily="18" charset="0"/>
                <a:cs typeface="Times New Roman" pitchFamily="18" charset="0"/>
              </a:rPr>
              <a:t>Цель движения</a:t>
            </a:r>
            <a:r>
              <a:rPr lang="ru-RU" sz="1400" b="1" baseline="0" dirty="0" smtClean="0">
                <a:latin typeface="Times New Roman" pitchFamily="18" charset="0"/>
                <a:cs typeface="Times New Roman" pitchFamily="18" charset="0"/>
              </a:rPr>
              <a:t> </a:t>
            </a:r>
            <a:r>
              <a:rPr lang="ru-RU" sz="1400" baseline="0" dirty="0" smtClean="0">
                <a:latin typeface="Times New Roman" pitchFamily="18" charset="0"/>
                <a:cs typeface="Times New Roman" pitchFamily="18" charset="0"/>
              </a:rPr>
              <a:t>-</a:t>
            </a:r>
            <a:r>
              <a:rPr lang="ru-RU" sz="1400" dirty="0">
                <a:latin typeface="Times New Roman" pitchFamily="18" charset="0"/>
                <a:cs typeface="Times New Roman" pitchFamily="18" charset="0"/>
              </a:rPr>
              <a:t>оказание позитивного влияния при выборе воспитанниками жизненных ценностей; организация занятости детей для развития их самостоятельной познавательной деятельности, профилактики вредных привычек, воспитание здорового образа жизни</a:t>
            </a:r>
            <a:r>
              <a:rPr lang="ru-RU" sz="1400" dirty="0" smtClean="0">
                <a:latin typeface="Times New Roman" pitchFamily="18" charset="0"/>
                <a:cs typeface="Times New Roman" pitchFamily="18" charset="0"/>
              </a:rPr>
              <a:t>.  (через участие в социальных, экологических, гуманитарных, культурно-образовательных, просветительских и др. проектах и программах).</a:t>
            </a:r>
          </a:p>
          <a:p>
            <a:pPr lvl="0" algn="just">
              <a:lnSpc>
                <a:spcPct val="120000"/>
              </a:lnSpc>
              <a:spcAft>
                <a:spcPts val="0"/>
              </a:spcAft>
              <a:buFont typeface="Wingdings" pitchFamily="2" charset="2"/>
              <a:buChar char="ü"/>
            </a:pPr>
            <a:r>
              <a:rPr lang="ru-RU" sz="1400" b="1" dirty="0" smtClean="0">
                <a:latin typeface="Times New Roman" pitchFamily="18" charset="0"/>
                <a:cs typeface="Times New Roman" pitchFamily="18" charset="0"/>
              </a:rPr>
              <a:t> Задачами </a:t>
            </a:r>
            <a:r>
              <a:rPr lang="ru-RU" sz="1400" dirty="0" smtClean="0">
                <a:latin typeface="Times New Roman" pitchFamily="18" charset="0"/>
                <a:cs typeface="Times New Roman" pitchFamily="18" charset="0"/>
              </a:rPr>
              <a:t>могут </a:t>
            </a:r>
            <a:r>
              <a:rPr lang="ru-RU" sz="1400" baseline="0" dirty="0" smtClean="0">
                <a:latin typeface="Times New Roman" pitchFamily="18" charset="0"/>
                <a:cs typeface="Times New Roman" pitchFamily="18" charset="0"/>
              </a:rPr>
              <a:t> служить – пропаганда здорового образа жизни, </a:t>
            </a:r>
            <a:r>
              <a:rPr lang="ru-RU" sz="1400" dirty="0" smtClean="0">
                <a:latin typeface="Times New Roman" pitchFamily="18" charset="0"/>
                <a:ea typeface="Calibri"/>
                <a:cs typeface="Times New Roman" pitchFamily="18" charset="0"/>
              </a:rPr>
              <a:t>Воспитание активной гражданской позиции</a:t>
            </a:r>
            <a:r>
              <a:rPr lang="ru-RU" sz="1400" dirty="0">
                <a:latin typeface="Times New Roman" pitchFamily="18" charset="0"/>
                <a:ea typeface="Calibri"/>
                <a:cs typeface="Times New Roman" pitchFamily="18" charset="0"/>
              </a:rPr>
              <a:t>, Формирование лидерских и нравственно-этических качеств,  </a:t>
            </a:r>
            <a:r>
              <a:rPr lang="ru-RU" sz="1400" dirty="0" smtClean="0">
                <a:latin typeface="Times New Roman" pitchFamily="18" charset="0"/>
                <a:ea typeface="Calibri"/>
                <a:cs typeface="Times New Roman" pitchFamily="18" charset="0"/>
              </a:rPr>
              <a:t>чувства патриотизма;</a:t>
            </a:r>
            <a:endParaRPr lang="ru-RU" sz="1400" dirty="0">
              <a:latin typeface="Times New Roman" pitchFamily="18" charset="0"/>
              <a:ea typeface="Calibri"/>
              <a:cs typeface="Times New Roman" pitchFamily="18" charset="0"/>
            </a:endParaRPr>
          </a:p>
          <a:p>
            <a:pPr lvl="0" algn="just">
              <a:lnSpc>
                <a:spcPct val="120000"/>
              </a:lnSpc>
              <a:spcAft>
                <a:spcPts val="0"/>
              </a:spcAft>
            </a:pPr>
            <a:r>
              <a:rPr lang="ru-RU" sz="1400" dirty="0">
                <a:latin typeface="Times New Roman" pitchFamily="18" charset="0"/>
                <a:ea typeface="Calibri"/>
                <a:cs typeface="Times New Roman" pitchFamily="18" charset="0"/>
              </a:rPr>
              <a:t>Содействие всестороннему развитию детей.</a:t>
            </a:r>
          </a:p>
          <a:p>
            <a:pPr lvl="0" algn="just">
              <a:lnSpc>
                <a:spcPct val="120000"/>
              </a:lnSpc>
              <a:spcAft>
                <a:spcPts val="0"/>
              </a:spcAft>
            </a:pPr>
            <a:endParaRPr lang="ru-RU" sz="1400" dirty="0" smtClean="0">
              <a:latin typeface="Times New Roman" pitchFamily="18" charset="0"/>
              <a:cs typeface="Times New Roman" pitchFamily="18" charset="0"/>
            </a:endParaRPr>
          </a:p>
          <a:p>
            <a:pPr lvl="0" algn="just">
              <a:lnSpc>
                <a:spcPct val="120000"/>
              </a:lnSpc>
              <a:spcAft>
                <a:spcPts val="0"/>
              </a:spcAft>
              <a:buFont typeface="Wingdings" pitchFamily="2" charset="2"/>
              <a:buChar char="ü"/>
            </a:pPr>
            <a:endParaRPr lang="ru-RU" sz="1400" dirty="0" smtClean="0">
              <a:latin typeface="Times New Roman" pitchFamily="18" charset="0"/>
              <a:cs typeface="Times New Roman" pitchFamily="18" charset="0"/>
            </a:endParaRPr>
          </a:p>
          <a:p>
            <a:pPr lvl="0" algn="just">
              <a:lnSpc>
                <a:spcPct val="120000"/>
              </a:lnSpc>
              <a:spcAft>
                <a:spcPts val="0"/>
              </a:spcAft>
              <a:buFont typeface="Wingdings" pitchFamily="2" charset="2"/>
              <a:buNone/>
            </a:pPr>
            <a:r>
              <a:rPr lang="ru-RU" sz="1200" dirty="0" smtClean="0">
                <a:latin typeface="Times New Roman" pitchFamily="18" charset="0"/>
                <a:cs typeface="Times New Roman" pitchFamily="18" charset="0"/>
              </a:rPr>
              <a:t>  </a:t>
            </a:r>
          </a:p>
          <a:p>
            <a:pPr lvl="0" algn="just">
              <a:lnSpc>
                <a:spcPct val="120000"/>
              </a:lnSpc>
              <a:spcAft>
                <a:spcPts val="0"/>
              </a:spcAft>
              <a:buFont typeface="Wingdings" pitchFamily="2" charset="2"/>
              <a:buNone/>
            </a:pPr>
            <a:endParaRPr lang="ru-RU" sz="1200" dirty="0" smtClean="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943A591C-FF4E-48EE-AE6B-5612D1154133}" type="slidenum">
              <a:rPr lang="ru-RU" smtClean="0"/>
              <a:t>3</a:t>
            </a:fld>
            <a:endParaRPr lang="ru-RU"/>
          </a:p>
        </p:txBody>
      </p:sp>
    </p:spTree>
    <p:extLst>
      <p:ext uri="{BB962C8B-B14F-4D97-AF65-F5344CB8AC3E}">
        <p14:creationId xmlns:p14="http://schemas.microsoft.com/office/powerpoint/2010/main" val="272747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400" dirty="0" smtClean="0">
                <a:latin typeface="Times New Roman" pitchFamily="18" charset="0"/>
                <a:cs typeface="Times New Roman" pitchFamily="18" charset="0"/>
              </a:rPr>
              <a:t>Соответственно целям волонтерскую деятельность принято делить на пять основных направлений:</a:t>
            </a:r>
            <a:r>
              <a:rPr lang="ru-RU" sz="1400" baseline="0" dirty="0" smtClean="0">
                <a:latin typeface="Times New Roman" pitchFamily="18" charset="0"/>
                <a:cs typeface="Times New Roman" pitchFamily="18" charset="0"/>
              </a:rPr>
              <a:t>  социальное; </a:t>
            </a:r>
            <a:r>
              <a:rPr lang="ru-RU" sz="1400" dirty="0" smtClean="0">
                <a:latin typeface="Times New Roman" pitchFamily="18" charset="0"/>
                <a:cs typeface="Times New Roman" pitchFamily="18" charset="0"/>
              </a:rPr>
              <a:t>экологическое;</a:t>
            </a:r>
            <a:r>
              <a:rPr lang="ru-RU" sz="1400" baseline="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культурное;</a:t>
            </a:r>
            <a:r>
              <a:rPr lang="ru-RU" sz="1400" baseline="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спортивное;</a:t>
            </a:r>
            <a:r>
              <a:rPr lang="ru-RU" sz="1400" baseline="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медицинское.</a:t>
            </a:r>
          </a:p>
          <a:p>
            <a:pPr algn="just"/>
            <a:r>
              <a:rPr lang="ru-RU" sz="1400" dirty="0" smtClean="0">
                <a:latin typeface="Times New Roman" pitchFamily="18" charset="0"/>
                <a:cs typeface="Times New Roman" pitchFamily="18" charset="0"/>
              </a:rPr>
              <a:t>Конечно, в наших учреждениях мы </a:t>
            </a:r>
            <a:r>
              <a:rPr lang="ru-RU" sz="1400" baseline="0" dirty="0" smtClean="0">
                <a:latin typeface="Times New Roman" pitchFamily="18" charset="0"/>
                <a:cs typeface="Times New Roman" pitchFamily="18" charset="0"/>
              </a:rPr>
              <a:t> работаем не по всем этим направлениям,</a:t>
            </a:r>
            <a:r>
              <a:rPr lang="ru-RU" sz="1400" dirty="0" smtClean="0">
                <a:latin typeface="Times New Roman" pitchFamily="18" charset="0"/>
                <a:cs typeface="Times New Roman" pitchFamily="18" charset="0"/>
              </a:rPr>
              <a:t> хотя и стараемся охватить  все… </a:t>
            </a:r>
            <a:r>
              <a:rPr lang="ru-RU" sz="1400" baseline="0" dirty="0" smtClean="0">
                <a:latin typeface="Times New Roman" pitchFamily="18" charset="0"/>
                <a:cs typeface="Times New Roman" pitchFamily="18" charset="0"/>
              </a:rPr>
              <a:t> В основном  работа направлена на  </a:t>
            </a:r>
            <a:r>
              <a:rPr lang="ru-RU" altLang="ru-RU" sz="1400" dirty="0" smtClean="0">
                <a:latin typeface="Times New Roman" panose="02020603050405020304" pitchFamily="18" charset="0"/>
                <a:cs typeface="Times New Roman" panose="02020603050405020304" pitchFamily="18" charset="0"/>
              </a:rPr>
              <a:t>гражданское и патриотическое воспитание;</a:t>
            </a:r>
            <a:r>
              <a:rPr lang="ru-RU" altLang="ru-RU" sz="1400" baseline="0" dirty="0" smtClean="0">
                <a:latin typeface="Times New Roman" panose="02020603050405020304" pitchFamily="18" charset="0"/>
                <a:cs typeface="Times New Roman" panose="02020603050405020304" pitchFamily="18" charset="0"/>
              </a:rPr>
              <a:t> </a:t>
            </a:r>
            <a:r>
              <a:rPr lang="ru-RU" altLang="ru-RU" sz="1400" dirty="0" smtClean="0">
                <a:latin typeface="Times New Roman" panose="02020603050405020304" pitchFamily="18" charset="0"/>
                <a:cs typeface="Times New Roman" panose="02020603050405020304" pitchFamily="18" charset="0"/>
              </a:rPr>
              <a:t>пропаганда здорового образа жизни;</a:t>
            </a:r>
            <a:r>
              <a:rPr lang="ru-RU" sz="1400" dirty="0">
                <a:latin typeface="Times New Roman" pitchFamily="18" charset="0"/>
                <a:cs typeface="Times New Roman" pitchFamily="18" charset="0"/>
              </a:rPr>
              <a:t> экология;  благоустройство;  профилактика алкогольной и наркотической </a:t>
            </a:r>
            <a:r>
              <a:rPr lang="ru-RU" sz="1400" dirty="0" smtClean="0">
                <a:latin typeface="Times New Roman" pitchFamily="18" charset="0"/>
                <a:cs typeface="Times New Roman" pitchFamily="18" charset="0"/>
              </a:rPr>
              <a:t>зависимости. </a:t>
            </a:r>
            <a:r>
              <a:rPr lang="ru-RU" altLang="ru-RU" sz="1400" dirty="0" smtClean="0">
                <a:latin typeface="Times New Roman" panose="02020603050405020304" pitchFamily="18" charset="0"/>
                <a:cs typeface="Times New Roman" panose="02020603050405020304" pitchFamily="18" charset="0"/>
              </a:rPr>
              <a:t>помощь животным;</a:t>
            </a:r>
            <a:r>
              <a:rPr lang="ru-RU" altLang="ru-RU" sz="1400" baseline="0" dirty="0" smtClean="0">
                <a:latin typeface="Times New Roman" panose="02020603050405020304" pitchFamily="18" charset="0"/>
                <a:cs typeface="Times New Roman" panose="02020603050405020304" pitchFamily="18" charset="0"/>
              </a:rPr>
              <a:t> </a:t>
            </a:r>
            <a:r>
              <a:rPr lang="ru-RU" altLang="ru-RU" sz="1400" dirty="0" smtClean="0">
                <a:latin typeface="Times New Roman" panose="02020603050405020304" pitchFamily="18" charset="0"/>
                <a:cs typeface="Times New Roman" panose="02020603050405020304" pitchFamily="18" charset="0"/>
              </a:rPr>
              <a:t>сотрудничество с социальными центрами и службами по вопросам организации социально значимых мероприятий;</a:t>
            </a:r>
            <a:r>
              <a:rPr lang="ru-RU" sz="1400" dirty="0" smtClean="0">
                <a:latin typeface="Times New Roman" pitchFamily="18" charset="0"/>
                <a:cs typeface="Times New Roman" pitchFamily="18" charset="0"/>
              </a:rPr>
              <a:t> социальная защита</a:t>
            </a:r>
          </a:p>
          <a:p>
            <a:pPr indent="0">
              <a:lnSpc>
                <a:spcPct val="100000"/>
              </a:lnSpc>
              <a:buNone/>
            </a:pPr>
            <a:r>
              <a:rPr lang="ru-RU" sz="1400" dirty="0" smtClean="0">
                <a:latin typeface="Times New Roman" pitchFamily="18" charset="0"/>
                <a:cs typeface="Times New Roman" pitchFamily="18" charset="0"/>
              </a:rPr>
              <a:t>     </a:t>
            </a:r>
            <a:endParaRPr lang="ru-RU" altLang="ru-RU" sz="1400" dirty="0" smtClean="0">
              <a:latin typeface="Times New Roman" panose="02020603050405020304" pitchFamily="18" charset="0"/>
              <a:cs typeface="Times New Roman" panose="02020603050405020304" pitchFamily="18" charset="0"/>
            </a:endParaRPr>
          </a:p>
          <a:p>
            <a:endParaRPr lang="ru-RU" dirty="0" smtClean="0"/>
          </a:p>
          <a:p>
            <a:endParaRPr lang="ru-RU" dirty="0"/>
          </a:p>
        </p:txBody>
      </p:sp>
      <p:sp>
        <p:nvSpPr>
          <p:cNvPr id="4" name="Номер слайда 3"/>
          <p:cNvSpPr>
            <a:spLocks noGrp="1"/>
          </p:cNvSpPr>
          <p:nvPr>
            <p:ph type="sldNum" sz="quarter" idx="10"/>
          </p:nvPr>
        </p:nvSpPr>
        <p:spPr/>
        <p:txBody>
          <a:bodyPr/>
          <a:lstStyle/>
          <a:p>
            <a:fld id="{943A591C-FF4E-48EE-AE6B-5612D1154133}" type="slidenum">
              <a:rPr lang="ru-RU" smtClean="0"/>
              <a:t>4</a:t>
            </a:fld>
            <a:endParaRPr lang="ru-RU"/>
          </a:p>
        </p:txBody>
      </p:sp>
    </p:spTree>
    <p:extLst>
      <p:ext uri="{BB962C8B-B14F-4D97-AF65-F5344CB8AC3E}">
        <p14:creationId xmlns:p14="http://schemas.microsoft.com/office/powerpoint/2010/main" val="1541774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400" dirty="0" smtClean="0">
                <a:latin typeface="Times New Roman" pitchFamily="18" charset="0"/>
                <a:cs typeface="Times New Roman" pitchFamily="18" charset="0"/>
              </a:rPr>
              <a:t>Мотивами участия в волонтерской деятельности выступают : желание помочь другим людям,  завести новые знакомства с интересными людьми,  развитие чувства  гражданской ответственности, чувства сострадания, потребность в признании и прочее…</a:t>
            </a:r>
            <a:endParaRPr lang="ru-RU" sz="1400"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943A591C-FF4E-48EE-AE6B-5612D1154133}" type="slidenum">
              <a:rPr lang="ru-RU" smtClean="0"/>
              <a:t>5</a:t>
            </a:fld>
            <a:endParaRPr lang="ru-RU"/>
          </a:p>
        </p:txBody>
      </p:sp>
    </p:spTree>
    <p:extLst>
      <p:ext uri="{BB962C8B-B14F-4D97-AF65-F5344CB8AC3E}">
        <p14:creationId xmlns:p14="http://schemas.microsoft.com/office/powerpoint/2010/main" val="334533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42925" y="736600"/>
            <a:ext cx="6096000" cy="3429000"/>
          </a:xfr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itchFamily="18" charset="0"/>
                <a:cs typeface="Times New Roman" pitchFamily="18" charset="0"/>
              </a:rPr>
              <a:t>При</a:t>
            </a:r>
            <a:r>
              <a:rPr lang="ru-RU" sz="1400" baseline="0" dirty="0" smtClean="0">
                <a:latin typeface="Times New Roman" pitchFamily="18" charset="0"/>
                <a:cs typeface="Times New Roman" pitchFamily="18" charset="0"/>
              </a:rPr>
              <a:t> разговоре с воспитанниками, на вопрос,  что в их понимании представляет собой волонтерская деятельность, мы получили такие результаты:  </a:t>
            </a:r>
            <a:r>
              <a:rPr lang="ru-RU" sz="1400" dirty="0" smtClean="0">
                <a:latin typeface="Times New Roman" pitchFamily="18" charset="0"/>
                <a:cs typeface="Times New Roman" pitchFamily="18" charset="0"/>
              </a:rPr>
              <a:t>7</a:t>
            </a:r>
            <a:r>
              <a:rPr lang="ru-RU" sz="1400" baseline="0" dirty="0" smtClean="0">
                <a:latin typeface="Times New Roman" pitchFamily="18" charset="0"/>
                <a:cs typeface="Times New Roman" pitchFamily="18" charset="0"/>
              </a:rPr>
              <a:t>0 % подростков считают эту деятельность, как добровольная, безвозмездная помощь нуждающимся, а </a:t>
            </a:r>
            <a:r>
              <a:rPr lang="ru-RU" sz="1400" dirty="0" smtClean="0">
                <a:latin typeface="Times New Roman" pitchFamily="18" charset="0"/>
                <a:cs typeface="Times New Roman" pitchFamily="18" charset="0"/>
              </a:rPr>
              <a:t>3</a:t>
            </a:r>
            <a:r>
              <a:rPr lang="ru-RU" sz="1400" baseline="0" dirty="0" smtClean="0">
                <a:latin typeface="Times New Roman" pitchFamily="18" charset="0"/>
                <a:cs typeface="Times New Roman" pitchFamily="18" charset="0"/>
              </a:rPr>
              <a:t>0%- как просто, добровольная помощь.  Как бы то ни было, подростки осознают всю необходимость и полезность добровольной помощи, и всегда стараются принимать участие в такой деятельности. </a:t>
            </a:r>
            <a:endParaRPr lang="ru-RU" sz="1400" dirty="0" smtClean="0">
              <a:latin typeface="Times New Roman" pitchFamily="18" charset="0"/>
              <a:cs typeface="Times New Roman" pitchFamily="18" charset="0"/>
            </a:endParaRPr>
          </a:p>
          <a:p>
            <a:endParaRPr lang="ru-RU" dirty="0"/>
          </a:p>
        </p:txBody>
      </p:sp>
      <p:sp>
        <p:nvSpPr>
          <p:cNvPr id="4" name="Номер слайда 3"/>
          <p:cNvSpPr>
            <a:spLocks noGrp="1"/>
          </p:cNvSpPr>
          <p:nvPr>
            <p:ph type="sldNum" sz="quarter" idx="10"/>
          </p:nvPr>
        </p:nvSpPr>
        <p:spPr/>
        <p:txBody>
          <a:bodyPr/>
          <a:lstStyle/>
          <a:p>
            <a:fld id="{943A591C-FF4E-48EE-AE6B-5612D1154133}" type="slidenum">
              <a:rPr lang="ru-RU" smtClean="0"/>
              <a:t>6</a:t>
            </a:fld>
            <a:endParaRPr lang="ru-RU"/>
          </a:p>
        </p:txBody>
      </p:sp>
    </p:spTree>
    <p:extLst>
      <p:ext uri="{BB962C8B-B14F-4D97-AF65-F5344CB8AC3E}">
        <p14:creationId xmlns:p14="http://schemas.microsoft.com/office/powerpoint/2010/main" val="1225419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96913"/>
            <a:ext cx="6096000" cy="3429000"/>
          </a:xfrm>
        </p:spPr>
      </p:sp>
      <p:sp>
        <p:nvSpPr>
          <p:cNvPr id="3" name="Заметки 2"/>
          <p:cNvSpPr>
            <a:spLocks noGrp="1"/>
          </p:cNvSpPr>
          <p:nvPr>
            <p:ph type="body" idx="1"/>
          </p:nvPr>
        </p:nvSpPr>
        <p:spPr>
          <a:xfrm>
            <a:off x="664028" y="4288971"/>
            <a:ext cx="5486400" cy="4114800"/>
          </a:xfrm>
        </p:spPr>
        <p:txBody>
          <a:bodyPr/>
          <a:lstStyle/>
          <a:p>
            <a:r>
              <a:rPr lang="ru-RU" baseline="0" dirty="0" smtClean="0"/>
              <a:t> </a:t>
            </a:r>
            <a:r>
              <a:rPr lang="ru-RU" sz="1400" baseline="0" dirty="0" smtClean="0">
                <a:latin typeface="Times New Roman" pitchFamily="18" charset="0"/>
                <a:cs typeface="Times New Roman" pitchFamily="18" charset="0"/>
              </a:rPr>
              <a:t>В результате участия воспитанников в волонтерском движении, дети становятся инициативнее, учатся взаимодействовать  в обществе,  у них развиваются коммуникативные способности, исполнительская дисциплина, они учатся защищать и отстаивать свои права и интересы, у многих проявляются лидерские способности…..</a:t>
            </a:r>
            <a:endParaRPr lang="ru-RU" sz="1400"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943A591C-FF4E-48EE-AE6B-5612D1154133}" type="slidenum">
              <a:rPr lang="ru-RU" smtClean="0"/>
              <a:t>7</a:t>
            </a:fld>
            <a:endParaRPr lang="ru-RU" dirty="0"/>
          </a:p>
        </p:txBody>
      </p:sp>
    </p:spTree>
    <p:extLst>
      <p:ext uri="{BB962C8B-B14F-4D97-AF65-F5344CB8AC3E}">
        <p14:creationId xmlns:p14="http://schemas.microsoft.com/office/powerpoint/2010/main" val="1655334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400" dirty="0" smtClean="0">
                <a:latin typeface="Times New Roman" pitchFamily="18" charset="0"/>
                <a:cs typeface="Times New Roman" pitchFamily="18" charset="0"/>
              </a:rPr>
              <a:t>В нашем учреждении разработана программа « Волонтерское движение», имеется план работы  по этому направлению.</a:t>
            </a:r>
          </a:p>
          <a:p>
            <a:r>
              <a:rPr lang="ru-RU" sz="1400" dirty="0">
                <a:latin typeface="Times New Roman" pitchFamily="18" charset="0"/>
                <a:cs typeface="Times New Roman" pitchFamily="18" charset="0"/>
              </a:rPr>
              <a:t>В соответствии с планом, наши воспитанники участвуют в различных  мероприятиях и акциях под девизом «Твори добро сегодня и сейчас!» </a:t>
            </a:r>
          </a:p>
          <a:p>
            <a:endParaRPr lang="ru-RU" sz="1400" dirty="0">
              <a:latin typeface="Times New Roman" pitchFamily="18" charset="0"/>
              <a:cs typeface="Times New Roman" pitchFamily="18" charset="0"/>
            </a:endParaRPr>
          </a:p>
          <a:p>
            <a:r>
              <a:rPr lang="ru-RU" sz="1400" dirty="0" smtClean="0">
                <a:latin typeface="Times New Roman" pitchFamily="18" charset="0"/>
                <a:cs typeface="Times New Roman" pitchFamily="18" charset="0"/>
              </a:rPr>
              <a:t>Конечно</a:t>
            </a:r>
            <a:r>
              <a:rPr lang="ru-RU" sz="1400" dirty="0">
                <a:latin typeface="Times New Roman" pitchFamily="18" charset="0"/>
                <a:cs typeface="Times New Roman" pitchFamily="18" charset="0"/>
              </a:rPr>
              <a:t>, организация волонтёрского движения в рамках детского дома </a:t>
            </a:r>
            <a:r>
              <a:rPr lang="ru-RU" sz="1400" dirty="0" smtClean="0">
                <a:latin typeface="Times New Roman" pitchFamily="18" charset="0"/>
                <a:cs typeface="Times New Roman" pitchFamily="18" charset="0"/>
              </a:rPr>
              <a:t>затруднена, </a:t>
            </a:r>
            <a:r>
              <a:rPr lang="ru-RU" sz="1400" dirty="0">
                <a:latin typeface="Times New Roman" pitchFamily="18" charset="0"/>
                <a:cs typeface="Times New Roman" pitchFamily="18" charset="0"/>
              </a:rPr>
              <a:t>т.к. дети постоянно меняются, приходят из разных социальных слоёв, с разным жизненным опытом (чаще негативным), при этом уровень развития воспитанников у всех разный. Но любые трудности решаемы, если продумать выходы из этих </a:t>
            </a:r>
            <a:r>
              <a:rPr lang="ru-RU" sz="1400" dirty="0" smtClean="0">
                <a:latin typeface="Times New Roman" pitchFamily="18" charset="0"/>
                <a:cs typeface="Times New Roman" pitchFamily="18" charset="0"/>
              </a:rPr>
              <a:t>сложностей.</a:t>
            </a:r>
          </a:p>
          <a:p>
            <a:endParaRPr lang="ru-RU" sz="1400" dirty="0" smtClean="0">
              <a:latin typeface="Times New Roman" pitchFamily="18" charset="0"/>
              <a:cs typeface="Times New Roman" pitchFamily="18" charset="0"/>
            </a:endParaRPr>
          </a:p>
          <a:p>
            <a:r>
              <a:rPr lang="ru-RU" sz="1400" dirty="0">
                <a:latin typeface="Times New Roman" pitchFamily="18" charset="0"/>
                <a:cs typeface="Times New Roman" pitchFamily="18" charset="0"/>
              </a:rPr>
              <a:t>Р</a:t>
            </a:r>
            <a:r>
              <a:rPr lang="ru-RU" sz="1400" dirty="0" smtClean="0">
                <a:latin typeface="Times New Roman" pitchFamily="18" charset="0"/>
                <a:cs typeface="Times New Roman" pitchFamily="18" charset="0"/>
              </a:rPr>
              <a:t>асскажу о некоторых мероприятиях, в которых участвовали наши дети. </a:t>
            </a:r>
            <a:endParaRPr lang="ru-RU" sz="1400"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943A591C-FF4E-48EE-AE6B-5612D1154133}" type="slidenum">
              <a:rPr lang="ru-RU" smtClean="0"/>
              <a:t>8</a:t>
            </a:fld>
            <a:endParaRPr lang="ru-RU"/>
          </a:p>
        </p:txBody>
      </p:sp>
    </p:spTree>
    <p:extLst>
      <p:ext uri="{BB962C8B-B14F-4D97-AF65-F5344CB8AC3E}">
        <p14:creationId xmlns:p14="http://schemas.microsoft.com/office/powerpoint/2010/main" val="4236148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400" dirty="0" smtClean="0">
                <a:latin typeface="Times New Roman" pitchFamily="18" charset="0"/>
                <a:cs typeface="Times New Roman" pitchFamily="18" charset="0"/>
              </a:rPr>
              <a:t>Новая </a:t>
            </a:r>
            <a:r>
              <a:rPr lang="ru-RU" sz="1400" dirty="0">
                <a:latin typeface="Times New Roman" pitchFamily="18" charset="0"/>
                <a:cs typeface="Times New Roman" pitchFamily="18" charset="0"/>
              </a:rPr>
              <a:t>акция </a:t>
            </a:r>
            <a:r>
              <a:rPr lang="ru-RU" sz="1400" dirty="0" smtClean="0">
                <a:latin typeface="Times New Roman" pitchFamily="18" charset="0"/>
                <a:cs typeface="Times New Roman" pitchFamily="18" charset="0"/>
              </a:rPr>
              <a:t>«В поддержку солдат» </a:t>
            </a:r>
            <a:r>
              <a:rPr lang="ru-RU" sz="1400" dirty="0">
                <a:latin typeface="Times New Roman" pitchFamily="18" charset="0"/>
                <a:cs typeface="Times New Roman" pitchFamily="18" charset="0"/>
              </a:rPr>
              <a:t>с целью поддержки российских военных, проходит в нашей стране</a:t>
            </a:r>
            <a:r>
              <a:rPr lang="ru-RU" sz="1400" dirty="0" smtClean="0">
                <a:latin typeface="Times New Roman" pitchFamily="18" charset="0"/>
                <a:cs typeface="Times New Roman" pitchFamily="18" charset="0"/>
              </a:rPr>
              <a:t>. Не в стороне остались и наши воспитанники.  </a:t>
            </a:r>
            <a:r>
              <a:rPr lang="ru-RU" sz="1400" dirty="0">
                <a:latin typeface="Times New Roman" pitchFamily="18" charset="0"/>
                <a:cs typeface="Times New Roman" pitchFamily="18" charset="0"/>
              </a:rPr>
              <a:t>Это доброе и очень важное начинание </a:t>
            </a:r>
            <a:r>
              <a:rPr lang="ru-RU" sz="1400" dirty="0" smtClean="0">
                <a:latin typeface="Times New Roman" pitchFamily="18" charset="0"/>
                <a:cs typeface="Times New Roman" pitchFamily="18" charset="0"/>
              </a:rPr>
              <a:t>заключалось  </a:t>
            </a:r>
            <a:r>
              <a:rPr lang="ru-RU" sz="1400" dirty="0">
                <a:latin typeface="Times New Roman" pitchFamily="18" charset="0"/>
                <a:cs typeface="Times New Roman" pitchFamily="18" charset="0"/>
              </a:rPr>
              <a:t>в том, чтобы все желающие дети написали письмо с пожеланиями и добрыми </a:t>
            </a:r>
            <a:r>
              <a:rPr lang="ru-RU" sz="1400" dirty="0" smtClean="0">
                <a:latin typeface="Times New Roman" pitchFamily="18" charset="0"/>
                <a:cs typeface="Times New Roman" pitchFamily="18" charset="0"/>
              </a:rPr>
              <a:t>словами,  </a:t>
            </a:r>
            <a:r>
              <a:rPr lang="ru-RU" sz="1400" dirty="0">
                <a:latin typeface="Times New Roman" pitchFamily="18" charset="0"/>
                <a:cs typeface="Times New Roman" pitchFamily="18" charset="0"/>
              </a:rPr>
              <a:t>или создали рисунок, адресованный российским военным, задействованным в спецоперации на Украине. </a:t>
            </a:r>
            <a:endParaRPr lang="ru-RU" sz="1400"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a:p>
            <a:r>
              <a:rPr lang="ru-RU" sz="1400" dirty="0">
                <a:latin typeface="Times New Roman" pitchFamily="18" charset="0"/>
                <a:cs typeface="Times New Roman" pitchFamily="18" charset="0"/>
              </a:rPr>
              <a:t>В ходе проведения акции у </a:t>
            </a:r>
            <a:r>
              <a:rPr lang="ru-RU" sz="1400" dirty="0" smtClean="0">
                <a:latin typeface="Times New Roman" pitchFamily="18" charset="0"/>
                <a:cs typeface="Times New Roman" pitchFamily="18" charset="0"/>
              </a:rPr>
              <a:t>ребят </a:t>
            </a:r>
            <a:r>
              <a:rPr lang="ru-RU" sz="1400" dirty="0">
                <a:latin typeface="Times New Roman" pitchFamily="18" charset="0"/>
                <a:cs typeface="Times New Roman" pitchFamily="18" charset="0"/>
              </a:rPr>
              <a:t>проявляется осознанное внутреннее чувство важности служения Отечеству и уважение к выполняемым задачам Вооруженными силами Российской Федерации на Украине. Самое ценное, что ребята осознают, насколько важна поддержка для человека, находящегося вдали от дома, для тех, кто днем и ночью несет свою нелегкую службу и выполняет специальную военную операцию по демилитаризации и денацификации на территории Украины.</a:t>
            </a:r>
          </a:p>
        </p:txBody>
      </p:sp>
      <p:sp>
        <p:nvSpPr>
          <p:cNvPr id="4" name="Номер слайда 3"/>
          <p:cNvSpPr>
            <a:spLocks noGrp="1"/>
          </p:cNvSpPr>
          <p:nvPr>
            <p:ph type="sldNum" sz="quarter" idx="10"/>
          </p:nvPr>
        </p:nvSpPr>
        <p:spPr>
          <a:xfrm>
            <a:off x="3894773" y="8685213"/>
            <a:ext cx="2971800" cy="457200"/>
          </a:xfrm>
        </p:spPr>
        <p:txBody>
          <a:bodyPr/>
          <a:lstStyle/>
          <a:p>
            <a:fld id="{943A591C-FF4E-48EE-AE6B-5612D1154133}" type="slidenum">
              <a:rPr lang="ru-RU" smtClean="0"/>
              <a:t>9</a:t>
            </a:fld>
            <a:endParaRPr lang="ru-RU"/>
          </a:p>
        </p:txBody>
      </p:sp>
    </p:spTree>
    <p:extLst>
      <p:ext uri="{BB962C8B-B14F-4D97-AF65-F5344CB8AC3E}">
        <p14:creationId xmlns:p14="http://schemas.microsoft.com/office/powerpoint/2010/main" val="1525621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8FBFBE55-28ED-4FE3-B916-E2CB3FB225D6}" type="datetimeFigureOut">
              <a:rPr lang="ru-RU"/>
              <a:pPr>
                <a:defRPr/>
              </a:pPr>
              <a:t>02.11.2023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fld id="{56D7F48B-DE12-499B-90EC-D0351BB28911}" type="slidenum">
              <a:rPr lang="ru-RU" altLang="ru-RU"/>
              <a:pPr/>
              <a:t>‹#›</a:t>
            </a:fld>
            <a:endParaRPr lang="ru-RU" altLang="ru-RU"/>
          </a:p>
        </p:txBody>
      </p:sp>
    </p:spTree>
    <p:extLst>
      <p:ext uri="{BB962C8B-B14F-4D97-AF65-F5344CB8AC3E}">
        <p14:creationId xmlns:p14="http://schemas.microsoft.com/office/powerpoint/2010/main" val="175788011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0C6B50BE-35B5-493C-9BED-48339B98D3B8}" type="datetimeFigureOut">
              <a:rPr lang="ru-RU"/>
              <a:pPr>
                <a:defRPr/>
              </a:pPr>
              <a:t>02.11.2023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fld id="{F7357321-F482-4A67-B8BD-C374CF1661E2}" type="slidenum">
              <a:rPr lang="ru-RU" altLang="ru-RU"/>
              <a:pPr/>
              <a:t>‹#›</a:t>
            </a:fld>
            <a:endParaRPr lang="ru-RU" altLang="ru-RU"/>
          </a:p>
        </p:txBody>
      </p:sp>
    </p:spTree>
    <p:extLst>
      <p:ext uri="{BB962C8B-B14F-4D97-AF65-F5344CB8AC3E}">
        <p14:creationId xmlns:p14="http://schemas.microsoft.com/office/powerpoint/2010/main" val="952231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CBE59310-4E81-4A8C-B0D8-E31D29FC2E87}" type="datetimeFigureOut">
              <a:rPr lang="ru-RU"/>
              <a:pPr>
                <a:defRPr/>
              </a:pPr>
              <a:t>02.11.2023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fld id="{3EFC3F12-3405-455D-81DB-FFF6FDE12FA3}" type="slidenum">
              <a:rPr lang="ru-RU" altLang="ru-RU"/>
              <a:pPr/>
              <a:t>‹#›</a:t>
            </a:fld>
            <a:endParaRPr lang="ru-RU" altLang="ru-RU"/>
          </a:p>
        </p:txBody>
      </p:sp>
    </p:spTree>
    <p:extLst>
      <p:ext uri="{BB962C8B-B14F-4D97-AF65-F5344CB8AC3E}">
        <p14:creationId xmlns:p14="http://schemas.microsoft.com/office/powerpoint/2010/main" val="3909343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9F08A472-E5B4-47CC-9388-8B14B5E8053D}" type="datetimeFigureOut">
              <a:rPr lang="ru-RU"/>
              <a:pPr>
                <a:defRPr/>
              </a:pPr>
              <a:t>02.11.2023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fld id="{060FD167-9D6D-4851-807F-3B3DD6A2A2A3}" type="slidenum">
              <a:rPr lang="ru-RU" altLang="ru-RU"/>
              <a:pPr/>
              <a:t>‹#›</a:t>
            </a:fld>
            <a:endParaRPr lang="ru-RU" altLang="ru-RU"/>
          </a:p>
        </p:txBody>
      </p:sp>
    </p:spTree>
    <p:extLst>
      <p:ext uri="{BB962C8B-B14F-4D97-AF65-F5344CB8AC3E}">
        <p14:creationId xmlns:p14="http://schemas.microsoft.com/office/powerpoint/2010/main" val="4057201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49D660BF-F174-4EAD-9B9C-9E20781F22A9}" type="datetimeFigureOut">
              <a:rPr lang="ru-RU"/>
              <a:pPr>
                <a:defRPr/>
              </a:pPr>
              <a:t>02.11.2023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fld id="{145D2172-809F-45AD-9AF2-6F4B5E00C428}" type="slidenum">
              <a:rPr lang="ru-RU" altLang="ru-RU"/>
              <a:pPr/>
              <a:t>‹#›</a:t>
            </a:fld>
            <a:endParaRPr lang="ru-RU" altLang="ru-RU"/>
          </a:p>
        </p:txBody>
      </p:sp>
    </p:spTree>
    <p:extLst>
      <p:ext uri="{BB962C8B-B14F-4D97-AF65-F5344CB8AC3E}">
        <p14:creationId xmlns:p14="http://schemas.microsoft.com/office/powerpoint/2010/main" val="3767699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C326EA1B-8340-4471-9661-7E95BF749A2E}" type="datetimeFigureOut">
              <a:rPr lang="ru-RU"/>
              <a:pPr>
                <a:defRPr/>
              </a:pPr>
              <a:t>02.11.2023</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fld id="{26FD1C22-29A2-4A5C-BEE5-388789635CA7}" type="slidenum">
              <a:rPr lang="ru-RU" altLang="ru-RU"/>
              <a:pPr/>
              <a:t>‹#›</a:t>
            </a:fld>
            <a:endParaRPr lang="ru-RU" altLang="ru-RU"/>
          </a:p>
        </p:txBody>
      </p:sp>
    </p:spTree>
    <p:extLst>
      <p:ext uri="{BB962C8B-B14F-4D97-AF65-F5344CB8AC3E}">
        <p14:creationId xmlns:p14="http://schemas.microsoft.com/office/powerpoint/2010/main" val="3317116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2"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C3E5A38E-80BA-4D7F-8FD8-954574FA69A5}" type="datetimeFigureOut">
              <a:rPr lang="ru-RU"/>
              <a:pPr>
                <a:defRPr/>
              </a:pPr>
              <a:t>02.11.2023</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fld id="{A1B5D0EA-C4CF-408D-88EB-BCBD2A8CDF56}" type="slidenum">
              <a:rPr lang="ru-RU" altLang="ru-RU"/>
              <a:pPr/>
              <a:t>‹#›</a:t>
            </a:fld>
            <a:endParaRPr lang="ru-RU" altLang="ru-RU"/>
          </a:p>
        </p:txBody>
      </p:sp>
    </p:spTree>
    <p:extLst>
      <p:ext uri="{BB962C8B-B14F-4D97-AF65-F5344CB8AC3E}">
        <p14:creationId xmlns:p14="http://schemas.microsoft.com/office/powerpoint/2010/main" val="4110103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050EEEA7-03BD-487F-85E5-6209B0078B37}" type="datetimeFigureOut">
              <a:rPr lang="ru-RU"/>
              <a:pPr>
                <a:defRPr/>
              </a:pPr>
              <a:t>02.11.2023</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fld id="{061C90AD-FC04-42BB-A053-DAC3FFEE004A}" type="slidenum">
              <a:rPr lang="ru-RU" altLang="ru-RU"/>
              <a:pPr/>
              <a:t>‹#›</a:t>
            </a:fld>
            <a:endParaRPr lang="ru-RU" altLang="ru-RU"/>
          </a:p>
        </p:txBody>
      </p:sp>
    </p:spTree>
    <p:extLst>
      <p:ext uri="{BB962C8B-B14F-4D97-AF65-F5344CB8AC3E}">
        <p14:creationId xmlns:p14="http://schemas.microsoft.com/office/powerpoint/2010/main" val="2482629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45C66C-BE38-47B2-8F67-07B3C2445971}" type="datetimeFigureOut">
              <a:rPr lang="ru-RU"/>
              <a:pPr>
                <a:defRPr/>
              </a:pPr>
              <a:t>02.11.2023</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fld id="{453BBF4E-1A91-4924-AFF1-228D9304DE2E}" type="slidenum">
              <a:rPr lang="ru-RU" altLang="ru-RU"/>
              <a:pPr/>
              <a:t>‹#›</a:t>
            </a:fld>
            <a:endParaRPr lang="ru-RU" altLang="ru-RU"/>
          </a:p>
        </p:txBody>
      </p:sp>
    </p:spTree>
    <p:extLst>
      <p:ext uri="{BB962C8B-B14F-4D97-AF65-F5344CB8AC3E}">
        <p14:creationId xmlns:p14="http://schemas.microsoft.com/office/powerpoint/2010/main" val="131150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A4DF36B4-CF8B-4F62-99ED-59B31BB92DBA}" type="datetimeFigureOut">
              <a:rPr lang="ru-RU"/>
              <a:pPr>
                <a:defRPr/>
              </a:pPr>
              <a:t>02.11.2023</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fld id="{31400C67-5D1A-42C4-BEE8-F054DEE88183}" type="slidenum">
              <a:rPr lang="ru-RU" altLang="ru-RU"/>
              <a:pPr/>
              <a:t>‹#›</a:t>
            </a:fld>
            <a:endParaRPr lang="ru-RU" altLang="ru-RU"/>
          </a:p>
        </p:txBody>
      </p:sp>
    </p:spTree>
    <p:extLst>
      <p:ext uri="{BB962C8B-B14F-4D97-AF65-F5344CB8AC3E}">
        <p14:creationId xmlns:p14="http://schemas.microsoft.com/office/powerpoint/2010/main" val="2017416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431975D1-C991-48A3-BB1F-C6043838E20C}" type="datetimeFigureOut">
              <a:rPr lang="ru-RU"/>
              <a:pPr>
                <a:defRPr/>
              </a:pPr>
              <a:t>02.11.2023</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fld id="{DA0A7D44-540D-4A8F-BB6B-6B1080C4E1C6}" type="slidenum">
              <a:rPr lang="ru-RU" altLang="ru-RU"/>
              <a:pPr/>
              <a:t>‹#›</a:t>
            </a:fld>
            <a:endParaRPr lang="ru-RU" altLang="ru-RU"/>
          </a:p>
        </p:txBody>
      </p:sp>
    </p:spTree>
    <p:extLst>
      <p:ext uri="{BB962C8B-B14F-4D97-AF65-F5344CB8AC3E}">
        <p14:creationId xmlns:p14="http://schemas.microsoft.com/office/powerpoint/2010/main" val="1241688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01984D0-4A2D-4992-BD92-ED4B30D6BCFD}" type="datetimeFigureOut">
              <a:rPr lang="ru-RU"/>
              <a:pPr>
                <a:defRPr/>
              </a:pPr>
              <a:t>02.11.2023</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C4A2B690-26FE-4570-819B-8B27DF0A5A42}" type="slidenum">
              <a:rPr lang="ru-RU" altLang="ru-RU"/>
              <a:pPr/>
              <a:t>‹#›</a:t>
            </a:fld>
            <a:endParaRPr lang="ru-RU" altLang="ru-RU"/>
          </a:p>
        </p:txBody>
      </p:sp>
      <p:pic>
        <p:nvPicPr>
          <p:cNvPr id="1030" name="Picture 9"/>
          <p:cNvPicPr>
            <a:picLocks noChangeAspect="1"/>
          </p:cNvPicPr>
          <p:nvPr/>
        </p:nvPicPr>
        <p:blipFill>
          <a:blip r:embed="rId13">
            <a:extLst>
              <a:ext uri="{28A0092B-C50C-407E-A947-70E740481C1C}">
                <a14:useLocalDpi xmlns:a14="http://schemas.microsoft.com/office/drawing/2010/main" val="0"/>
              </a:ext>
            </a:extLst>
          </a:blip>
          <a:srcRect t="57083" b="21805"/>
          <a:stretch>
            <a:fillRect/>
          </a:stretch>
        </p:blipFill>
        <p:spPr bwMode="auto">
          <a:xfrm>
            <a:off x="0" y="0"/>
            <a:ext cx="12192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rot="16200000">
            <a:off x="3975100" y="-3975100"/>
            <a:ext cx="1193800" cy="9144000"/>
          </a:xfrm>
          <a:prstGeom prst="rect">
            <a:avLst/>
          </a:prstGeom>
          <a:gradFill>
            <a:gsLst>
              <a:gs pos="0">
                <a:schemeClr val="accent1">
                  <a:lumMod val="5000"/>
                  <a:lumOff val="95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2" name="Picture 11"/>
          <p:cNvPicPr>
            <a:picLocks noChangeAspect="1"/>
          </p:cNvPicPr>
          <p:nvPr/>
        </p:nvPicPr>
        <p:blipFill>
          <a:blip r:embed="rId14">
            <a:clrChange>
              <a:clrFrom>
                <a:srgbClr val="F1F1F3"/>
              </a:clrFrom>
              <a:clrTo>
                <a:srgbClr val="F1F1F3">
                  <a:alpha val="0"/>
                </a:srgbClr>
              </a:clrTo>
            </a:clrChange>
            <a:extLst>
              <a:ext uri="{28A0092B-C50C-407E-A947-70E740481C1C}">
                <a14:useLocalDpi xmlns:a14="http://schemas.microsoft.com/office/drawing/2010/main" val="0"/>
              </a:ext>
            </a:extLst>
          </a:blip>
          <a:srcRect t="2899" r="67975" b="6564"/>
          <a:stretch>
            <a:fillRect/>
          </a:stretch>
        </p:blipFill>
        <p:spPr bwMode="auto">
          <a:xfrm>
            <a:off x="0" y="0"/>
            <a:ext cx="101758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itle Placeholder 1"/>
          <p:cNvSpPr>
            <a:spLocks noGrp="1"/>
          </p:cNvSpPr>
          <p:nvPr>
            <p:ph type="title"/>
          </p:nvPr>
        </p:nvSpPr>
        <p:spPr bwMode="auto">
          <a:xfrm>
            <a:off x="838200" y="65088"/>
            <a:ext cx="1051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Calibri Light" pitchFamily="34" charset="0"/>
        </a:defRPr>
      </a:lvl2pPr>
      <a:lvl3pPr algn="l" rtl="0" eaLnBrk="0" fontAlgn="base" hangingPunct="0">
        <a:lnSpc>
          <a:spcPct val="90000"/>
        </a:lnSpc>
        <a:spcBef>
          <a:spcPct val="0"/>
        </a:spcBef>
        <a:spcAft>
          <a:spcPct val="0"/>
        </a:spcAft>
        <a:defRPr sz="4000">
          <a:solidFill>
            <a:schemeClr val="tx1"/>
          </a:solidFill>
          <a:latin typeface="Calibri Light" pitchFamily="34" charset="0"/>
        </a:defRPr>
      </a:lvl3pPr>
      <a:lvl4pPr algn="l" rtl="0" eaLnBrk="0" fontAlgn="base" hangingPunct="0">
        <a:lnSpc>
          <a:spcPct val="90000"/>
        </a:lnSpc>
        <a:spcBef>
          <a:spcPct val="0"/>
        </a:spcBef>
        <a:spcAft>
          <a:spcPct val="0"/>
        </a:spcAft>
        <a:defRPr sz="4000">
          <a:solidFill>
            <a:schemeClr val="tx1"/>
          </a:solidFill>
          <a:latin typeface="Calibri Light" pitchFamily="34" charset="0"/>
        </a:defRPr>
      </a:lvl4pPr>
      <a:lvl5pPr algn="l" rtl="0" eaLnBrk="0" fontAlgn="base" hangingPunct="0">
        <a:lnSpc>
          <a:spcPct val="90000"/>
        </a:lnSpc>
        <a:spcBef>
          <a:spcPct val="0"/>
        </a:spcBef>
        <a:spcAft>
          <a:spcPct val="0"/>
        </a:spcAft>
        <a:defRPr sz="4000">
          <a:solidFill>
            <a:schemeClr val="tx1"/>
          </a:solidFill>
          <a:latin typeface="Calibri Light" pitchFamily="34" charset="0"/>
        </a:defRPr>
      </a:lvl5pPr>
      <a:lvl6pPr marL="457200" algn="l" rtl="0" fontAlgn="base">
        <a:lnSpc>
          <a:spcPct val="90000"/>
        </a:lnSpc>
        <a:spcBef>
          <a:spcPct val="0"/>
        </a:spcBef>
        <a:spcAft>
          <a:spcPct val="0"/>
        </a:spcAft>
        <a:defRPr sz="4000">
          <a:solidFill>
            <a:schemeClr val="tx1"/>
          </a:solidFill>
          <a:latin typeface="Calibri Light" pitchFamily="34" charset="0"/>
        </a:defRPr>
      </a:lvl6pPr>
      <a:lvl7pPr marL="914400" algn="l" rtl="0" fontAlgn="base">
        <a:lnSpc>
          <a:spcPct val="90000"/>
        </a:lnSpc>
        <a:spcBef>
          <a:spcPct val="0"/>
        </a:spcBef>
        <a:spcAft>
          <a:spcPct val="0"/>
        </a:spcAft>
        <a:defRPr sz="4000">
          <a:solidFill>
            <a:schemeClr val="tx1"/>
          </a:solidFill>
          <a:latin typeface="Calibri Light" pitchFamily="34" charset="0"/>
        </a:defRPr>
      </a:lvl7pPr>
      <a:lvl8pPr marL="1371600" algn="l" rtl="0" fontAlgn="base">
        <a:lnSpc>
          <a:spcPct val="90000"/>
        </a:lnSpc>
        <a:spcBef>
          <a:spcPct val="0"/>
        </a:spcBef>
        <a:spcAft>
          <a:spcPct val="0"/>
        </a:spcAft>
        <a:defRPr sz="4000">
          <a:solidFill>
            <a:schemeClr val="tx1"/>
          </a:solidFill>
          <a:latin typeface="Calibri Light" pitchFamily="34" charset="0"/>
        </a:defRPr>
      </a:lvl8pPr>
      <a:lvl9pPr marL="1828800" algn="l" rtl="0" fontAlgn="base">
        <a:lnSpc>
          <a:spcPct val="90000"/>
        </a:lnSpc>
        <a:spcBef>
          <a:spcPct val="0"/>
        </a:spcBef>
        <a:spcAft>
          <a:spcPct val="0"/>
        </a:spcAft>
        <a:defRPr sz="40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50000"/>
          </a:scheme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49275" y="1598065"/>
            <a:ext cx="10728325" cy="2076627"/>
          </a:xfrm>
        </p:spPr>
        <p:txBody>
          <a:bodyPr/>
          <a:lstStyle/>
          <a:p>
            <a:pPr eaLnBrk="1" hangingPunct="1"/>
            <a:r>
              <a:rPr lang="ru-RU" altLang="ru-RU" sz="4000" b="1" dirty="0" smtClean="0">
                <a:solidFill>
                  <a:schemeClr val="accent1">
                    <a:lumMod val="50000"/>
                  </a:schemeClr>
                </a:solidFill>
                <a:latin typeface="Times New Roman" panose="02020603050405020304" pitchFamily="18" charset="0"/>
                <a:cs typeface="Times New Roman" panose="02020603050405020304" pitchFamily="18" charset="0"/>
              </a:rPr>
              <a:t>Волонтерское  движение  как одно  из направлений воспитательной работы с детьми «группы риска</a:t>
            </a:r>
            <a:r>
              <a:rPr lang="ru-RU" altLang="ru-RU" sz="40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he-IL" altLang="ru-RU" sz="4000" dirty="0" smtClean="0">
              <a:solidFill>
                <a:schemeClr val="accent1">
                  <a:lumMod val="50000"/>
                </a:schemeClr>
              </a:solidFill>
              <a:latin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4000073782"/>
              </p:ext>
            </p:extLst>
          </p:nvPr>
        </p:nvGraphicFramePr>
        <p:xfrm>
          <a:off x="239713" y="266700"/>
          <a:ext cx="11618912" cy="869950"/>
        </p:xfrm>
        <a:graphic>
          <a:graphicData uri="http://schemas.openxmlformats.org/drawingml/2006/table">
            <a:tbl>
              <a:tblPr/>
              <a:tblGrid>
                <a:gridCol w="11618912">
                  <a:extLst>
                    <a:ext uri="{9D8B030D-6E8A-4147-A177-3AD203B41FA5}">
                      <a16:colId xmlns="" xmlns:a16="http://schemas.microsoft.com/office/drawing/2014/main" val="20000"/>
                    </a:ext>
                  </a:extLst>
                </a:gridCol>
              </a:tblGrid>
              <a:tr h="869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accent5">
                              <a:lumMod val="50000"/>
                            </a:schemeClr>
                          </a:solidFill>
                          <a:effectLst/>
                          <a:latin typeface="Times New Roman" pitchFamily="18" charset="0"/>
                          <a:cs typeface="Times New Roman" pitchFamily="18" charset="0"/>
                        </a:rPr>
                        <a:t>ГКУСО РО Сулинский центр помощи детям</a:t>
                      </a:r>
                      <a:endParaRPr kumimoji="0" lang="ru-RU" sz="24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152407" marR="152407"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bl>
          </a:graphicData>
        </a:graphic>
      </p:graphicFrame>
      <p:sp>
        <p:nvSpPr>
          <p:cNvPr id="5" name="Подзаголовок 4"/>
          <p:cNvSpPr>
            <a:spLocks noGrp="1"/>
          </p:cNvSpPr>
          <p:nvPr>
            <p:ph type="subTitle" sz="quarter" idx="1"/>
          </p:nvPr>
        </p:nvSpPr>
        <p:spPr>
          <a:xfrm>
            <a:off x="7255565" y="4262717"/>
            <a:ext cx="4293705" cy="1758641"/>
          </a:xfrm>
        </p:spPr>
        <p:txBody>
          <a:bodyPr rtlCol="0">
            <a:noAutofit/>
          </a:bodyPr>
          <a:lstStyle/>
          <a:p>
            <a:pPr algn="l" eaLnBrk="1" fontAlgn="auto" hangingPunct="1">
              <a:lnSpc>
                <a:spcPct val="100000"/>
              </a:lnSpc>
              <a:spcAft>
                <a:spcPts val="0"/>
              </a:spcAft>
              <a:buClr>
                <a:schemeClr val="accent1">
                  <a:lumMod val="75000"/>
                </a:schemeClr>
              </a:buClr>
              <a:defRPr/>
            </a:pPr>
            <a:r>
              <a:rPr lang="ru-RU" sz="1600" i="1" dirty="0" smtClean="0">
                <a:solidFill>
                  <a:schemeClr val="accent1">
                    <a:lumMod val="50000"/>
                  </a:schemeClr>
                </a:solidFill>
                <a:latin typeface="Times New Roman" pitchFamily="18" charset="0"/>
                <a:cs typeface="Times New Roman" pitchFamily="18" charset="0"/>
              </a:rPr>
              <a:t>Подготовила: </a:t>
            </a:r>
            <a:r>
              <a:rPr lang="ru-RU" sz="1600" i="1" dirty="0" smtClean="0">
                <a:solidFill>
                  <a:schemeClr val="accent1">
                    <a:lumMod val="50000"/>
                  </a:schemeClr>
                </a:solidFill>
                <a:latin typeface="Times New Roman" pitchFamily="18" charset="0"/>
                <a:cs typeface="Times New Roman" pitchFamily="18" charset="0"/>
              </a:rPr>
              <a:t>Ковалёва Надежда Валериевна</a:t>
            </a:r>
            <a:r>
              <a:rPr lang="ru-RU" sz="1600" i="1" dirty="0" smtClean="0">
                <a:solidFill>
                  <a:schemeClr val="accent1">
                    <a:lumMod val="50000"/>
                  </a:schemeClr>
                </a:solidFill>
                <a:latin typeface="Times New Roman" pitchFamily="18" charset="0"/>
                <a:cs typeface="Times New Roman" pitchFamily="18" charset="0"/>
              </a:rPr>
              <a:t>, </a:t>
            </a:r>
            <a:endParaRPr lang="ru-RU" sz="1600" i="1" dirty="0" smtClean="0">
              <a:solidFill>
                <a:schemeClr val="accent1">
                  <a:lumMod val="50000"/>
                </a:schemeClr>
              </a:solidFill>
              <a:latin typeface="Times New Roman" pitchFamily="18" charset="0"/>
              <a:cs typeface="Times New Roman" pitchFamily="18" charset="0"/>
            </a:endParaRPr>
          </a:p>
          <a:p>
            <a:pPr algn="l" eaLnBrk="1" fontAlgn="auto" hangingPunct="1">
              <a:lnSpc>
                <a:spcPct val="100000"/>
              </a:lnSpc>
              <a:spcAft>
                <a:spcPts val="0"/>
              </a:spcAft>
              <a:buClr>
                <a:schemeClr val="accent1">
                  <a:lumMod val="75000"/>
                </a:schemeClr>
              </a:buClr>
              <a:defRPr/>
            </a:pPr>
            <a:r>
              <a:rPr lang="ru-RU" sz="1600" i="1" dirty="0" smtClean="0">
                <a:solidFill>
                  <a:schemeClr val="accent1">
                    <a:lumMod val="50000"/>
                  </a:schemeClr>
                </a:solidFill>
                <a:latin typeface="Times New Roman" pitchFamily="18" charset="0"/>
                <a:cs typeface="Times New Roman" pitchFamily="18" charset="0"/>
              </a:rPr>
              <a:t>Социальный педагог   ГКУСО </a:t>
            </a:r>
            <a:r>
              <a:rPr lang="ru-RU" sz="1600" i="1" dirty="0" smtClean="0">
                <a:solidFill>
                  <a:schemeClr val="accent1">
                    <a:lumMod val="50000"/>
                  </a:schemeClr>
                </a:solidFill>
                <a:latin typeface="Times New Roman" pitchFamily="18" charset="0"/>
                <a:cs typeface="Times New Roman" pitchFamily="18" charset="0"/>
              </a:rPr>
              <a:t>РО </a:t>
            </a:r>
          </a:p>
          <a:p>
            <a:pPr algn="l" eaLnBrk="1" fontAlgn="auto" hangingPunct="1">
              <a:lnSpc>
                <a:spcPct val="100000"/>
              </a:lnSpc>
              <a:spcAft>
                <a:spcPts val="0"/>
              </a:spcAft>
              <a:buClr>
                <a:schemeClr val="accent1">
                  <a:lumMod val="75000"/>
                </a:schemeClr>
              </a:buClr>
              <a:defRPr/>
            </a:pPr>
            <a:r>
              <a:rPr lang="ru-RU" sz="1600" i="1" dirty="0" err="1" smtClean="0">
                <a:solidFill>
                  <a:schemeClr val="accent1">
                    <a:lumMod val="50000"/>
                  </a:schemeClr>
                </a:solidFill>
                <a:latin typeface="Times New Roman" pitchFamily="18" charset="0"/>
                <a:cs typeface="Times New Roman" pitchFamily="18" charset="0"/>
              </a:rPr>
              <a:t>Сулинского</a:t>
            </a:r>
            <a:r>
              <a:rPr lang="ru-RU" sz="1600" i="1" dirty="0" smtClean="0">
                <a:solidFill>
                  <a:schemeClr val="accent1">
                    <a:lumMod val="50000"/>
                  </a:schemeClr>
                </a:solidFill>
                <a:latin typeface="Times New Roman" pitchFamily="18" charset="0"/>
                <a:cs typeface="Times New Roman" pitchFamily="18" charset="0"/>
              </a:rPr>
              <a:t>  центра помощи детям</a:t>
            </a:r>
            <a:endParaRPr lang="ru-RU" sz="1600" i="1" dirty="0">
              <a:solidFill>
                <a:schemeClr val="accent1">
                  <a:lumMod val="50000"/>
                </a:schemeClr>
              </a:solidFill>
              <a:latin typeface="Times New Roman" pitchFamily="18" charset="0"/>
              <a:cs typeface="Times New Roman" pitchFamily="18" charset="0"/>
            </a:endParaRPr>
          </a:p>
        </p:txBody>
      </p:sp>
      <p:sp>
        <p:nvSpPr>
          <p:cNvPr id="2054" name="Rectangle 5"/>
          <p:cNvSpPr>
            <a:spLocks noChangeArrowheads="1"/>
          </p:cNvSpPr>
          <p:nvPr/>
        </p:nvSpPr>
        <p:spPr bwMode="auto">
          <a:xfrm>
            <a:off x="6229063" y="6021358"/>
            <a:ext cx="1847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ru-RU" altLang="ru-RU" sz="2000" b="1" dirty="0">
              <a:solidFill>
                <a:srgbClr val="00000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2000"/>
                    </a14:imgEffect>
                  </a14:imgLayer>
                </a14:imgProps>
              </a:ext>
              <a:ext uri="{28A0092B-C50C-407E-A947-70E740481C1C}">
                <a14:useLocalDpi xmlns:a14="http://schemas.microsoft.com/office/drawing/2010/main" val="0"/>
              </a:ext>
            </a:extLst>
          </a:blip>
          <a:srcRect/>
          <a:stretch>
            <a:fillRect/>
          </a:stretch>
        </p:blipFill>
        <p:spPr bwMode="auto">
          <a:xfrm>
            <a:off x="1465401" y="4230658"/>
            <a:ext cx="3106599" cy="2190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pPr algn="ctr"/>
            <a:r>
              <a:rPr lang="ru-RU" altLang="ru-RU" b="1" dirty="0" smtClean="0">
                <a:solidFill>
                  <a:srgbClr val="002060"/>
                </a:solidFill>
                <a:latin typeface="Times New Roman" panose="02020603050405020304" pitchFamily="18" charset="0"/>
                <a:cs typeface="Times New Roman" panose="02020603050405020304" pitchFamily="18" charset="0"/>
              </a:rPr>
              <a:t>Помощь тем, кто нуждается…</a:t>
            </a: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982788544"/>
              </p:ext>
            </p:extLst>
          </p:nvPr>
        </p:nvGraphicFramePr>
        <p:xfrm>
          <a:off x="940718" y="1539015"/>
          <a:ext cx="10515600" cy="488017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800" dirty="0" smtClean="0">
                <a:solidFill>
                  <a:srgbClr val="002060"/>
                </a:solidFill>
                <a:latin typeface="Times New Roman" pitchFamily="18" charset="0"/>
                <a:cs typeface="Times New Roman" pitchFamily="18" charset="0"/>
              </a:rPr>
              <a:t>      «Горька </a:t>
            </a:r>
            <a:r>
              <a:rPr lang="ru-RU" sz="4800" dirty="0">
                <a:solidFill>
                  <a:srgbClr val="002060"/>
                </a:solidFill>
                <a:latin typeface="Times New Roman" pitchFamily="18" charset="0"/>
                <a:cs typeface="Times New Roman" pitchFamily="18" charset="0"/>
              </a:rPr>
              <a:t>работа, да хлеб </a:t>
            </a:r>
            <a:r>
              <a:rPr lang="ru-RU" sz="4800" dirty="0" smtClean="0">
                <a:solidFill>
                  <a:srgbClr val="002060"/>
                </a:solidFill>
                <a:latin typeface="Times New Roman" pitchFamily="18" charset="0"/>
                <a:cs typeface="Times New Roman" pitchFamily="18" charset="0"/>
              </a:rPr>
              <a:t>сладок»</a:t>
            </a:r>
            <a:endParaRPr lang="ru-RU" sz="4800" dirty="0">
              <a:solidFill>
                <a:srgbClr val="002060"/>
              </a:solidFill>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8205" y="1738055"/>
            <a:ext cx="4811283" cy="40697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8204" y="1700583"/>
            <a:ext cx="4391886" cy="41447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65877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solidFill>
                  <a:srgbClr val="002060"/>
                </a:solidFill>
              </a:rPr>
              <a:t>Акция «Мы за здоровый образ жизни!»</a:t>
            </a:r>
            <a:endParaRPr lang="ru-RU" dirty="0">
              <a:solidFill>
                <a:srgbClr val="002060"/>
              </a:solidFill>
            </a:endParaRPr>
          </a:p>
        </p:txBody>
      </p:sp>
      <p:pic>
        <p:nvPicPr>
          <p:cNvPr id="6146" name="Picture 2" descr="C:\Users\Пользователь\Downloads\IMG_20200601_102438_resized_20230331_104853185 (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85032" y="1226322"/>
            <a:ext cx="2956843" cy="43455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9705" y="1958054"/>
            <a:ext cx="3196124" cy="48454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5114" y="1623151"/>
            <a:ext cx="2247543" cy="48112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011" y="1958054"/>
            <a:ext cx="2572283" cy="43465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88195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5400" dirty="0" smtClean="0">
                <a:solidFill>
                  <a:srgbClr val="002060"/>
                </a:solidFill>
                <a:latin typeface="Times New Roman" pitchFamily="18" charset="0"/>
                <a:cs typeface="Times New Roman" pitchFamily="18" charset="0"/>
              </a:rPr>
              <a:t>Мы помним, мы гордимся!!</a:t>
            </a:r>
            <a:endParaRPr lang="ru-RU" sz="5400" dirty="0">
              <a:solidFill>
                <a:srgbClr val="002060"/>
              </a:solidFill>
              <a:latin typeface="Times New Roman" pitchFamily="18" charset="0"/>
              <a:cs typeface="Times New Roman" pitchFamily="18" charset="0"/>
            </a:endParaRPr>
          </a:p>
        </p:txBody>
      </p:sp>
      <p:pic>
        <p:nvPicPr>
          <p:cNvPr id="2051" name="Picture 3" descr="C:\Users\Пользователь\Downloads\IMG-20220517-WA0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4678" y="1783964"/>
            <a:ext cx="4050709" cy="460829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614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93503" y="1562644"/>
            <a:ext cx="4139543" cy="383471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007" y="2042446"/>
            <a:ext cx="3819971" cy="424726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1972188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800" dirty="0" smtClean="0">
                <a:solidFill>
                  <a:srgbClr val="002060"/>
                </a:solidFill>
                <a:latin typeface="Times New Roman" pitchFamily="18" charset="0"/>
                <a:cs typeface="Times New Roman" pitchFamily="18" charset="0"/>
              </a:rPr>
              <a:t>Поздравление ветеранов</a:t>
            </a:r>
            <a:endParaRPr lang="ru-RU" sz="4800" dirty="0">
              <a:solidFill>
                <a:srgbClr val="002060"/>
              </a:solidFill>
              <a:latin typeface="Times New Roman" pitchFamily="18" charset="0"/>
              <a:cs typeface="Times New Roman" pitchFamily="18" charset="0"/>
            </a:endParaRPr>
          </a:p>
        </p:txBody>
      </p:sp>
      <p:pic>
        <p:nvPicPr>
          <p:cNvPr id="3074" name="Picture 2" descr="C:\Users\Пользователь\Downloads\IMG-20220508-WA001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08474" y="1577145"/>
            <a:ext cx="3308237" cy="47684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9149" y="1649338"/>
            <a:ext cx="3482396" cy="46962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9851" y="1722222"/>
            <a:ext cx="3230562" cy="46234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904622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800" dirty="0" smtClean="0">
                <a:solidFill>
                  <a:srgbClr val="002060"/>
                </a:solidFill>
                <a:latin typeface="Times New Roman" pitchFamily="18" charset="0"/>
                <a:cs typeface="Times New Roman" pitchFamily="18" charset="0"/>
              </a:rPr>
              <a:t>Спасибо за мирное небо!</a:t>
            </a:r>
            <a:endParaRPr lang="ru-RU" sz="4800" dirty="0">
              <a:solidFill>
                <a:srgbClr val="002060"/>
              </a:solidFill>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283" y="1469876"/>
            <a:ext cx="3332859" cy="48283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6870" y="1469876"/>
            <a:ext cx="3204673" cy="47172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948451" y="1246098"/>
            <a:ext cx="3936173" cy="527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100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800" dirty="0" smtClean="0">
                <a:solidFill>
                  <a:schemeClr val="accent5">
                    <a:lumMod val="50000"/>
                  </a:schemeClr>
                </a:solidFill>
                <a:latin typeface="Times New Roman" pitchFamily="18" charset="0"/>
                <a:cs typeface="Times New Roman" pitchFamily="18" charset="0"/>
              </a:rPr>
              <a:t>ТВОРИ ДОБРО!</a:t>
            </a:r>
            <a:endParaRPr lang="ru-RU" sz="4800" dirty="0">
              <a:solidFill>
                <a:schemeClr val="accent5">
                  <a:lumMod val="50000"/>
                </a:schemeClr>
              </a:solidFill>
              <a:latin typeface="Times New Roman" pitchFamily="18" charset="0"/>
              <a:cs typeface="Times New Roman" pitchFamily="18" charset="0"/>
            </a:endParaRPr>
          </a:p>
        </p:txBody>
      </p:sp>
      <p:pic>
        <p:nvPicPr>
          <p:cNvPr id="4098" name="Picture 2" descr="C:\Users\Пользователь\Downloads\IMG-20211113-WA0013.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16297" y="1285890"/>
            <a:ext cx="4138911" cy="31041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pic>
        <p:nvPicPr>
          <p:cNvPr id="6" name="Picture 2" descr="C:\Users\Пользователь\Downloads\IMG_20200527_174857_resized_20230331_104938969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9757" y="4037886"/>
            <a:ext cx="3885612" cy="26003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pic>
        <p:nvPicPr>
          <p:cNvPr id="2050" name="Picture 2" descr="C:\Users\Пользователь\Desktop\IMG-20230403-WA00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8920" y="1640792"/>
            <a:ext cx="2495371" cy="45506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278" y="1640791"/>
            <a:ext cx="2435285" cy="47941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763920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4578" name="Заголовок 1"/>
          <p:cNvSpPr>
            <a:spLocks noGrp="1"/>
          </p:cNvSpPr>
          <p:nvPr>
            <p:ph type="title"/>
          </p:nvPr>
        </p:nvSpPr>
        <p:spPr>
          <a:xfrm>
            <a:off x="838200" y="598206"/>
            <a:ext cx="10515600" cy="1862982"/>
          </a:xfrm>
        </p:spPr>
        <p:txBody>
          <a:bodyPr/>
          <a:lstStyle/>
          <a:p>
            <a:pPr algn="ctr"/>
            <a:r>
              <a:rPr lang="ru-RU" altLang="ru-RU" sz="5400" b="1" i="1" dirty="0" smtClean="0">
                <a:latin typeface="Times New Roman" panose="02020603050405020304" pitchFamily="18" charset="0"/>
                <a:cs typeface="Times New Roman" panose="02020603050405020304" pitchFamily="18" charset="0"/>
              </a:rPr>
              <a:t/>
            </a:r>
            <a:br>
              <a:rPr lang="ru-RU" altLang="ru-RU" sz="5400" b="1" i="1" dirty="0" smtClean="0">
                <a:latin typeface="Times New Roman" panose="02020603050405020304" pitchFamily="18" charset="0"/>
                <a:cs typeface="Times New Roman" panose="02020603050405020304" pitchFamily="18" charset="0"/>
              </a:rPr>
            </a:br>
            <a:r>
              <a:rPr lang="ru-RU" altLang="ru-RU" sz="5400" b="1" i="1" dirty="0">
                <a:latin typeface="Times New Roman" panose="02020603050405020304" pitchFamily="18" charset="0"/>
                <a:cs typeface="Times New Roman" panose="02020603050405020304" pitchFamily="18" charset="0"/>
              </a:rPr>
              <a:t/>
            </a:r>
            <a:br>
              <a:rPr lang="ru-RU" altLang="ru-RU" sz="5400" b="1" i="1" dirty="0">
                <a:latin typeface="Times New Roman" panose="02020603050405020304" pitchFamily="18" charset="0"/>
                <a:cs typeface="Times New Roman" panose="02020603050405020304" pitchFamily="18" charset="0"/>
              </a:rPr>
            </a:br>
            <a:r>
              <a:rPr lang="ru-RU" altLang="ru-RU" sz="5400" b="1" i="1" dirty="0" smtClean="0">
                <a:latin typeface="Times New Roman" panose="02020603050405020304" pitchFamily="18" charset="0"/>
                <a:cs typeface="Times New Roman" panose="02020603050405020304" pitchFamily="18" charset="0"/>
              </a:rPr>
              <a:t/>
            </a:r>
            <a:br>
              <a:rPr lang="ru-RU" altLang="ru-RU" sz="5400" b="1" i="1" dirty="0" smtClean="0">
                <a:latin typeface="Times New Roman" panose="02020603050405020304" pitchFamily="18" charset="0"/>
                <a:cs typeface="Times New Roman" panose="02020603050405020304" pitchFamily="18" charset="0"/>
              </a:rPr>
            </a:br>
            <a:r>
              <a:rPr lang="ru-RU" altLang="ru-RU" sz="6000" b="1" i="1" dirty="0" smtClean="0">
                <a:solidFill>
                  <a:srgbClr val="002060"/>
                </a:solidFill>
                <a:latin typeface="Times New Roman" panose="02020603050405020304" pitchFamily="18" charset="0"/>
                <a:cs typeface="Times New Roman" panose="02020603050405020304" pitchFamily="18" charset="0"/>
              </a:rPr>
              <a:t>Везде</a:t>
            </a:r>
            <a:r>
              <a:rPr lang="ru-RU" altLang="ru-RU" sz="6000" b="1" i="1" dirty="0">
                <a:solidFill>
                  <a:srgbClr val="002060"/>
                </a:solidFill>
                <a:latin typeface="Times New Roman" panose="02020603050405020304" pitchFamily="18" charset="0"/>
                <a:cs typeface="Times New Roman" panose="02020603050405020304" pitchFamily="18" charset="0"/>
              </a:rPr>
              <a:t>, где есть человек, </a:t>
            </a:r>
            <a:r>
              <a:rPr lang="ru-RU" altLang="ru-RU" sz="6000" b="1" i="1" dirty="0" smtClean="0">
                <a:solidFill>
                  <a:srgbClr val="002060"/>
                </a:solidFill>
                <a:latin typeface="Times New Roman" panose="02020603050405020304" pitchFamily="18" charset="0"/>
                <a:cs typeface="Times New Roman" panose="02020603050405020304" pitchFamily="18" charset="0"/>
              </a:rPr>
              <a:t/>
            </a:r>
            <a:br>
              <a:rPr lang="ru-RU" altLang="ru-RU" sz="6000" b="1" i="1" dirty="0" smtClean="0">
                <a:solidFill>
                  <a:srgbClr val="002060"/>
                </a:solidFill>
                <a:latin typeface="Times New Roman" panose="02020603050405020304" pitchFamily="18" charset="0"/>
                <a:cs typeface="Times New Roman" panose="02020603050405020304" pitchFamily="18" charset="0"/>
              </a:rPr>
            </a:br>
            <a:r>
              <a:rPr lang="ru-RU" altLang="ru-RU" sz="6000" b="1" i="1" dirty="0" smtClean="0">
                <a:solidFill>
                  <a:srgbClr val="002060"/>
                </a:solidFill>
                <a:latin typeface="Times New Roman" panose="02020603050405020304" pitchFamily="18" charset="0"/>
                <a:cs typeface="Times New Roman" panose="02020603050405020304" pitchFamily="18" charset="0"/>
              </a:rPr>
              <a:t>есть </a:t>
            </a:r>
            <a:r>
              <a:rPr lang="ru-RU" altLang="ru-RU" sz="6000" b="1" i="1" dirty="0">
                <a:solidFill>
                  <a:srgbClr val="002060"/>
                </a:solidFill>
                <a:latin typeface="Times New Roman" panose="02020603050405020304" pitchFamily="18" charset="0"/>
                <a:cs typeface="Times New Roman" panose="02020603050405020304" pitchFamily="18" charset="0"/>
              </a:rPr>
              <a:t>возможность для </a:t>
            </a:r>
            <a:r>
              <a:rPr lang="ru-RU" altLang="ru-RU" sz="6000" b="1" i="1" dirty="0" smtClean="0">
                <a:solidFill>
                  <a:srgbClr val="002060"/>
                </a:solidFill>
                <a:latin typeface="Times New Roman" panose="02020603050405020304" pitchFamily="18" charset="0"/>
                <a:cs typeface="Times New Roman" panose="02020603050405020304" pitchFamily="18" charset="0"/>
              </a:rPr>
              <a:t>доброты</a:t>
            </a:r>
          </a:p>
        </p:txBody>
      </p:sp>
      <p:sp>
        <p:nvSpPr>
          <p:cNvPr id="24579" name="Содержимое 2"/>
          <p:cNvSpPr>
            <a:spLocks noGrp="1"/>
          </p:cNvSpPr>
          <p:nvPr>
            <p:ph idx="1"/>
          </p:nvPr>
        </p:nvSpPr>
        <p:spPr>
          <a:xfrm>
            <a:off x="838200" y="4160265"/>
            <a:ext cx="7570862" cy="1528050"/>
          </a:xfrm>
        </p:spPr>
        <p:txBody>
          <a:bodyPr/>
          <a:lstStyle/>
          <a:p>
            <a:pPr marL="0" indent="0" algn="ctr">
              <a:buNone/>
            </a:pPr>
            <a:r>
              <a:rPr lang="ru-RU" altLang="ru-RU" dirty="0" smtClean="0"/>
              <a:t> </a:t>
            </a:r>
            <a:endParaRPr lang="ru-RU" altLang="ru-RU" dirty="0"/>
          </a:p>
          <a:p>
            <a:pPr marL="0" indent="0" algn="ctr">
              <a:buNone/>
            </a:pPr>
            <a:r>
              <a:rPr lang="ru-RU" altLang="ru-RU" sz="3200" i="1" dirty="0" smtClean="0">
                <a:solidFill>
                  <a:srgbClr val="002060"/>
                </a:solidFill>
                <a:latin typeface="Times New Roman" pitchFamily="18" charset="0"/>
                <a:cs typeface="Times New Roman" pitchFamily="18" charset="0"/>
              </a:rPr>
              <a:t>/</a:t>
            </a:r>
            <a:r>
              <a:rPr lang="ru-RU" altLang="ru-RU" sz="3200" i="1" dirty="0" err="1" smtClean="0">
                <a:solidFill>
                  <a:srgbClr val="002060"/>
                </a:solidFill>
                <a:latin typeface="Times New Roman" pitchFamily="18" charset="0"/>
                <a:cs typeface="Times New Roman" pitchFamily="18" charset="0"/>
              </a:rPr>
              <a:t>Луций</a:t>
            </a:r>
            <a:r>
              <a:rPr lang="ru-RU" altLang="ru-RU" sz="3200" i="1" dirty="0" smtClean="0">
                <a:solidFill>
                  <a:srgbClr val="002060"/>
                </a:solidFill>
                <a:latin typeface="Times New Roman" pitchFamily="18" charset="0"/>
                <a:cs typeface="Times New Roman" pitchFamily="18" charset="0"/>
              </a:rPr>
              <a:t> </a:t>
            </a:r>
            <a:r>
              <a:rPr lang="ru-RU" altLang="ru-RU" sz="3200" i="1" dirty="0" err="1">
                <a:solidFill>
                  <a:srgbClr val="002060"/>
                </a:solidFill>
                <a:latin typeface="Times New Roman" pitchFamily="18" charset="0"/>
                <a:cs typeface="Times New Roman" pitchFamily="18" charset="0"/>
              </a:rPr>
              <a:t>Анней</a:t>
            </a:r>
            <a:r>
              <a:rPr lang="ru-RU" altLang="ru-RU" sz="3200" i="1" dirty="0">
                <a:solidFill>
                  <a:srgbClr val="002060"/>
                </a:solidFill>
                <a:latin typeface="Times New Roman" pitchFamily="18" charset="0"/>
                <a:cs typeface="Times New Roman" pitchFamily="18" charset="0"/>
              </a:rPr>
              <a:t> Сенека, римский философ-стоик, поэт, государственный деятель/</a:t>
            </a:r>
            <a:endParaRPr lang="ru-RU" altLang="ru-RU" sz="3200" i="1" dirty="0" smtClean="0">
              <a:solidFill>
                <a:srgbClr val="00206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2289" y="3196126"/>
            <a:ext cx="2767523" cy="3456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5602" name="Объект 2"/>
          <p:cNvSpPr>
            <a:spLocks noGrp="1"/>
          </p:cNvSpPr>
          <p:nvPr>
            <p:ph idx="1"/>
          </p:nvPr>
        </p:nvSpPr>
        <p:spPr>
          <a:xfrm>
            <a:off x="838200" y="1602223"/>
            <a:ext cx="10515600" cy="1506102"/>
          </a:xfrm>
        </p:spPr>
        <p:txBody>
          <a:bodyPr/>
          <a:lstStyle/>
          <a:p>
            <a:pPr marL="0" indent="0" algn="ctr" eaLnBrk="1" hangingPunct="1">
              <a:buFont typeface="Arial" panose="020B0604020202020204" pitchFamily="34" charset="0"/>
              <a:buNone/>
            </a:pPr>
            <a:r>
              <a:rPr lang="ru-RU" altLang="ru-RU" sz="4400" b="1" dirty="0" smtClean="0">
                <a:solidFill>
                  <a:srgbClr val="002060"/>
                </a:solidFill>
                <a:latin typeface="Times New Roman" panose="02020603050405020304" pitchFamily="18" charset="0"/>
                <a:cs typeface="Times New Roman" panose="02020603050405020304" pitchFamily="18" charset="0"/>
              </a:rPr>
              <a:t>Спасибо за внимание!</a:t>
            </a:r>
          </a:p>
        </p:txBody>
      </p:sp>
      <p:sp>
        <p:nvSpPr>
          <p:cNvPr id="4" name="Прямоугольник 3"/>
          <p:cNvSpPr/>
          <p:nvPr/>
        </p:nvSpPr>
        <p:spPr>
          <a:xfrm>
            <a:off x="3196022" y="2475213"/>
            <a:ext cx="248786" cy="369332"/>
          </a:xfrm>
          <a:prstGeom prst="rect">
            <a:avLst/>
          </a:prstGeom>
        </p:spPr>
        <p:txBody>
          <a:bodyPr wrap="none">
            <a:spAutoFit/>
          </a:bodyPr>
          <a:lstStyle/>
          <a:p>
            <a:r>
              <a:rPr lang="ru-RU" dirty="0" smtClean="0"/>
              <a:t> </a:t>
            </a:r>
            <a:endParaRPr lang="ru-RU" dirty="0"/>
          </a:p>
        </p:txBody>
      </p:sp>
      <p:pic>
        <p:nvPicPr>
          <p:cNvPr id="1026" name="Picture 2" descr="C:\Users\Пользователь\Desktop\Без имени.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848" y="2844544"/>
            <a:ext cx="6346010" cy="32082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6000" dirty="0" smtClean="0">
                <a:solidFill>
                  <a:schemeClr val="accent5">
                    <a:lumMod val="50000"/>
                  </a:schemeClr>
                </a:solidFill>
                <a:latin typeface="Times New Roman" pitchFamily="18" charset="0"/>
                <a:cs typeface="Times New Roman" pitchFamily="18" charset="0"/>
              </a:rPr>
              <a:t>Волонтерское движение </a:t>
            </a:r>
            <a:endParaRPr lang="ru-RU" sz="6000" dirty="0">
              <a:solidFill>
                <a:schemeClr val="accent5">
                  <a:lumMod val="50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778566" y="1119947"/>
            <a:ext cx="5562600" cy="4351338"/>
          </a:xfrm>
        </p:spPr>
        <p:txBody>
          <a:bodyPr/>
          <a:lstStyle/>
          <a:p>
            <a:pPr marL="0" indent="0">
              <a:buNone/>
            </a:pPr>
            <a:endParaRPr lang="ru-RU" dirty="0" smtClean="0"/>
          </a:p>
          <a:p>
            <a:pPr marL="0" indent="0">
              <a:buNone/>
            </a:pPr>
            <a:r>
              <a:rPr lang="ru-RU" sz="2400" dirty="0" smtClean="0">
                <a:latin typeface="Times New Roman" pitchFamily="18" charset="0"/>
                <a:cs typeface="Times New Roman" pitchFamily="18" charset="0"/>
              </a:rPr>
              <a:t>-деятельность</a:t>
            </a:r>
            <a:r>
              <a:rPr lang="ru-RU" sz="2400" dirty="0">
                <a:latin typeface="Times New Roman" pitchFamily="18" charset="0"/>
                <a:cs typeface="Times New Roman" pitchFamily="18" charset="0"/>
              </a:rPr>
              <a:t>, совершаемая добровольно на благо общества или отдельных социальных групп, без расчета на вознаграждение. </a:t>
            </a:r>
            <a:r>
              <a:rPr lang="ru-RU" sz="2400" dirty="0" smtClean="0">
                <a:latin typeface="Times New Roman" pitchFamily="18" charset="0"/>
                <a:cs typeface="Times New Roman" pitchFamily="18" charset="0"/>
              </a:rPr>
              <a:t> </a:t>
            </a:r>
          </a:p>
          <a:p>
            <a:pPr marL="0" indent="0">
              <a:buNone/>
            </a:pPr>
            <a:endParaRPr lang="ru-RU" sz="2400" dirty="0" smtClean="0"/>
          </a:p>
          <a:p>
            <a:pPr marL="0" indent="0">
              <a:buNone/>
            </a:pPr>
            <a:r>
              <a:rPr lang="ru-RU" sz="2400" dirty="0" smtClean="0"/>
              <a:t>-  </a:t>
            </a:r>
            <a:r>
              <a:rPr lang="ru-RU" sz="2400" dirty="0" smtClean="0">
                <a:latin typeface="Times New Roman" pitchFamily="18" charset="0"/>
                <a:cs typeface="Times New Roman" pitchFamily="18" charset="0"/>
              </a:rPr>
              <a:t>дает </a:t>
            </a:r>
            <a:r>
              <a:rPr lang="ru-RU" sz="2400" dirty="0">
                <a:latin typeface="Times New Roman" pitchFamily="18" charset="0"/>
                <a:cs typeface="Times New Roman" pitchFamily="18" charset="0"/>
              </a:rPr>
              <a:t>много возможностей, которые позволяют по-новому посмотреть на себя и мир вокруг, научиться чему-то, получить знакомства.</a:t>
            </a:r>
          </a:p>
        </p:txBody>
      </p:sp>
      <p:sp>
        <p:nvSpPr>
          <p:cNvPr id="4" name="AutoShape 2" descr="Волонтер – это профессия или призвание | Академия СНТА"/>
          <p:cNvSpPr>
            <a:spLocks noChangeAspect="1" noChangeArrowheads="1"/>
          </p:cNvSpPr>
          <p:nvPr/>
        </p:nvSpPr>
        <p:spPr bwMode="auto">
          <a:xfrm>
            <a:off x="155575" y="-754063"/>
            <a:ext cx="2895600" cy="1581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34469" y="1741087"/>
            <a:ext cx="4263885" cy="394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7548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625407" y="1351722"/>
            <a:ext cx="11255375" cy="4880112"/>
          </a:xfrm>
        </p:spPr>
        <p:txBody>
          <a:bodyPr rtlCol="0">
            <a:normAutofit fontScale="40000" lnSpcReduction="20000"/>
          </a:bodyPr>
          <a:lstStyle/>
          <a:p>
            <a:pPr marL="0" lvl="0" indent="0">
              <a:lnSpc>
                <a:spcPct val="120000"/>
              </a:lnSpc>
              <a:buNone/>
            </a:pPr>
            <a:r>
              <a:rPr lang="ru-RU" sz="4500" b="1" dirty="0" smtClean="0">
                <a:solidFill>
                  <a:srgbClr val="002060"/>
                </a:solidFill>
                <a:latin typeface="Times New Roman" pitchFamily="18" charset="0"/>
                <a:cs typeface="Times New Roman" pitchFamily="18" charset="0"/>
              </a:rPr>
              <a:t>Цель волонтерского движения</a:t>
            </a:r>
            <a:r>
              <a:rPr lang="ru-RU" sz="4500" b="1" dirty="0" smtClean="0">
                <a:latin typeface="Times New Roman" pitchFamily="18" charset="0"/>
                <a:cs typeface="Times New Roman" pitchFamily="18" charset="0"/>
              </a:rPr>
              <a:t>:</a:t>
            </a:r>
            <a:r>
              <a:rPr lang="ru-RU" sz="1800" dirty="0" smtClean="0">
                <a:latin typeface="Times New Roman"/>
              </a:rPr>
              <a:t> </a:t>
            </a:r>
            <a:r>
              <a:rPr lang="ru-RU" sz="4600" dirty="0" smtClean="0">
                <a:latin typeface="Times New Roman" pitchFamily="18" charset="0"/>
                <a:cs typeface="Times New Roman" pitchFamily="18" charset="0"/>
              </a:rPr>
              <a:t>оказание позитивного влияния при </a:t>
            </a:r>
            <a:r>
              <a:rPr lang="ru-RU" sz="4600" dirty="0">
                <a:latin typeface="Times New Roman" pitchFamily="18" charset="0"/>
                <a:cs typeface="Times New Roman" pitchFamily="18" charset="0"/>
              </a:rPr>
              <a:t>выборе воспитанниками жизненных </a:t>
            </a:r>
            <a:r>
              <a:rPr lang="ru-RU" sz="4600" dirty="0" smtClean="0">
                <a:latin typeface="Times New Roman" pitchFamily="18" charset="0"/>
                <a:cs typeface="Times New Roman" pitchFamily="18" charset="0"/>
              </a:rPr>
              <a:t>ценностей;</a:t>
            </a:r>
            <a:r>
              <a:rPr lang="ru-RU" sz="4600" dirty="0">
                <a:latin typeface="Times New Roman" pitchFamily="18" charset="0"/>
                <a:cs typeface="Times New Roman" pitchFamily="18" charset="0"/>
              </a:rPr>
              <a:t> </a:t>
            </a:r>
            <a:r>
              <a:rPr lang="ru-RU" sz="4600" dirty="0" smtClean="0">
                <a:latin typeface="Times New Roman" pitchFamily="18" charset="0"/>
                <a:cs typeface="Times New Roman" pitchFamily="18" charset="0"/>
              </a:rPr>
              <a:t>организация </a:t>
            </a:r>
            <a:r>
              <a:rPr lang="ru-RU" sz="4600" dirty="0">
                <a:latin typeface="Times New Roman" pitchFamily="18" charset="0"/>
                <a:cs typeface="Times New Roman" pitchFamily="18" charset="0"/>
              </a:rPr>
              <a:t>занятости детей для развития их самостоятельной познавательной деятельности, профилактики вредных привычек, </a:t>
            </a:r>
            <a:r>
              <a:rPr lang="ru-RU" sz="4600" dirty="0" smtClean="0">
                <a:latin typeface="Times New Roman" pitchFamily="18" charset="0"/>
                <a:cs typeface="Times New Roman" pitchFamily="18" charset="0"/>
              </a:rPr>
              <a:t>воспитание </a:t>
            </a:r>
            <a:r>
              <a:rPr lang="ru-RU" sz="4600" dirty="0">
                <a:latin typeface="Times New Roman" pitchFamily="18" charset="0"/>
                <a:cs typeface="Times New Roman" pitchFamily="18" charset="0"/>
              </a:rPr>
              <a:t>здорового образа жизни.</a:t>
            </a:r>
          </a:p>
          <a:p>
            <a:pPr algn="just">
              <a:lnSpc>
                <a:spcPct val="120000"/>
              </a:lnSpc>
              <a:spcBef>
                <a:spcPts val="0"/>
              </a:spcBef>
              <a:buFont typeface="Arial" charset="0"/>
              <a:buNone/>
              <a:defRPr/>
            </a:pPr>
            <a:r>
              <a:rPr lang="ru-RU" sz="4500" b="1" dirty="0" smtClean="0">
                <a:solidFill>
                  <a:srgbClr val="002060"/>
                </a:solidFill>
                <a:latin typeface="Times New Roman" pitchFamily="18" charset="0"/>
                <a:cs typeface="Times New Roman" pitchFamily="18" charset="0"/>
              </a:rPr>
              <a:t>Задачи:</a:t>
            </a:r>
            <a:endParaRPr lang="ru-RU" sz="4500" dirty="0" smtClean="0">
              <a:solidFill>
                <a:srgbClr val="002060"/>
              </a:solidFill>
              <a:latin typeface="Times New Roman" pitchFamily="18" charset="0"/>
              <a:cs typeface="Times New Roman" pitchFamily="18" charset="0"/>
            </a:endParaRPr>
          </a:p>
          <a:p>
            <a:pPr algn="just">
              <a:lnSpc>
                <a:spcPct val="120000"/>
              </a:lnSpc>
              <a:spcBef>
                <a:spcPts val="0"/>
              </a:spcBef>
              <a:buFont typeface="Wingdings" pitchFamily="2" charset="2"/>
              <a:buChar char="ü"/>
              <a:defRPr/>
            </a:pPr>
            <a:r>
              <a:rPr lang="ru-RU" sz="4500" dirty="0" smtClean="0">
                <a:latin typeface="Times New Roman" pitchFamily="18" charset="0"/>
                <a:cs typeface="Times New Roman" pitchFamily="18" charset="0"/>
              </a:rPr>
              <a:t>Инициирование </a:t>
            </a:r>
            <a:r>
              <a:rPr lang="ru-RU" sz="4500" dirty="0">
                <a:latin typeface="Times New Roman" pitchFamily="18" charset="0"/>
                <a:cs typeface="Times New Roman" pitchFamily="18" charset="0"/>
              </a:rPr>
              <a:t>и развитие подросткового добровольческого движения;</a:t>
            </a:r>
          </a:p>
          <a:p>
            <a:pPr algn="just">
              <a:lnSpc>
                <a:spcPct val="120000"/>
              </a:lnSpc>
              <a:spcBef>
                <a:spcPts val="0"/>
              </a:spcBef>
              <a:buFont typeface="Wingdings" pitchFamily="2" charset="2"/>
              <a:buChar char="ü"/>
              <a:defRPr/>
            </a:pPr>
            <a:r>
              <a:rPr lang="ru-RU" sz="4500" dirty="0" smtClean="0">
                <a:latin typeface="Times New Roman" pitchFamily="18" charset="0"/>
                <a:cs typeface="Times New Roman" pitchFamily="18" charset="0"/>
              </a:rPr>
              <a:t>Пропаганда </a:t>
            </a:r>
            <a:r>
              <a:rPr lang="ru-RU" sz="4500" dirty="0">
                <a:latin typeface="Times New Roman" pitchFamily="18" charset="0"/>
                <a:cs typeface="Times New Roman" pitchFamily="18" charset="0"/>
              </a:rPr>
              <a:t>здорового образа жизни;</a:t>
            </a:r>
          </a:p>
          <a:p>
            <a:pPr lvl="0" algn="just">
              <a:lnSpc>
                <a:spcPct val="120000"/>
              </a:lnSpc>
              <a:spcAft>
                <a:spcPts val="0"/>
              </a:spcAft>
              <a:buFont typeface="Wingdings" pitchFamily="2" charset="2"/>
              <a:buChar char="ü"/>
            </a:pPr>
            <a:r>
              <a:rPr lang="ru-RU" sz="4500" dirty="0">
                <a:latin typeface="Times New Roman" pitchFamily="18" charset="0"/>
                <a:ea typeface="Calibri"/>
                <a:cs typeface="Times New Roman" pitchFamily="18" charset="0"/>
              </a:rPr>
              <a:t>В</a:t>
            </a:r>
            <a:r>
              <a:rPr lang="ru-RU" sz="4500" dirty="0" smtClean="0">
                <a:latin typeface="Times New Roman" pitchFamily="18" charset="0"/>
                <a:ea typeface="Calibri"/>
                <a:cs typeface="Times New Roman" pitchFamily="18" charset="0"/>
              </a:rPr>
              <a:t>оспитание активной </a:t>
            </a:r>
            <a:r>
              <a:rPr lang="ru-RU" sz="4500" dirty="0">
                <a:latin typeface="Times New Roman" pitchFamily="18" charset="0"/>
                <a:ea typeface="Calibri"/>
                <a:cs typeface="Times New Roman" pitchFamily="18" charset="0"/>
              </a:rPr>
              <a:t>гражданской позиции, </a:t>
            </a:r>
            <a:endParaRPr lang="ru-RU" sz="4500" dirty="0">
              <a:latin typeface="Times New Roman" pitchFamily="18" charset="0"/>
              <a:cs typeface="Times New Roman" pitchFamily="18" charset="0"/>
            </a:endParaRPr>
          </a:p>
          <a:p>
            <a:pPr algn="just">
              <a:lnSpc>
                <a:spcPct val="120000"/>
              </a:lnSpc>
              <a:spcAft>
                <a:spcPts val="0"/>
              </a:spcAft>
              <a:buFont typeface="Wingdings" pitchFamily="2" charset="2"/>
              <a:buChar char="ü"/>
            </a:pPr>
            <a:r>
              <a:rPr lang="ru-RU" sz="4500" dirty="0">
                <a:latin typeface="Times New Roman" pitchFamily="18" charset="0"/>
                <a:ea typeface="Calibri"/>
                <a:cs typeface="Times New Roman" pitchFamily="18" charset="0"/>
              </a:rPr>
              <a:t> </a:t>
            </a:r>
            <a:r>
              <a:rPr lang="ru-RU" sz="4500" dirty="0" smtClean="0">
                <a:latin typeface="Times New Roman" pitchFamily="18" charset="0"/>
                <a:ea typeface="Calibri"/>
                <a:cs typeface="Times New Roman" pitchFamily="18" charset="0"/>
              </a:rPr>
              <a:t>Формирование </a:t>
            </a:r>
            <a:r>
              <a:rPr lang="ru-RU" sz="4500" dirty="0">
                <a:latin typeface="Times New Roman" pitchFamily="18" charset="0"/>
                <a:ea typeface="Calibri"/>
                <a:cs typeface="Times New Roman" pitchFamily="18" charset="0"/>
              </a:rPr>
              <a:t>лидерских и нравственно-этических качеств, </a:t>
            </a:r>
            <a:r>
              <a:rPr lang="ru-RU" sz="4500" dirty="0" smtClean="0">
                <a:latin typeface="Times New Roman" pitchFamily="18" charset="0"/>
                <a:ea typeface="Calibri"/>
                <a:cs typeface="Times New Roman" pitchFamily="18" charset="0"/>
              </a:rPr>
              <a:t> </a:t>
            </a:r>
          </a:p>
          <a:p>
            <a:pPr marL="0" indent="0" algn="just">
              <a:lnSpc>
                <a:spcPct val="120000"/>
              </a:lnSpc>
              <a:spcAft>
                <a:spcPts val="0"/>
              </a:spcAft>
              <a:buNone/>
            </a:pPr>
            <a:r>
              <a:rPr lang="ru-RU" sz="4500" dirty="0" smtClean="0">
                <a:latin typeface="Times New Roman" pitchFamily="18" charset="0"/>
                <a:ea typeface="Calibri"/>
                <a:cs typeface="Times New Roman" pitchFamily="18" charset="0"/>
              </a:rPr>
              <a:t>чувства </a:t>
            </a:r>
            <a:r>
              <a:rPr lang="ru-RU" sz="4500" dirty="0">
                <a:latin typeface="Times New Roman" pitchFamily="18" charset="0"/>
                <a:ea typeface="Calibri"/>
                <a:cs typeface="Times New Roman" pitchFamily="18" charset="0"/>
              </a:rPr>
              <a:t>патриотизма и др.;</a:t>
            </a:r>
          </a:p>
          <a:p>
            <a:pPr lvl="0" algn="just">
              <a:lnSpc>
                <a:spcPct val="120000"/>
              </a:lnSpc>
              <a:spcAft>
                <a:spcPts val="0"/>
              </a:spcAft>
              <a:buFont typeface="Wingdings" pitchFamily="2" charset="2"/>
              <a:buChar char="ü"/>
            </a:pPr>
            <a:r>
              <a:rPr lang="ru-RU" sz="4500" dirty="0">
                <a:latin typeface="Times New Roman" pitchFamily="18" charset="0"/>
                <a:ea typeface="Calibri"/>
                <a:cs typeface="Times New Roman" pitchFamily="18" charset="0"/>
              </a:rPr>
              <a:t>С</a:t>
            </a:r>
            <a:r>
              <a:rPr lang="ru-RU" sz="4500" dirty="0" smtClean="0">
                <a:latin typeface="Times New Roman" pitchFamily="18" charset="0"/>
                <a:ea typeface="Calibri"/>
                <a:cs typeface="Times New Roman" pitchFamily="18" charset="0"/>
              </a:rPr>
              <a:t>одействие </a:t>
            </a:r>
            <a:r>
              <a:rPr lang="ru-RU" sz="4500" dirty="0">
                <a:latin typeface="Times New Roman" pitchFamily="18" charset="0"/>
                <a:ea typeface="Calibri"/>
                <a:cs typeface="Times New Roman" pitchFamily="18" charset="0"/>
              </a:rPr>
              <a:t>всестороннему развитию </a:t>
            </a:r>
            <a:r>
              <a:rPr lang="ru-RU" sz="4500" dirty="0" smtClean="0">
                <a:latin typeface="Times New Roman" pitchFamily="18" charset="0"/>
                <a:ea typeface="Calibri"/>
                <a:cs typeface="Times New Roman" pitchFamily="18" charset="0"/>
              </a:rPr>
              <a:t>детей.</a:t>
            </a:r>
          </a:p>
          <a:p>
            <a:pPr lvl="0" algn="just">
              <a:lnSpc>
                <a:spcPct val="120000"/>
              </a:lnSpc>
              <a:spcAft>
                <a:spcPts val="0"/>
              </a:spcAft>
              <a:buFont typeface="Wingdings" pitchFamily="2" charset="2"/>
              <a:buChar char="ü"/>
            </a:pPr>
            <a:r>
              <a:rPr lang="ru-RU" sz="4500" dirty="0" smtClean="0">
                <a:latin typeface="Times New Roman" pitchFamily="18" charset="0"/>
                <a:ea typeface="Calibri"/>
                <a:cs typeface="Times New Roman" pitchFamily="18" charset="0"/>
              </a:rPr>
              <a:t> Расширение сферы </a:t>
            </a:r>
            <a:r>
              <a:rPr lang="ru-RU" sz="4500" dirty="0" err="1" smtClean="0">
                <a:latin typeface="Times New Roman" pitchFamily="18" charset="0"/>
                <a:ea typeface="Calibri"/>
                <a:cs typeface="Times New Roman" pitchFamily="18" charset="0"/>
              </a:rPr>
              <a:t>внеучебной</a:t>
            </a:r>
            <a:r>
              <a:rPr lang="ru-RU" sz="4500" dirty="0" smtClean="0">
                <a:latin typeface="Times New Roman" pitchFamily="18" charset="0"/>
                <a:ea typeface="Calibri"/>
                <a:cs typeface="Times New Roman" pitchFamily="18" charset="0"/>
              </a:rPr>
              <a:t> деятельности и вторичной занятости воспитанников;</a:t>
            </a:r>
            <a:endParaRPr lang="ru-RU" sz="4500" dirty="0" smtClean="0">
              <a:latin typeface="Times New Roman" pitchFamily="18" charset="0"/>
              <a:cs typeface="Times New Roman" pitchFamily="18" charset="0"/>
            </a:endParaRPr>
          </a:p>
          <a:p>
            <a:pPr lvl="0" algn="just">
              <a:lnSpc>
                <a:spcPct val="120000"/>
              </a:lnSpc>
              <a:spcAft>
                <a:spcPts val="0"/>
              </a:spcAft>
              <a:buFont typeface="Wingdings" pitchFamily="2" charset="2"/>
              <a:buChar char="ü"/>
            </a:pPr>
            <a:r>
              <a:rPr lang="ru-RU" sz="4500" dirty="0" smtClean="0">
                <a:latin typeface="Times New Roman" pitchFamily="18" charset="0"/>
                <a:ea typeface="Calibri"/>
                <a:cs typeface="Times New Roman" pitchFamily="18" charset="0"/>
              </a:rPr>
              <a:t>Вовлечение </a:t>
            </a:r>
            <a:r>
              <a:rPr lang="ru-RU" sz="4500" dirty="0">
                <a:latin typeface="Times New Roman" pitchFamily="18" charset="0"/>
                <a:ea typeface="Calibri"/>
                <a:cs typeface="Times New Roman" pitchFamily="18" charset="0"/>
              </a:rPr>
              <a:t>детей в проекты, связанные с оказанием конкретной помощи социально незащищенным слоям населения, охраной окружающей среды и др.</a:t>
            </a:r>
            <a:endParaRPr lang="ru-RU" sz="4500" dirty="0">
              <a:latin typeface="Times New Roman" pitchFamily="18" charset="0"/>
              <a:cs typeface="Times New Roman" pitchFamily="18" charset="0"/>
            </a:endParaRPr>
          </a:p>
          <a:p>
            <a:pPr eaLnBrk="1" fontAlgn="auto" hangingPunct="1">
              <a:spcAft>
                <a:spcPts val="0"/>
              </a:spcAft>
              <a:buFont typeface="Arial" charset="0"/>
              <a:buNone/>
              <a:defRPr/>
            </a:pPr>
            <a:endParaRPr lang="ru-RU" dirty="0"/>
          </a:p>
        </p:txBody>
      </p:sp>
      <p:sp>
        <p:nvSpPr>
          <p:cNvPr id="2" name="Прямоугольник 1"/>
          <p:cNvSpPr/>
          <p:nvPr/>
        </p:nvSpPr>
        <p:spPr>
          <a:xfrm>
            <a:off x="2246243" y="397566"/>
            <a:ext cx="6231835" cy="830997"/>
          </a:xfrm>
          <a:prstGeom prst="rect">
            <a:avLst/>
          </a:prstGeom>
        </p:spPr>
        <p:txBody>
          <a:bodyPr wrap="square">
            <a:spAutoFit/>
          </a:bodyPr>
          <a:lstStyle/>
          <a:p>
            <a:pPr algn="ctr" eaLnBrk="1" fontAlgn="auto" hangingPunct="1">
              <a:spcAft>
                <a:spcPts val="0"/>
              </a:spcAft>
              <a:defRPr/>
            </a:pPr>
            <a:r>
              <a:rPr lang="ru-RU" sz="4800" b="1" dirty="0">
                <a:solidFill>
                  <a:schemeClr val="accent5">
                    <a:lumMod val="50000"/>
                  </a:schemeClr>
                </a:solidFill>
                <a:latin typeface="Times New Roman" pitchFamily="18" charset="0"/>
                <a:cs typeface="Times New Roman" pitchFamily="18" charset="0"/>
              </a:rPr>
              <a:t>Цели и задачи</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45217" y="2524124"/>
            <a:ext cx="2723322" cy="2524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16386" name="Заголовок 1"/>
          <p:cNvSpPr>
            <a:spLocks noGrp="1"/>
          </p:cNvSpPr>
          <p:nvPr>
            <p:ph type="title"/>
          </p:nvPr>
        </p:nvSpPr>
        <p:spPr>
          <a:xfrm>
            <a:off x="917231" y="168965"/>
            <a:ext cx="10515600" cy="1421296"/>
          </a:xfrm>
        </p:spPr>
        <p:txBody>
          <a:bodyPr/>
          <a:lstStyle/>
          <a:p>
            <a:pPr algn="ctr"/>
            <a:r>
              <a:rPr lang="ru-RU" altLang="ru-RU" dirty="0" smtClean="0">
                <a:solidFill>
                  <a:srgbClr val="002060"/>
                </a:solidFill>
                <a:latin typeface="Times New Roman" pitchFamily="18" charset="0"/>
                <a:cs typeface="Times New Roman" panose="02020603050405020304" pitchFamily="18" charset="0"/>
              </a:rPr>
              <a:t>Основные направления деятельности волонтерского движения: </a:t>
            </a:r>
            <a:r>
              <a:rPr lang="ru-RU" altLang="ru-RU" dirty="0" smtClean="0">
                <a:solidFill>
                  <a:schemeClr val="accent1">
                    <a:lumMod val="50000"/>
                  </a:schemeClr>
                </a:solidFill>
                <a:latin typeface="Times New Roman" pitchFamily="18" charset="0"/>
                <a:cs typeface="Times New Roman" pitchFamily="18" charset="0"/>
              </a:rPr>
              <a:t/>
            </a:r>
            <a:br>
              <a:rPr lang="ru-RU" altLang="ru-RU" dirty="0" smtClean="0">
                <a:solidFill>
                  <a:schemeClr val="accent1">
                    <a:lumMod val="50000"/>
                  </a:schemeClr>
                </a:solidFill>
                <a:latin typeface="Times New Roman" pitchFamily="18" charset="0"/>
                <a:cs typeface="Times New Roman" pitchFamily="18" charset="0"/>
              </a:rPr>
            </a:br>
            <a:endParaRPr lang="ru-RU" altLang="ru-RU" dirty="0" smtClean="0">
              <a:solidFill>
                <a:schemeClr val="accent1">
                  <a:lumMod val="50000"/>
                </a:schemeClr>
              </a:solidFill>
              <a:latin typeface="Times New Roman" pitchFamily="18" charset="0"/>
              <a:cs typeface="Times New Roman" pitchFamily="18" charset="0"/>
            </a:endParaRPr>
          </a:p>
        </p:txBody>
      </p:sp>
      <p:sp>
        <p:nvSpPr>
          <p:cNvPr id="16387" name="Содержимое 2"/>
          <p:cNvSpPr>
            <a:spLocks noGrp="1"/>
          </p:cNvSpPr>
          <p:nvPr>
            <p:ph idx="1"/>
          </p:nvPr>
        </p:nvSpPr>
        <p:spPr>
          <a:xfrm>
            <a:off x="838200" y="1479550"/>
            <a:ext cx="10515600" cy="4697413"/>
          </a:xfrm>
        </p:spPr>
        <p:txBody>
          <a:bodyPr/>
          <a:lstStyle/>
          <a:p>
            <a:pPr algn="just">
              <a:lnSpc>
                <a:spcPct val="100000"/>
              </a:lnSpc>
              <a:buFont typeface="Wingdings" pitchFamily="2" charset="2"/>
              <a:buChar char="ü"/>
            </a:pPr>
            <a:r>
              <a:rPr lang="ru-RU" altLang="ru-RU" sz="3200" dirty="0">
                <a:solidFill>
                  <a:srgbClr val="002060"/>
                </a:solidFill>
                <a:latin typeface="Times New Roman" panose="02020603050405020304" pitchFamily="18" charset="0"/>
                <a:cs typeface="Times New Roman" panose="02020603050405020304" pitchFamily="18" charset="0"/>
              </a:rPr>
              <a:t> </a:t>
            </a:r>
            <a:r>
              <a:rPr lang="ru-RU" altLang="ru-RU" sz="3200" dirty="0" smtClean="0">
                <a:solidFill>
                  <a:srgbClr val="002060"/>
                </a:solidFill>
                <a:latin typeface="Times New Roman" panose="02020603050405020304" pitchFamily="18" charset="0"/>
                <a:cs typeface="Times New Roman" panose="02020603050405020304" pitchFamily="18" charset="0"/>
              </a:rPr>
              <a:t>   Социальное</a:t>
            </a:r>
            <a:endParaRPr lang="ru-RU" altLang="ru-RU" sz="3200" dirty="0">
              <a:solidFill>
                <a:srgbClr val="002060"/>
              </a:solidFill>
              <a:latin typeface="Times New Roman" panose="02020603050405020304" pitchFamily="18" charset="0"/>
              <a:cs typeface="Times New Roman" panose="02020603050405020304" pitchFamily="18" charset="0"/>
            </a:endParaRPr>
          </a:p>
          <a:p>
            <a:pPr algn="just">
              <a:lnSpc>
                <a:spcPct val="100000"/>
              </a:lnSpc>
              <a:buFont typeface="Wingdings" pitchFamily="2" charset="2"/>
              <a:buChar char="ü"/>
            </a:pPr>
            <a:r>
              <a:rPr lang="ru-RU" altLang="ru-RU" sz="3200" dirty="0">
                <a:solidFill>
                  <a:srgbClr val="002060"/>
                </a:solidFill>
                <a:latin typeface="Times New Roman" panose="02020603050405020304" pitchFamily="18" charset="0"/>
                <a:cs typeface="Times New Roman" panose="02020603050405020304" pitchFamily="18" charset="0"/>
              </a:rPr>
              <a:t>    Э</a:t>
            </a:r>
            <a:r>
              <a:rPr lang="ru-RU" altLang="ru-RU" sz="3200" dirty="0" smtClean="0">
                <a:solidFill>
                  <a:srgbClr val="002060"/>
                </a:solidFill>
                <a:latin typeface="Times New Roman" panose="02020603050405020304" pitchFamily="18" charset="0"/>
                <a:cs typeface="Times New Roman" panose="02020603050405020304" pitchFamily="18" charset="0"/>
              </a:rPr>
              <a:t>кологическое</a:t>
            </a:r>
            <a:endParaRPr lang="ru-RU" altLang="ru-RU" sz="3200" dirty="0">
              <a:solidFill>
                <a:srgbClr val="002060"/>
              </a:solidFill>
              <a:latin typeface="Times New Roman" panose="02020603050405020304" pitchFamily="18" charset="0"/>
              <a:cs typeface="Times New Roman" panose="02020603050405020304" pitchFamily="18" charset="0"/>
            </a:endParaRPr>
          </a:p>
          <a:p>
            <a:pPr algn="just">
              <a:lnSpc>
                <a:spcPct val="100000"/>
              </a:lnSpc>
              <a:buFont typeface="Wingdings" pitchFamily="2" charset="2"/>
              <a:buChar char="ü"/>
            </a:pPr>
            <a:r>
              <a:rPr lang="ru-RU" altLang="ru-RU" sz="3200" dirty="0">
                <a:solidFill>
                  <a:srgbClr val="002060"/>
                </a:solidFill>
                <a:latin typeface="Times New Roman" panose="02020603050405020304" pitchFamily="18" charset="0"/>
                <a:cs typeface="Times New Roman" panose="02020603050405020304" pitchFamily="18" charset="0"/>
              </a:rPr>
              <a:t>    К</a:t>
            </a:r>
            <a:r>
              <a:rPr lang="ru-RU" altLang="ru-RU" sz="3200" dirty="0" smtClean="0">
                <a:solidFill>
                  <a:srgbClr val="002060"/>
                </a:solidFill>
                <a:latin typeface="Times New Roman" panose="02020603050405020304" pitchFamily="18" charset="0"/>
                <a:cs typeface="Times New Roman" panose="02020603050405020304" pitchFamily="18" charset="0"/>
              </a:rPr>
              <a:t>ультурное</a:t>
            </a:r>
            <a:endParaRPr lang="ru-RU" altLang="ru-RU" sz="3200" dirty="0">
              <a:solidFill>
                <a:srgbClr val="002060"/>
              </a:solidFill>
              <a:latin typeface="Times New Roman" panose="02020603050405020304" pitchFamily="18" charset="0"/>
              <a:cs typeface="Times New Roman" panose="02020603050405020304" pitchFamily="18" charset="0"/>
            </a:endParaRPr>
          </a:p>
          <a:p>
            <a:pPr algn="just">
              <a:lnSpc>
                <a:spcPct val="100000"/>
              </a:lnSpc>
              <a:buFont typeface="Wingdings" pitchFamily="2" charset="2"/>
              <a:buChar char="ü"/>
            </a:pPr>
            <a:r>
              <a:rPr lang="ru-RU" altLang="ru-RU" sz="3200" dirty="0">
                <a:solidFill>
                  <a:srgbClr val="002060"/>
                </a:solidFill>
                <a:latin typeface="Times New Roman" panose="02020603050405020304" pitchFamily="18" charset="0"/>
                <a:cs typeface="Times New Roman" panose="02020603050405020304" pitchFamily="18" charset="0"/>
              </a:rPr>
              <a:t>    С</a:t>
            </a:r>
            <a:r>
              <a:rPr lang="ru-RU" altLang="ru-RU" sz="3200" dirty="0" smtClean="0">
                <a:solidFill>
                  <a:srgbClr val="002060"/>
                </a:solidFill>
                <a:latin typeface="Times New Roman" panose="02020603050405020304" pitchFamily="18" charset="0"/>
                <a:cs typeface="Times New Roman" panose="02020603050405020304" pitchFamily="18" charset="0"/>
              </a:rPr>
              <a:t>портивное</a:t>
            </a:r>
            <a:endParaRPr lang="ru-RU" altLang="ru-RU" sz="3200" dirty="0">
              <a:solidFill>
                <a:srgbClr val="002060"/>
              </a:solidFill>
              <a:latin typeface="Times New Roman" panose="02020603050405020304" pitchFamily="18" charset="0"/>
              <a:cs typeface="Times New Roman" panose="02020603050405020304" pitchFamily="18" charset="0"/>
            </a:endParaRPr>
          </a:p>
          <a:p>
            <a:pPr algn="just">
              <a:lnSpc>
                <a:spcPct val="100000"/>
              </a:lnSpc>
              <a:buFont typeface="Wingdings" pitchFamily="2" charset="2"/>
              <a:buChar char="ü"/>
            </a:pPr>
            <a:r>
              <a:rPr lang="ru-RU" altLang="ru-RU" sz="3200" dirty="0">
                <a:solidFill>
                  <a:srgbClr val="002060"/>
                </a:solidFill>
                <a:latin typeface="Times New Roman" panose="02020603050405020304" pitchFamily="18" charset="0"/>
                <a:cs typeface="Times New Roman" panose="02020603050405020304" pitchFamily="18" charset="0"/>
              </a:rPr>
              <a:t>    М</a:t>
            </a:r>
            <a:r>
              <a:rPr lang="ru-RU" altLang="ru-RU" sz="3200" dirty="0" smtClean="0">
                <a:solidFill>
                  <a:srgbClr val="002060"/>
                </a:solidFill>
                <a:latin typeface="Times New Roman" panose="02020603050405020304" pitchFamily="18" charset="0"/>
                <a:cs typeface="Times New Roman" panose="02020603050405020304" pitchFamily="18" charset="0"/>
              </a:rPr>
              <a:t>едицинское</a:t>
            </a:r>
          </a:p>
          <a:p>
            <a:pPr marL="0" indent="0" algn="just">
              <a:lnSpc>
                <a:spcPct val="100000"/>
              </a:lnSpc>
              <a:buNone/>
            </a:pPr>
            <a:endParaRPr lang="ru-RU" altLang="ru-RU" dirty="0">
              <a:latin typeface="Times New Roman" panose="02020603050405020304" pitchFamily="18" charset="0"/>
              <a:cs typeface="Times New Roman" panose="02020603050405020304" pitchFamily="18" charset="0"/>
            </a:endParaRPr>
          </a:p>
          <a:p>
            <a:pPr marL="0" indent="0" algn="just">
              <a:lnSpc>
                <a:spcPct val="100000"/>
              </a:lnSpc>
              <a:buNone/>
            </a:pPr>
            <a:endParaRPr lang="ru-RU" altLang="ru-RU" dirty="0" smtClean="0">
              <a:latin typeface="Times New Roman" panose="02020603050405020304" pitchFamily="18" charset="0"/>
              <a:cs typeface="Times New Roman" panose="02020603050405020304" pitchFamily="18" charset="0"/>
            </a:endParaRPr>
          </a:p>
          <a:p>
            <a:pPr marL="0" indent="0" algn="just">
              <a:lnSpc>
                <a:spcPct val="100000"/>
              </a:lnSpc>
              <a:buNone/>
            </a:pPr>
            <a:endParaRPr lang="ru-RU" altLang="ru-RU" dirty="0">
              <a:latin typeface="Times New Roman" panose="02020603050405020304" pitchFamily="18" charset="0"/>
              <a:cs typeface="Times New Roman" panose="02020603050405020304" pitchFamily="18" charset="0"/>
            </a:endParaRPr>
          </a:p>
          <a:p>
            <a:pPr marL="0" indent="0" algn="just">
              <a:lnSpc>
                <a:spcPct val="100000"/>
              </a:lnSpc>
              <a:buNone/>
            </a:pPr>
            <a:endParaRPr lang="ru-RU" altLang="ru-RU" dirty="0" smtClean="0">
              <a:latin typeface="Times New Roman" panose="02020603050405020304" pitchFamily="18" charset="0"/>
              <a:cs typeface="Times New Roman" panose="02020603050405020304" pitchFamily="18" charset="0"/>
            </a:endParaRPr>
          </a:p>
          <a:p>
            <a:pPr marL="0" indent="0">
              <a:lnSpc>
                <a:spcPct val="100000"/>
              </a:lnSpc>
              <a:buNone/>
            </a:pPr>
            <a:endParaRPr lang="ru-RU" altLang="ru-RU" dirty="0" smtClean="0"/>
          </a:p>
        </p:txBody>
      </p:sp>
      <p:sp>
        <p:nvSpPr>
          <p:cNvPr id="2" name="Прямоугольник 1"/>
          <p:cNvSpPr/>
          <p:nvPr/>
        </p:nvSpPr>
        <p:spPr>
          <a:xfrm>
            <a:off x="4913830" y="1534600"/>
            <a:ext cx="5759865" cy="4401205"/>
          </a:xfrm>
          <a:prstGeom prst="rect">
            <a:avLst/>
          </a:prstGeom>
        </p:spPr>
        <p:txBody>
          <a:bodyPr wrap="square">
            <a:spAutoFit/>
          </a:bodyPr>
          <a:lstStyle/>
          <a:p>
            <a:pPr marL="342900" indent="-342900" algn="just">
              <a:buFont typeface="Wingdings" pitchFamily="2" charset="2"/>
              <a:buChar char="ü"/>
            </a:pPr>
            <a:r>
              <a:rPr lang="ru-RU" altLang="ru-RU" sz="2000" dirty="0">
                <a:solidFill>
                  <a:srgbClr val="002060"/>
                </a:solidFill>
                <a:latin typeface="Times New Roman" panose="02020603050405020304" pitchFamily="18" charset="0"/>
                <a:cs typeface="Times New Roman" panose="02020603050405020304" pitchFamily="18" charset="0"/>
              </a:rPr>
              <a:t>сотрудничество с социальными центрами и службами по вопросам организации социально значимых </a:t>
            </a:r>
            <a:r>
              <a:rPr lang="ru-RU" altLang="ru-RU" sz="2000" dirty="0" smtClean="0">
                <a:solidFill>
                  <a:srgbClr val="002060"/>
                </a:solidFill>
                <a:latin typeface="Times New Roman" panose="02020603050405020304" pitchFamily="18" charset="0"/>
                <a:cs typeface="Times New Roman" panose="02020603050405020304" pitchFamily="18" charset="0"/>
              </a:rPr>
              <a:t>мероприятий</a:t>
            </a:r>
            <a:r>
              <a:rPr lang="ru-RU" sz="2000" dirty="0" smtClean="0">
                <a:solidFill>
                  <a:srgbClr val="002060"/>
                </a:solidFill>
                <a:latin typeface="Times New Roman" pitchFamily="18" charset="0"/>
                <a:cs typeface="Times New Roman" pitchFamily="18" charset="0"/>
              </a:rPr>
              <a:t> </a:t>
            </a:r>
            <a:endParaRPr lang="en-US" altLang="ru-RU" sz="2000" dirty="0" smtClean="0">
              <a:solidFill>
                <a:srgbClr val="002060"/>
              </a:solidFill>
              <a:latin typeface="Times New Roman" panose="02020603050405020304" pitchFamily="18" charset="0"/>
              <a:cs typeface="Times New Roman" panose="02020603050405020304" pitchFamily="18" charset="0"/>
            </a:endParaRPr>
          </a:p>
          <a:p>
            <a:pPr marL="342900" indent="-342900" algn="just">
              <a:lnSpc>
                <a:spcPct val="100000"/>
              </a:lnSpc>
              <a:buFont typeface="Wingdings" pitchFamily="2" charset="2"/>
              <a:buChar char="ü"/>
            </a:pPr>
            <a:r>
              <a:rPr lang="ru-RU" altLang="ru-RU" sz="2000" dirty="0" smtClean="0">
                <a:solidFill>
                  <a:srgbClr val="002060"/>
                </a:solidFill>
                <a:latin typeface="Times New Roman" panose="02020603050405020304" pitchFamily="18" charset="0"/>
                <a:cs typeface="Times New Roman" panose="02020603050405020304" pitchFamily="18" charset="0"/>
              </a:rPr>
              <a:t>гражданское </a:t>
            </a:r>
            <a:r>
              <a:rPr lang="ru-RU" altLang="ru-RU" sz="2000" dirty="0">
                <a:solidFill>
                  <a:srgbClr val="002060"/>
                </a:solidFill>
                <a:latin typeface="Times New Roman" panose="02020603050405020304" pitchFamily="18" charset="0"/>
                <a:cs typeface="Times New Roman" panose="02020603050405020304" pitchFamily="18" charset="0"/>
              </a:rPr>
              <a:t>и патриотическое </a:t>
            </a:r>
            <a:r>
              <a:rPr lang="ru-RU" altLang="ru-RU" sz="2000" dirty="0" smtClean="0">
                <a:solidFill>
                  <a:srgbClr val="002060"/>
                </a:solidFill>
                <a:latin typeface="Times New Roman" panose="02020603050405020304" pitchFamily="18" charset="0"/>
                <a:cs typeface="Times New Roman" panose="02020603050405020304" pitchFamily="18" charset="0"/>
              </a:rPr>
              <a:t>воспитание </a:t>
            </a:r>
          </a:p>
          <a:p>
            <a:pPr marL="342900" indent="-342900" algn="just">
              <a:lnSpc>
                <a:spcPct val="100000"/>
              </a:lnSpc>
              <a:buFont typeface="Wingdings" pitchFamily="2" charset="2"/>
              <a:buChar char="ü"/>
            </a:pPr>
            <a:r>
              <a:rPr lang="ru-RU" altLang="ru-RU" sz="2000" dirty="0" smtClean="0">
                <a:solidFill>
                  <a:srgbClr val="002060"/>
                </a:solidFill>
                <a:latin typeface="Times New Roman" panose="02020603050405020304" pitchFamily="18" charset="0"/>
                <a:cs typeface="Times New Roman" panose="02020603050405020304" pitchFamily="18" charset="0"/>
              </a:rPr>
              <a:t>пропаганда </a:t>
            </a:r>
            <a:r>
              <a:rPr lang="ru-RU" altLang="ru-RU" sz="2000" dirty="0">
                <a:solidFill>
                  <a:srgbClr val="002060"/>
                </a:solidFill>
                <a:latin typeface="Times New Roman" panose="02020603050405020304" pitchFamily="18" charset="0"/>
                <a:cs typeface="Times New Roman" panose="02020603050405020304" pitchFamily="18" charset="0"/>
              </a:rPr>
              <a:t>здорового образа </a:t>
            </a:r>
            <a:r>
              <a:rPr lang="ru-RU" altLang="ru-RU" sz="2000" dirty="0" smtClean="0">
                <a:solidFill>
                  <a:srgbClr val="002060"/>
                </a:solidFill>
                <a:latin typeface="Times New Roman" panose="02020603050405020304" pitchFamily="18" charset="0"/>
                <a:cs typeface="Times New Roman" panose="02020603050405020304" pitchFamily="18" charset="0"/>
              </a:rPr>
              <a:t>жизни</a:t>
            </a:r>
            <a:endParaRPr lang="en-US" altLang="ru-RU" sz="2000" dirty="0" smtClean="0">
              <a:solidFill>
                <a:srgbClr val="002060"/>
              </a:solidFill>
              <a:latin typeface="Times New Roman" panose="02020603050405020304" pitchFamily="18" charset="0"/>
              <a:cs typeface="Times New Roman" panose="02020603050405020304" pitchFamily="18" charset="0"/>
            </a:endParaRPr>
          </a:p>
          <a:p>
            <a:pPr marL="342900" indent="-342900" algn="just">
              <a:buFont typeface="Wingdings" pitchFamily="2" charset="2"/>
              <a:buChar char="ü"/>
            </a:pPr>
            <a:r>
              <a:rPr lang="ru-RU" sz="2000" dirty="0">
                <a:solidFill>
                  <a:srgbClr val="002060"/>
                </a:solidFill>
                <a:latin typeface="Times New Roman" pitchFamily="18" charset="0"/>
                <a:cs typeface="Times New Roman" pitchFamily="18" charset="0"/>
              </a:rPr>
              <a:t>профилактика алкогольной и наркотической </a:t>
            </a:r>
            <a:r>
              <a:rPr lang="ru-RU" sz="2000" dirty="0" smtClean="0">
                <a:solidFill>
                  <a:srgbClr val="002060"/>
                </a:solidFill>
                <a:latin typeface="Times New Roman" pitchFamily="18" charset="0"/>
                <a:cs typeface="Times New Roman" pitchFamily="18" charset="0"/>
              </a:rPr>
              <a:t>зависимости</a:t>
            </a:r>
            <a:endParaRPr lang="ru-RU" altLang="ru-RU" sz="2000" dirty="0">
              <a:solidFill>
                <a:srgbClr val="002060"/>
              </a:solidFill>
              <a:latin typeface="Times New Roman" panose="02020603050405020304" pitchFamily="18" charset="0"/>
              <a:cs typeface="Times New Roman" panose="02020603050405020304" pitchFamily="18" charset="0"/>
            </a:endParaRPr>
          </a:p>
          <a:p>
            <a:pPr marL="342900" indent="-342900">
              <a:lnSpc>
                <a:spcPct val="100000"/>
              </a:lnSpc>
              <a:buFont typeface="Wingdings" pitchFamily="2" charset="2"/>
              <a:buChar char="ü"/>
            </a:pPr>
            <a:r>
              <a:rPr lang="ru-RU" altLang="ru-RU" sz="2000" dirty="0">
                <a:solidFill>
                  <a:srgbClr val="002060"/>
                </a:solidFill>
                <a:latin typeface="Times New Roman" panose="02020603050405020304" pitchFamily="18" charset="0"/>
                <a:cs typeface="Times New Roman" panose="02020603050405020304" pitchFamily="18" charset="0"/>
              </a:rPr>
              <a:t>пропаганда бережного отношения к природному и </a:t>
            </a:r>
            <a:r>
              <a:rPr lang="ru-RU" altLang="ru-RU" sz="2000" dirty="0" smtClean="0">
                <a:solidFill>
                  <a:srgbClr val="002060"/>
                </a:solidFill>
                <a:latin typeface="Times New Roman" panose="02020603050405020304" pitchFamily="18" charset="0"/>
                <a:cs typeface="Times New Roman" panose="02020603050405020304" pitchFamily="18" charset="0"/>
              </a:rPr>
              <a:t>историко</a:t>
            </a:r>
            <a:r>
              <a:rPr lang="en-US" altLang="ru-RU" sz="2000" dirty="0" smtClean="0">
                <a:solidFill>
                  <a:srgbClr val="002060"/>
                </a:solidFill>
                <a:latin typeface="Times New Roman" panose="02020603050405020304" pitchFamily="18" charset="0"/>
                <a:cs typeface="Times New Roman" panose="02020603050405020304" pitchFamily="18" charset="0"/>
              </a:rPr>
              <a:t>-</a:t>
            </a:r>
            <a:r>
              <a:rPr lang="ru-RU" altLang="ru-RU" sz="2000" dirty="0" smtClean="0">
                <a:solidFill>
                  <a:srgbClr val="002060"/>
                </a:solidFill>
                <a:latin typeface="Times New Roman" panose="02020603050405020304" pitchFamily="18" charset="0"/>
                <a:cs typeface="Times New Roman" panose="02020603050405020304" pitchFamily="18" charset="0"/>
              </a:rPr>
              <a:t>культурному </a:t>
            </a:r>
            <a:r>
              <a:rPr lang="ru-RU" altLang="ru-RU" sz="2000" dirty="0">
                <a:solidFill>
                  <a:srgbClr val="002060"/>
                </a:solidFill>
                <a:latin typeface="Times New Roman" panose="02020603050405020304" pitchFamily="18" charset="0"/>
                <a:cs typeface="Times New Roman" panose="02020603050405020304" pitchFamily="18" charset="0"/>
              </a:rPr>
              <a:t>наследию; профилактическая работа по предупреждению </a:t>
            </a:r>
            <a:r>
              <a:rPr lang="ru-RU" altLang="ru-RU" sz="2000" dirty="0" err="1">
                <a:solidFill>
                  <a:srgbClr val="002060"/>
                </a:solidFill>
                <a:latin typeface="Times New Roman" panose="02020603050405020304" pitchFamily="18" charset="0"/>
                <a:cs typeface="Times New Roman" panose="02020603050405020304" pitchFamily="18" charset="0"/>
              </a:rPr>
              <a:t>девиантного</a:t>
            </a:r>
            <a:r>
              <a:rPr lang="ru-RU" altLang="ru-RU" sz="2000" dirty="0">
                <a:solidFill>
                  <a:srgbClr val="002060"/>
                </a:solidFill>
                <a:latin typeface="Times New Roman" panose="02020603050405020304" pitchFamily="18" charset="0"/>
                <a:cs typeface="Times New Roman" panose="02020603050405020304" pitchFamily="18" charset="0"/>
              </a:rPr>
              <a:t> </a:t>
            </a:r>
            <a:r>
              <a:rPr lang="en-US" altLang="ru-RU" sz="2000" dirty="0" smtClean="0">
                <a:solidFill>
                  <a:srgbClr val="002060"/>
                </a:solidFill>
                <a:latin typeface="Times New Roman" panose="02020603050405020304" pitchFamily="18" charset="0"/>
                <a:cs typeface="Times New Roman" panose="02020603050405020304" pitchFamily="18" charset="0"/>
              </a:rPr>
              <a:t> </a:t>
            </a:r>
            <a:r>
              <a:rPr lang="ru-RU" altLang="ru-RU" sz="2000" dirty="0" smtClean="0">
                <a:solidFill>
                  <a:srgbClr val="002060"/>
                </a:solidFill>
                <a:latin typeface="Times New Roman" panose="02020603050405020304" pitchFamily="18" charset="0"/>
                <a:cs typeface="Times New Roman" panose="02020603050405020304" pitchFamily="18" charset="0"/>
              </a:rPr>
              <a:t>поведения </a:t>
            </a:r>
            <a:r>
              <a:rPr lang="ru-RU" altLang="ru-RU" sz="2000" dirty="0">
                <a:solidFill>
                  <a:srgbClr val="002060"/>
                </a:solidFill>
                <a:latin typeface="Times New Roman" panose="02020603050405020304" pitchFamily="18" charset="0"/>
                <a:cs typeface="Times New Roman" panose="02020603050405020304" pitchFamily="18" charset="0"/>
              </a:rPr>
              <a:t>среди </a:t>
            </a:r>
            <a:r>
              <a:rPr lang="ru-RU" altLang="ru-RU" sz="2000" dirty="0" smtClean="0">
                <a:solidFill>
                  <a:srgbClr val="002060"/>
                </a:solidFill>
                <a:latin typeface="Times New Roman" panose="02020603050405020304" pitchFamily="18" charset="0"/>
                <a:cs typeface="Times New Roman" panose="02020603050405020304" pitchFamily="18" charset="0"/>
              </a:rPr>
              <a:t>подростков</a:t>
            </a:r>
          </a:p>
          <a:p>
            <a:pPr marL="342900" indent="-342900" algn="just">
              <a:lnSpc>
                <a:spcPct val="100000"/>
              </a:lnSpc>
              <a:buFont typeface="Wingdings" pitchFamily="2" charset="2"/>
              <a:buChar char="ü"/>
            </a:pPr>
            <a:r>
              <a:rPr lang="ru-RU" altLang="ru-RU" sz="2000" dirty="0" smtClean="0">
                <a:solidFill>
                  <a:srgbClr val="002060"/>
                </a:solidFill>
                <a:latin typeface="Times New Roman" panose="02020603050405020304" pitchFamily="18" charset="0"/>
                <a:cs typeface="Times New Roman" panose="02020603050405020304" pitchFamily="18" charset="0"/>
              </a:rPr>
              <a:t>помощь животным </a:t>
            </a:r>
          </a:p>
          <a:p>
            <a:pPr marL="342900" indent="-342900" algn="just">
              <a:lnSpc>
                <a:spcPct val="100000"/>
              </a:lnSpc>
              <a:buFont typeface="Wingdings" pitchFamily="2" charset="2"/>
              <a:buChar char="ü"/>
            </a:pPr>
            <a:r>
              <a:rPr lang="ru-RU" sz="2000" dirty="0" smtClean="0">
                <a:solidFill>
                  <a:srgbClr val="002060"/>
                </a:solidFill>
                <a:latin typeface="Times New Roman" pitchFamily="18" charset="0"/>
                <a:cs typeface="Times New Roman" pitchFamily="18" charset="0"/>
              </a:rPr>
              <a:t></a:t>
            </a:r>
            <a:r>
              <a:rPr lang="ru-RU" sz="2000" dirty="0">
                <a:solidFill>
                  <a:srgbClr val="002060"/>
                </a:solidFill>
                <a:latin typeface="Times New Roman" pitchFamily="18" charset="0"/>
                <a:cs typeface="Times New Roman" pitchFamily="18" charset="0"/>
              </a:rPr>
              <a:t> </a:t>
            </a:r>
            <a:r>
              <a:rPr lang="ru-RU" sz="2000" dirty="0" smtClean="0">
                <a:solidFill>
                  <a:srgbClr val="002060"/>
                </a:solidFill>
                <a:latin typeface="Times New Roman" pitchFamily="18" charset="0"/>
                <a:cs typeface="Times New Roman" pitchFamily="18" charset="0"/>
              </a:rPr>
              <a:t>экология </a:t>
            </a:r>
          </a:p>
          <a:p>
            <a:pPr marL="342900" indent="-342900" algn="just">
              <a:lnSpc>
                <a:spcPct val="100000"/>
              </a:lnSpc>
              <a:buFont typeface="Wingdings" pitchFamily="2" charset="2"/>
              <a:buChar char="ü"/>
            </a:pPr>
            <a:r>
              <a:rPr lang="ru-RU" sz="2000" dirty="0" smtClean="0">
                <a:solidFill>
                  <a:srgbClr val="002060"/>
                </a:solidFill>
                <a:latin typeface="Times New Roman" pitchFamily="18" charset="0"/>
                <a:cs typeface="Times New Roman" pitchFamily="18" charset="0"/>
              </a:rPr>
              <a:t>благоустройство  </a:t>
            </a:r>
          </a:p>
        </p:txBody>
      </p:sp>
      <p:sp>
        <p:nvSpPr>
          <p:cNvPr id="5" name="Стрелка вправо 4"/>
          <p:cNvSpPr/>
          <p:nvPr/>
        </p:nvSpPr>
        <p:spPr>
          <a:xfrm>
            <a:off x="3760150" y="293975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06988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8194" name="Заголовок 1"/>
          <p:cNvSpPr>
            <a:spLocks noGrp="1"/>
          </p:cNvSpPr>
          <p:nvPr>
            <p:ph type="title"/>
          </p:nvPr>
        </p:nvSpPr>
        <p:spPr/>
        <p:txBody>
          <a:bodyPr/>
          <a:lstStyle/>
          <a:p>
            <a:pPr algn="ctr"/>
            <a:r>
              <a:rPr lang="ru-RU" altLang="ru-RU" b="1" dirty="0" smtClean="0">
                <a:solidFill>
                  <a:srgbClr val="002060"/>
                </a:solidFill>
                <a:latin typeface="Times New Roman" panose="02020603050405020304" pitchFamily="18" charset="0"/>
                <a:cs typeface="Times New Roman" panose="02020603050405020304" pitchFamily="18" charset="0"/>
              </a:rPr>
              <a:t>Мотивы участия в волонтерской деятельности </a:t>
            </a:r>
          </a:p>
        </p:txBody>
      </p:sp>
      <p:sp>
        <p:nvSpPr>
          <p:cNvPr id="8195" name="Содержимое 2"/>
          <p:cNvSpPr>
            <a:spLocks noGrp="1"/>
          </p:cNvSpPr>
          <p:nvPr>
            <p:ph idx="1"/>
          </p:nvPr>
        </p:nvSpPr>
        <p:spPr>
          <a:xfrm>
            <a:off x="838200" y="1712913"/>
            <a:ext cx="5781261" cy="4464050"/>
          </a:xfrm>
        </p:spPr>
        <p:txBody>
          <a:bodyPr/>
          <a:lstStyle/>
          <a:p>
            <a:r>
              <a:rPr lang="ru-RU" altLang="ru-RU" b="1" dirty="0" smtClean="0">
                <a:solidFill>
                  <a:srgbClr val="002060"/>
                </a:solidFill>
                <a:latin typeface="Times New Roman" panose="02020603050405020304" pitchFamily="18" charset="0"/>
                <a:cs typeface="Times New Roman" panose="02020603050405020304" pitchFamily="18" charset="0"/>
              </a:rPr>
              <a:t>потребность в признании</a:t>
            </a:r>
            <a:r>
              <a:rPr lang="ru-RU" altLang="ru-RU" dirty="0" smtClean="0">
                <a:solidFill>
                  <a:srgbClr val="002060"/>
                </a:solidFill>
                <a:latin typeface="Times New Roman" panose="02020603050405020304" pitchFamily="18" charset="0"/>
                <a:cs typeface="Times New Roman" panose="02020603050405020304" pitchFamily="18" charset="0"/>
              </a:rPr>
              <a:t>;</a:t>
            </a:r>
          </a:p>
          <a:p>
            <a:r>
              <a:rPr lang="ru-RU" altLang="ru-RU" b="1" dirty="0" smtClean="0">
                <a:solidFill>
                  <a:srgbClr val="002060"/>
                </a:solidFill>
                <a:latin typeface="Times New Roman" panose="02020603050405020304" pitchFamily="18" charset="0"/>
                <a:cs typeface="Times New Roman" panose="02020603050405020304" pitchFamily="18" charset="0"/>
              </a:rPr>
              <a:t>потребность в достижении</a:t>
            </a:r>
            <a:r>
              <a:rPr lang="ru-RU" altLang="ru-RU" dirty="0" smtClean="0">
                <a:solidFill>
                  <a:srgbClr val="002060"/>
                </a:solidFill>
                <a:latin typeface="Times New Roman" panose="02020603050405020304" pitchFamily="18" charset="0"/>
                <a:cs typeface="Times New Roman" panose="02020603050405020304" pitchFamily="18" charset="0"/>
              </a:rPr>
              <a:t>;</a:t>
            </a:r>
          </a:p>
          <a:p>
            <a:r>
              <a:rPr lang="ru-RU" altLang="ru-RU" b="1" dirty="0" smtClean="0">
                <a:solidFill>
                  <a:srgbClr val="002060"/>
                </a:solidFill>
                <a:latin typeface="Times New Roman" panose="02020603050405020304" pitchFamily="18" charset="0"/>
                <a:cs typeface="Times New Roman" panose="02020603050405020304" pitchFamily="18" charset="0"/>
              </a:rPr>
              <a:t>потребность в самоконтроле</a:t>
            </a:r>
            <a:r>
              <a:rPr lang="ru-RU" altLang="ru-RU" dirty="0" smtClean="0">
                <a:solidFill>
                  <a:srgbClr val="002060"/>
                </a:solidFill>
                <a:latin typeface="Times New Roman" panose="02020603050405020304" pitchFamily="18" charset="0"/>
                <a:cs typeface="Times New Roman" panose="02020603050405020304" pitchFamily="18" charset="0"/>
              </a:rPr>
              <a:t>;</a:t>
            </a:r>
          </a:p>
          <a:p>
            <a:r>
              <a:rPr lang="ru-RU" altLang="ru-RU" b="1" dirty="0" smtClean="0">
                <a:solidFill>
                  <a:srgbClr val="002060"/>
                </a:solidFill>
                <a:latin typeface="Times New Roman" panose="02020603050405020304" pitchFamily="18" charset="0"/>
                <a:cs typeface="Times New Roman" panose="02020603050405020304" pitchFamily="18" charset="0"/>
              </a:rPr>
              <a:t>потребность в разнообразии</a:t>
            </a:r>
            <a:r>
              <a:rPr lang="ru-RU" altLang="ru-RU" dirty="0" smtClean="0">
                <a:solidFill>
                  <a:srgbClr val="002060"/>
                </a:solidFill>
                <a:latin typeface="Times New Roman" panose="02020603050405020304" pitchFamily="18" charset="0"/>
                <a:cs typeface="Times New Roman" panose="02020603050405020304" pitchFamily="18" charset="0"/>
              </a:rPr>
              <a:t>;</a:t>
            </a:r>
          </a:p>
          <a:p>
            <a:r>
              <a:rPr lang="ru-RU" altLang="ru-RU" b="1" dirty="0" smtClean="0">
                <a:solidFill>
                  <a:srgbClr val="002060"/>
                </a:solidFill>
                <a:latin typeface="Times New Roman" panose="02020603050405020304" pitchFamily="18" charset="0"/>
                <a:cs typeface="Times New Roman" panose="02020603050405020304" pitchFamily="18" charset="0"/>
              </a:rPr>
              <a:t>потребность в росте</a:t>
            </a:r>
            <a:r>
              <a:rPr lang="ru-RU" altLang="ru-RU" dirty="0" smtClean="0">
                <a:solidFill>
                  <a:srgbClr val="002060"/>
                </a:solidFill>
                <a:latin typeface="Times New Roman" panose="02020603050405020304" pitchFamily="18" charset="0"/>
                <a:cs typeface="Times New Roman" panose="02020603050405020304" pitchFamily="18" charset="0"/>
              </a:rPr>
              <a:t>;</a:t>
            </a:r>
          </a:p>
          <a:p>
            <a:r>
              <a:rPr lang="ru-RU" altLang="ru-RU" b="1" dirty="0" smtClean="0">
                <a:solidFill>
                  <a:srgbClr val="002060"/>
                </a:solidFill>
                <a:latin typeface="Times New Roman" panose="02020603050405020304" pitchFamily="18" charset="0"/>
                <a:cs typeface="Times New Roman" panose="02020603050405020304" pitchFamily="18" charset="0"/>
              </a:rPr>
              <a:t>потребность в общении</a:t>
            </a:r>
            <a:r>
              <a:rPr lang="ru-RU" altLang="ru-RU" dirty="0" smtClean="0">
                <a:solidFill>
                  <a:srgbClr val="002060"/>
                </a:solidFill>
                <a:latin typeface="Times New Roman" panose="02020603050405020304" pitchFamily="18" charset="0"/>
                <a:cs typeface="Times New Roman" panose="02020603050405020304" pitchFamily="18" charset="0"/>
              </a:rPr>
              <a:t>;</a:t>
            </a:r>
          </a:p>
          <a:p>
            <a:r>
              <a:rPr lang="ru-RU" altLang="ru-RU" b="1" dirty="0" smtClean="0">
                <a:solidFill>
                  <a:srgbClr val="002060"/>
                </a:solidFill>
                <a:latin typeface="Times New Roman" panose="02020603050405020304" pitchFamily="18" charset="0"/>
                <a:cs typeface="Times New Roman" panose="02020603050405020304" pitchFamily="18" charset="0"/>
              </a:rPr>
              <a:t>потребность в развлечении</a:t>
            </a:r>
            <a:r>
              <a:rPr lang="ru-RU" altLang="ru-RU" dirty="0" smtClean="0">
                <a:solidFill>
                  <a:srgbClr val="002060"/>
                </a:solidFill>
                <a:latin typeface="Times New Roman" panose="02020603050405020304" pitchFamily="18" charset="0"/>
                <a:cs typeface="Times New Roman" panose="02020603050405020304" pitchFamily="18" charset="0"/>
              </a:rPr>
              <a:t>.</a:t>
            </a:r>
          </a:p>
          <a:p>
            <a:endParaRPr lang="ru-RU" altLang="ru-RU" dirty="0" smtClean="0"/>
          </a:p>
        </p:txBody>
      </p:sp>
      <p:pic>
        <p:nvPicPr>
          <p:cNvPr id="1026" name="Picture 2" descr="C:\Users\Пользователь\Desktop\92a8d7ce209e7bc6d621f76263bb21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3170" y="1678761"/>
            <a:ext cx="4708733" cy="435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4241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b="1" dirty="0" smtClean="0">
                <a:latin typeface="Times New Roman" panose="02020603050405020304" pitchFamily="18" charset="0"/>
                <a:cs typeface="Times New Roman" panose="02020603050405020304" pitchFamily="18" charset="0"/>
              </a:rPr>
              <a:t>            Волонтерская </a:t>
            </a:r>
            <a:r>
              <a:rPr lang="ru-RU" altLang="ru-RU" b="1" dirty="0">
                <a:latin typeface="Times New Roman" panose="02020603050405020304" pitchFamily="18" charset="0"/>
                <a:cs typeface="Times New Roman" panose="02020603050405020304" pitchFamily="18" charset="0"/>
              </a:rPr>
              <a:t>деятельность - …</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707512526"/>
              </p:ext>
            </p:extLst>
          </p:nvPr>
        </p:nvGraphicFramePr>
        <p:xfrm>
          <a:off x="870568" y="1809441"/>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6842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36" y="2146852"/>
            <a:ext cx="3955774" cy="3419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38200" y="248479"/>
            <a:ext cx="10515600" cy="824948"/>
          </a:xfrm>
        </p:spPr>
        <p:txBody>
          <a:bodyPr/>
          <a:lstStyle/>
          <a:p>
            <a:pPr marL="342900" lvl="0" indent="-342900" eaLnBrk="1" fontAlgn="auto" hangingPunct="1">
              <a:lnSpc>
                <a:spcPct val="100000"/>
              </a:lnSpc>
              <a:spcBef>
                <a:spcPct val="20000"/>
              </a:spcBef>
              <a:spcAft>
                <a:spcPts val="0"/>
              </a:spcAft>
            </a:pPr>
            <a:r>
              <a:rPr lang="ru-RU" dirty="0" smtClean="0">
                <a:solidFill>
                  <a:srgbClr val="002060"/>
                </a:solidFill>
                <a:latin typeface="Times New Roman" pitchFamily="18" charset="0"/>
                <a:cs typeface="Times New Roman" pitchFamily="18" charset="0"/>
              </a:rPr>
              <a:t>Результат </a:t>
            </a:r>
            <a:r>
              <a:rPr lang="ru-RU" dirty="0">
                <a:solidFill>
                  <a:srgbClr val="002060"/>
                </a:solidFill>
                <a:latin typeface="Times New Roman" pitchFamily="18" charset="0"/>
                <a:cs typeface="Times New Roman" pitchFamily="18" charset="0"/>
              </a:rPr>
              <a:t>участия в </a:t>
            </a:r>
            <a:r>
              <a:rPr lang="ru-RU" dirty="0" smtClean="0">
                <a:solidFill>
                  <a:srgbClr val="002060"/>
                </a:solidFill>
                <a:latin typeface="Times New Roman" pitchFamily="18" charset="0"/>
                <a:cs typeface="Times New Roman" pitchFamily="18" charset="0"/>
              </a:rPr>
              <a:t>волонтерском движении</a:t>
            </a:r>
            <a:br>
              <a:rPr lang="ru-RU" dirty="0" smtClean="0">
                <a:solidFill>
                  <a:srgbClr val="002060"/>
                </a:solidFill>
                <a:latin typeface="Times New Roman" pitchFamily="18" charset="0"/>
                <a:cs typeface="Times New Roman" pitchFamily="18" charset="0"/>
              </a:rPr>
            </a:br>
            <a:r>
              <a:rPr lang="ru-RU" dirty="0" smtClean="0">
                <a:solidFill>
                  <a:srgbClr val="002060"/>
                </a:solidFill>
                <a:latin typeface="Times New Roman" pitchFamily="18" charset="0"/>
                <a:cs typeface="Times New Roman" pitchFamily="18" charset="0"/>
              </a:rPr>
              <a:t> </a:t>
            </a:r>
            <a:r>
              <a:rPr lang="ru-RU" dirty="0">
                <a:solidFill>
                  <a:srgbClr val="002060"/>
                </a:solidFill>
                <a:latin typeface="Times New Roman" pitchFamily="18" charset="0"/>
                <a:cs typeface="Times New Roman" pitchFamily="18" charset="0"/>
              </a:rPr>
              <a:t>способствует развитию таких качеств, как:</a:t>
            </a:r>
          </a:p>
        </p:txBody>
      </p:sp>
      <p:sp>
        <p:nvSpPr>
          <p:cNvPr id="3" name="Объект 2"/>
          <p:cNvSpPr>
            <a:spLocks noGrp="1"/>
          </p:cNvSpPr>
          <p:nvPr>
            <p:ph idx="1"/>
          </p:nvPr>
        </p:nvSpPr>
        <p:spPr>
          <a:xfrm>
            <a:off x="5367130" y="1805746"/>
            <a:ext cx="6314660" cy="4664627"/>
          </a:xfrm>
        </p:spPr>
        <p:txBody>
          <a:bodyPr/>
          <a:lstStyle/>
          <a:p>
            <a:pPr marL="0" indent="0">
              <a:buNone/>
            </a:pPr>
            <a:r>
              <a:rPr lang="ru-RU" dirty="0" smtClean="0">
                <a:solidFill>
                  <a:srgbClr val="002060"/>
                </a:solidFill>
                <a:latin typeface="Times New Roman" pitchFamily="18" charset="0"/>
                <a:cs typeface="Times New Roman" pitchFamily="18" charset="0"/>
              </a:rPr>
              <a:t>1</a:t>
            </a:r>
            <a:r>
              <a:rPr lang="ru-RU" dirty="0">
                <a:solidFill>
                  <a:srgbClr val="002060"/>
                </a:solidFill>
                <a:latin typeface="Times New Roman" pitchFamily="18" charset="0"/>
                <a:cs typeface="Times New Roman" pitchFamily="18" charset="0"/>
              </a:rPr>
              <a:t>. опыт ответственного взаимодействия;</a:t>
            </a:r>
            <a:br>
              <a:rPr lang="ru-RU" dirty="0">
                <a:solidFill>
                  <a:srgbClr val="002060"/>
                </a:solidFill>
                <a:latin typeface="Times New Roman" pitchFamily="18" charset="0"/>
                <a:cs typeface="Times New Roman" pitchFamily="18" charset="0"/>
              </a:rPr>
            </a:br>
            <a:r>
              <a:rPr lang="ru-RU" dirty="0">
                <a:solidFill>
                  <a:srgbClr val="002060"/>
                </a:solidFill>
                <a:latin typeface="Times New Roman" pitchFamily="18" charset="0"/>
                <a:cs typeface="Times New Roman" pitchFamily="18" charset="0"/>
              </a:rPr>
              <a:t>2. развитие коммуникативных способностей;</a:t>
            </a:r>
            <a:br>
              <a:rPr lang="ru-RU" dirty="0">
                <a:solidFill>
                  <a:srgbClr val="002060"/>
                </a:solidFill>
                <a:latin typeface="Times New Roman" pitchFamily="18" charset="0"/>
                <a:cs typeface="Times New Roman" pitchFamily="18" charset="0"/>
              </a:rPr>
            </a:br>
            <a:r>
              <a:rPr lang="ru-RU" dirty="0">
                <a:solidFill>
                  <a:srgbClr val="002060"/>
                </a:solidFill>
                <a:latin typeface="Times New Roman" pitchFamily="18" charset="0"/>
                <a:cs typeface="Times New Roman" pitchFamily="18" charset="0"/>
              </a:rPr>
              <a:t>3. самоорганизация;</a:t>
            </a:r>
            <a:br>
              <a:rPr lang="ru-RU" dirty="0">
                <a:solidFill>
                  <a:srgbClr val="002060"/>
                </a:solidFill>
                <a:latin typeface="Times New Roman" pitchFamily="18" charset="0"/>
                <a:cs typeface="Times New Roman" pitchFamily="18" charset="0"/>
              </a:rPr>
            </a:br>
            <a:r>
              <a:rPr lang="ru-RU" dirty="0">
                <a:solidFill>
                  <a:srgbClr val="002060"/>
                </a:solidFill>
                <a:latin typeface="Times New Roman" pitchFamily="18" charset="0"/>
                <a:cs typeface="Times New Roman" pitchFamily="18" charset="0"/>
              </a:rPr>
              <a:t>4. исполнительская дисциплина;</a:t>
            </a:r>
            <a:br>
              <a:rPr lang="ru-RU" dirty="0">
                <a:solidFill>
                  <a:srgbClr val="002060"/>
                </a:solidFill>
                <a:latin typeface="Times New Roman" pitchFamily="18" charset="0"/>
                <a:cs typeface="Times New Roman" pitchFamily="18" charset="0"/>
              </a:rPr>
            </a:br>
            <a:r>
              <a:rPr lang="ru-RU" dirty="0">
                <a:solidFill>
                  <a:srgbClr val="002060"/>
                </a:solidFill>
                <a:latin typeface="Times New Roman" pitchFamily="18" charset="0"/>
                <a:cs typeface="Times New Roman" pitchFamily="18" charset="0"/>
              </a:rPr>
              <a:t>5. лидерские навыки;</a:t>
            </a:r>
            <a:br>
              <a:rPr lang="ru-RU" dirty="0">
                <a:solidFill>
                  <a:srgbClr val="002060"/>
                </a:solidFill>
                <a:latin typeface="Times New Roman" pitchFamily="18" charset="0"/>
                <a:cs typeface="Times New Roman" pitchFamily="18" charset="0"/>
              </a:rPr>
            </a:br>
            <a:r>
              <a:rPr lang="ru-RU" dirty="0">
                <a:solidFill>
                  <a:srgbClr val="002060"/>
                </a:solidFill>
                <a:latin typeface="Times New Roman" pitchFamily="18" charset="0"/>
                <a:cs typeface="Times New Roman" pitchFamily="18" charset="0"/>
              </a:rPr>
              <a:t>6. защита и отстаивание прав и интересов;</a:t>
            </a:r>
            <a:br>
              <a:rPr lang="ru-RU" dirty="0">
                <a:solidFill>
                  <a:srgbClr val="002060"/>
                </a:solidFill>
                <a:latin typeface="Times New Roman" pitchFamily="18" charset="0"/>
                <a:cs typeface="Times New Roman" pitchFamily="18" charset="0"/>
              </a:rPr>
            </a:br>
            <a:r>
              <a:rPr lang="ru-RU" dirty="0">
                <a:solidFill>
                  <a:srgbClr val="002060"/>
                </a:solidFill>
                <a:latin typeface="Times New Roman" pitchFamily="18" charset="0"/>
                <a:cs typeface="Times New Roman" pitchFamily="18" charset="0"/>
              </a:rPr>
              <a:t>7. инициативность;</a:t>
            </a:r>
            <a:br>
              <a:rPr lang="ru-RU" dirty="0">
                <a:solidFill>
                  <a:srgbClr val="002060"/>
                </a:solidFill>
                <a:latin typeface="Times New Roman" pitchFamily="18" charset="0"/>
                <a:cs typeface="Times New Roman" pitchFamily="18" charset="0"/>
              </a:rPr>
            </a:br>
            <a:r>
              <a:rPr lang="ru-RU" dirty="0">
                <a:solidFill>
                  <a:srgbClr val="002060"/>
                </a:solidFill>
                <a:latin typeface="Times New Roman" pitchFamily="18" charset="0"/>
                <a:cs typeface="Times New Roman" pitchFamily="18" charset="0"/>
              </a:rPr>
              <a:t>8. профессиональное ориентирование;</a:t>
            </a:r>
            <a:br>
              <a:rPr lang="ru-RU" dirty="0">
                <a:solidFill>
                  <a:srgbClr val="002060"/>
                </a:solidFill>
                <a:latin typeface="Times New Roman" pitchFamily="18" charset="0"/>
                <a:cs typeface="Times New Roman" pitchFamily="18" charset="0"/>
              </a:rPr>
            </a:br>
            <a:r>
              <a:rPr lang="ru-RU" dirty="0">
                <a:solidFill>
                  <a:srgbClr val="002060"/>
                </a:solidFill>
                <a:latin typeface="Times New Roman" pitchFamily="18" charset="0"/>
                <a:cs typeface="Times New Roman" pitchFamily="18" charset="0"/>
              </a:rPr>
              <a:t>9. общение с единомышленниками и многие другие</a:t>
            </a:r>
            <a:endParaRPr lang="ru-RU" dirty="0">
              <a:solidFill>
                <a:srgbClr val="002060"/>
              </a:solidFill>
            </a:endParaRPr>
          </a:p>
        </p:txBody>
      </p:sp>
    </p:spTree>
    <p:extLst>
      <p:ext uri="{BB962C8B-B14F-4D97-AF65-F5344CB8AC3E}">
        <p14:creationId xmlns:p14="http://schemas.microsoft.com/office/powerpoint/2010/main" val="17622066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5122" name="Объект 2"/>
          <p:cNvSpPr>
            <a:spLocks noGrp="1"/>
          </p:cNvSpPr>
          <p:nvPr>
            <p:ph idx="1"/>
          </p:nvPr>
        </p:nvSpPr>
        <p:spPr>
          <a:xfrm>
            <a:off x="838200" y="1263650"/>
            <a:ext cx="10666413" cy="5103813"/>
          </a:xfrm>
        </p:spPr>
        <p:txBody>
          <a:bodyPr/>
          <a:lstStyle/>
          <a:p>
            <a:pPr marL="0" indent="0" algn="just" eaLnBrk="1" hangingPunct="1">
              <a:buNone/>
            </a:pPr>
            <a:r>
              <a:rPr lang="ru-RU" altLang="ru-RU" sz="3200" dirty="0" smtClean="0">
                <a:solidFill>
                  <a:srgbClr val="FF0000"/>
                </a:solidFill>
                <a:latin typeface="Times New Roman" panose="02020603050405020304" pitchFamily="18" charset="0"/>
                <a:cs typeface="Times New Roman" panose="02020603050405020304" pitchFamily="18" charset="0"/>
              </a:rPr>
              <a:t>            </a:t>
            </a:r>
            <a:endParaRPr lang="ru-RU" altLang="ru-RU" sz="5400" dirty="0" smtClean="0">
              <a:solidFill>
                <a:srgbClr val="002060"/>
              </a:solidFill>
              <a:latin typeface="Times New Roman" panose="02020603050405020304" pitchFamily="18" charset="0"/>
              <a:cs typeface="Times New Roman" panose="02020603050405020304" pitchFamily="18" charset="0"/>
            </a:endParaRPr>
          </a:p>
        </p:txBody>
      </p:sp>
      <p:pic>
        <p:nvPicPr>
          <p:cNvPr id="2050" name="Picture 2" descr="C:\Users\Пользователь\Desktop\фото -разное\КАРТИНКИ\index2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5910" y="2247544"/>
            <a:ext cx="7998864" cy="395670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rot="10800000" flipV="1">
            <a:off x="1333144" y="322973"/>
            <a:ext cx="9921666" cy="923330"/>
          </a:xfrm>
          <a:prstGeom prst="rect">
            <a:avLst/>
          </a:prstGeom>
        </p:spPr>
        <p:txBody>
          <a:bodyPr wrap="square">
            <a:spAutoFit/>
          </a:bodyPr>
          <a:lstStyle/>
          <a:p>
            <a:r>
              <a:rPr lang="ru-RU" sz="5400" dirty="0">
                <a:solidFill>
                  <a:srgbClr val="002060"/>
                </a:solidFill>
                <a:latin typeface="Times New Roman" pitchFamily="18" charset="0"/>
                <a:cs typeface="Times New Roman" pitchFamily="18" charset="0"/>
              </a:rPr>
              <a:t>Твори добро сегодня и сейчас!</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8194" name="Заголовок 1"/>
          <p:cNvSpPr>
            <a:spLocks noGrp="1"/>
          </p:cNvSpPr>
          <p:nvPr>
            <p:ph type="title"/>
          </p:nvPr>
        </p:nvSpPr>
        <p:spPr/>
        <p:txBody>
          <a:bodyPr/>
          <a:lstStyle/>
          <a:p>
            <a:pPr algn="ctr"/>
            <a:r>
              <a:rPr lang="ru-RU" altLang="ru-RU" dirty="0" smtClean="0">
                <a:latin typeface="Times New Roman" panose="02020603050405020304" pitchFamily="18" charset="0"/>
                <a:cs typeface="Times New Roman" panose="02020603050405020304" pitchFamily="18" charset="0"/>
              </a:rPr>
              <a:t>Акция « В поддержку солдат»</a:t>
            </a:r>
          </a:p>
        </p:txBody>
      </p:sp>
      <p:pic>
        <p:nvPicPr>
          <p:cNvPr id="6" name="Объект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4920" y="1624940"/>
            <a:ext cx="4689969" cy="45963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7219" y="1355541"/>
            <a:ext cx="2136989" cy="51307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7033" y="4230168"/>
            <a:ext cx="4050706" cy="23671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2035" y="1355541"/>
            <a:ext cx="4260850" cy="27635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9">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Классическая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Тема9" id="{7A5174A3-1AA3-415D-96ED-61930CC9F095}" vid="{A8B787B5-C6BF-404B-AD12-8ED82682A9EF}"/>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Тема9</Template>
  <TotalTime>3227</TotalTime>
  <Words>1271</Words>
  <Application>Microsoft Office PowerPoint</Application>
  <PresentationFormat>Произвольный</PresentationFormat>
  <Paragraphs>128</Paragraphs>
  <Slides>18</Slides>
  <Notes>18</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Тема9</vt:lpstr>
      <vt:lpstr>Волонтерское  движение  как одно  из направлений воспитательной работы с детьми «группы риска»</vt:lpstr>
      <vt:lpstr>Волонтерское движение </vt:lpstr>
      <vt:lpstr>Презентация PowerPoint</vt:lpstr>
      <vt:lpstr>Основные направления деятельности волонтерского движения:  </vt:lpstr>
      <vt:lpstr>Мотивы участия в волонтерской деятельности </vt:lpstr>
      <vt:lpstr>            Волонтерская деятельность - …</vt:lpstr>
      <vt:lpstr>Результат участия в волонтерском движении  способствует развитию таких качеств, как:</vt:lpstr>
      <vt:lpstr>Презентация PowerPoint</vt:lpstr>
      <vt:lpstr>Акция « В поддержку солдат»</vt:lpstr>
      <vt:lpstr>Помощь тем, кто нуждается…</vt:lpstr>
      <vt:lpstr>      «Горька работа, да хлеб сладок»</vt:lpstr>
      <vt:lpstr>Акция «Мы за здоровый образ жизни!»</vt:lpstr>
      <vt:lpstr>Мы помним, мы гордимся!!</vt:lpstr>
      <vt:lpstr>Поздравление ветеранов</vt:lpstr>
      <vt:lpstr>Спасибо за мирное небо!</vt:lpstr>
      <vt:lpstr>ТВОРИ ДОБРО!</vt:lpstr>
      <vt:lpstr>   Везде, где есть человек,  есть возможность для доброты</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Елизавета Нечепуренко</dc:creator>
  <cp:lastModifiedBy>Пользователь</cp:lastModifiedBy>
  <cp:revision>194</cp:revision>
  <cp:lastPrinted>2023-04-04T13:13:06Z</cp:lastPrinted>
  <dcterms:created xsi:type="dcterms:W3CDTF">2018-04-02T16:12:48Z</dcterms:created>
  <dcterms:modified xsi:type="dcterms:W3CDTF">2023-11-02T07:10:25Z</dcterms:modified>
</cp:coreProperties>
</file>