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9" r:id="rId3"/>
    <p:sldId id="364" r:id="rId4"/>
    <p:sldId id="366" r:id="rId5"/>
    <p:sldId id="361" r:id="rId6"/>
    <p:sldId id="362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7" r:id="rId19"/>
    <p:sldId id="365" r:id="rId20"/>
    <p:sldId id="34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343" autoAdjust="0"/>
  </p:normalViewPr>
  <p:slideViewPr>
    <p:cSldViewPr>
      <p:cViewPr varScale="1">
        <p:scale>
          <a:sx n="70" d="100"/>
          <a:sy n="70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93D8-4D85-4708-AD35-9B4A84027714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0E974-5226-47FF-BEDF-40101242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9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0E974-5226-47FF-BEDF-40101242C87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5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3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45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6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43046-ACFA-423A-9C0D-1171CB1991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25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1205D-D7DB-4309-8378-F821B57FA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01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59B29-D0C3-4B9A-B087-D97C3B0F22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02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11B58-D42A-47C8-BDEE-DE75AE5C89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495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1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1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7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1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20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6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BF19-B618-4D7B-9E48-BAFC36643157}" type="datetimeFigureOut">
              <a:rPr lang="ru-RU" smtClean="0"/>
              <a:t>02/11/23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2D5D-95B1-4DB5-AA69-ECFA8519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3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usechief.ru/glina-dlya-lepki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voi-uvelirr.ru/chto-takoe-glina-svojstva-i-vidy-gliny-primenenie-gliny/" TargetMode="External"/><Relationship Id="rId4" Type="http://schemas.openxmlformats.org/officeDocument/2006/relationships/hyperlink" Target="https://&#1074;&#1090;&#1086;&#1088;&#1072;&#1103;&#1080;&#1085;&#1076;&#1091;&#1089;&#1090;&#1088;&#1080;&#1072;&#1083;&#1080;&#1079;&#1072;&#1094;&#1080;&#1103;.&#1088;&#1092;/glina-svoystva-vidyi-i-raznovidnosti-proishozhdenie-dobyicha-i-primeneni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(2824946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7"/>
          <a:stretch/>
        </p:blipFill>
        <p:spPr bwMode="auto">
          <a:xfrm>
            <a:off x="-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988841"/>
            <a:ext cx="5758408" cy="161161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/>
              </a:rPr>
              <a:t>Происхождение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 pitchFamily="82" charset="-52"/>
              </a:rPr>
              <a:t> глины и </a:t>
            </a:r>
            <a:r>
              <a:rPr lang="ru-RU" sz="66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 pitchFamily="82" charset="-52"/>
              </a:rPr>
              <a:t>способы применения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saNovaDc2Fr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5796" y="4005064"/>
            <a:ext cx="5832648" cy="926976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 pitchFamily="82" charset="-52"/>
              </a:rPr>
              <a:t>Автор: Воловик Елена Владимировна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 pitchFamily="82" charset="-52"/>
              </a:rPr>
              <a:t>Педагог дополнительного образования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saNovaDc2Fr" pitchFamily="82" charset="-52"/>
            </a:endParaRPr>
          </a:p>
        </p:txBody>
      </p:sp>
      <p:pic>
        <p:nvPicPr>
          <p:cNvPr id="1026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0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16702" y="5517232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г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411760" y="422669"/>
            <a:ext cx="5832648" cy="926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 pitchFamily="82" charset="-52"/>
              </a:rPr>
              <a:t>МБУ ДО «ЦДТ Сормовского района»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saNovaDc2F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8158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линяной посуда в крестьянских домах на Руси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669925" y="5994400"/>
            <a:ext cx="1165225" cy="314325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Жаровня</a:t>
            </a:r>
          </a:p>
        </p:txBody>
      </p:sp>
      <p:pic>
        <p:nvPicPr>
          <p:cNvPr id="6148" name="Picture 8" descr="i01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138" y="1504615"/>
            <a:ext cx="1674812" cy="167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56608" y="3117849"/>
            <a:ext cx="1331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Горшок</a:t>
            </a:r>
            <a:endParaRPr lang="ru-RU" altLang="ru-RU" sz="24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pic>
        <p:nvPicPr>
          <p:cNvPr id="6151" name="Picture 9" descr="D:\Георгий\Проект\DSC09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0798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5876462" y="303029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Гусятница</a:t>
            </a:r>
          </a:p>
        </p:txBody>
      </p:sp>
      <p:pic>
        <p:nvPicPr>
          <p:cNvPr id="6154" name="Picture 11" descr="D:\Георгий\Проект\кры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49" y="3313112"/>
            <a:ext cx="20193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3"/>
          <p:cNvSpPr txBox="1">
            <a:spLocks noChangeArrowheads="1"/>
          </p:cNvSpPr>
          <p:nvPr/>
        </p:nvSpPr>
        <p:spPr bwMode="auto">
          <a:xfrm>
            <a:off x="3799489" y="6210761"/>
            <a:ext cx="1190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Крынка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76" y="3537656"/>
            <a:ext cx="1941513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TextBox 15"/>
          <p:cNvSpPr txBox="1">
            <a:spLocks noChangeArrowheads="1"/>
          </p:cNvSpPr>
          <p:nvPr/>
        </p:nvSpPr>
        <p:spPr bwMode="auto">
          <a:xfrm>
            <a:off x="6843712" y="6051698"/>
            <a:ext cx="1190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Кувшин</a:t>
            </a:r>
          </a:p>
        </p:txBody>
      </p:sp>
      <p:pic>
        <p:nvPicPr>
          <p:cNvPr id="12290" name="Picture 2" descr="https://avatars.mds.yandex.net/get-mpic/4956986/img_id1363157670571040744.jpeg/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0" y="4005064"/>
            <a:ext cx="2805180" cy="18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sz="quarter" idx="1"/>
          </p:nvPr>
        </p:nvSpPr>
        <p:spPr>
          <a:xfrm>
            <a:off x="1528763" y="3362325"/>
            <a:ext cx="1603375" cy="4318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altLang="ru-RU" sz="2400" dirty="0" err="1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Кисельник</a:t>
            </a:r>
            <a:endParaRPr lang="ru-RU" altLang="ru-RU" sz="2400" dirty="0" smtClean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sp>
        <p:nvSpPr>
          <p:cNvPr id="7172" name="Объект 3"/>
          <p:cNvSpPr>
            <a:spLocks noGrp="1"/>
          </p:cNvSpPr>
          <p:nvPr>
            <p:ph sz="quarter" idx="2"/>
          </p:nvPr>
        </p:nvSpPr>
        <p:spPr>
          <a:xfrm>
            <a:off x="5937250" y="3343275"/>
            <a:ext cx="1228725" cy="4603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Миски</a:t>
            </a:r>
          </a:p>
        </p:txBody>
      </p:sp>
      <p:sp>
        <p:nvSpPr>
          <p:cNvPr id="7173" name="Объект 5"/>
          <p:cNvSpPr>
            <a:spLocks noGrp="1"/>
          </p:cNvSpPr>
          <p:nvPr>
            <p:ph sz="quarter" idx="4"/>
          </p:nvPr>
        </p:nvSpPr>
        <p:spPr>
          <a:xfrm>
            <a:off x="5517875" y="5815534"/>
            <a:ext cx="1655763" cy="4984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Подойник</a:t>
            </a:r>
          </a:p>
        </p:txBody>
      </p:sp>
      <p:pic>
        <p:nvPicPr>
          <p:cNvPr id="7175" name="Picture 3" descr="D:\Георгий\Проект\мис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68438"/>
            <a:ext cx="28082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1" y="4038136"/>
            <a:ext cx="2941777" cy="167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Прямоугольник 6"/>
          <p:cNvSpPr>
            <a:spLocks noChangeArrowheads="1"/>
          </p:cNvSpPr>
          <p:nvPr/>
        </p:nvSpPr>
        <p:spPr bwMode="auto">
          <a:xfrm>
            <a:off x="1498150" y="5861151"/>
            <a:ext cx="96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Плошка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Посуда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pic>
        <p:nvPicPr>
          <p:cNvPr id="11266" name="Picture 2" descr="https://starinasib.ru/images/cat_gallery/orig_feb98bc1d8ada0a8d6f0a6cbf8279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96" y="4143274"/>
            <a:ext cx="3056720" cy="171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everija.narod.ru/Kollekcii/Keramika/DSC01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9800"/>
            <a:ext cx="2229216" cy="18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0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4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Китайский фарфор</a:t>
            </a:r>
          </a:p>
        </p:txBody>
      </p:sp>
      <p:pic>
        <p:nvPicPr>
          <p:cNvPr id="8195" name="Picture 3" descr="D:\Георгий\Проект\китайский фарфо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2268"/>
            <a:ext cx="4069656" cy="28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:\Георгий\Проект\китайский фарфор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1268760"/>
            <a:ext cx="42243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6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 altLang="ru-RU" sz="4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 </a:t>
            </a:r>
            <a:r>
              <a:rPr lang="ru-RU" altLang="ru-RU" sz="36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Родоначальник российского фарфора</a:t>
            </a:r>
          </a:p>
        </p:txBody>
      </p:sp>
      <p:sp>
        <p:nvSpPr>
          <p:cNvPr id="9219" name="Объект 3"/>
          <p:cNvSpPr>
            <a:spLocks noGrp="1"/>
          </p:cNvSpPr>
          <p:nvPr>
            <p:ph sz="quarter" idx="2"/>
          </p:nvPr>
        </p:nvSpPr>
        <p:spPr>
          <a:xfrm>
            <a:off x="5292725" y="5373688"/>
            <a:ext cx="3671888" cy="647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Дмитрий Иванович Виноградов </a:t>
            </a:r>
          </a:p>
        </p:txBody>
      </p:sp>
      <p:pic>
        <p:nvPicPr>
          <p:cNvPr id="10242" name="Picture 2" descr="https://libkam.ru/wp-content/uploads/2020/11/%D0%94.-%D0%98.-%D0%92%D0%B8%D0%BD%D0%BE%D0%B3%D1%80%D0%B0%D0%B4%D0%BE%D0%B2-%D0%B7%D0%B0-%D1%80%D0%B0%D0%B1%D0%BE%D1%82%D0%BE%D0%B9-%D0%BF%D0%BE-%D0%BF%D1%80%D0%BE%D0%B8%D0%B7%D0%B2%D0%BE%D0%B4%D1%81%D1%82%D0%B2%D1%83-%D1%84%D0%B0%D1%80%D1%84%D0%BE%D1%80%D0%B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2037"/>
            <a:ext cx="3600400" cy="47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4.bp.blogspot.com/-bmsLYffJ98A/VsYHuQZGh8I/AAAAAAAAXVY/bmlLPWUIJtU/w1200-h630-p-k-no-nu/%25D0%25B3%25D0%25BB%25D0%25B5%25D0%25B1%25D0%25BE%25D0%25B2%2B%25D0%25B0%25D0%25BB%25D0%25B5%25D0%25BA%25D1%2581%25D0%25B0%25D0%25BD%25D0%25B4%25D1%2580%2B%25D0%25B8%25D0%25B2%25D0%25B0%25D0%25BD%25D0%25BE%25D0%25B2%25D0%25B8%25D1%25872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s://avatars.dzeninfra.ru/get-zen_doc/50509/pub_5a66ac6ba815f1a7f582013a_5a66becce86a9eff820358b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91" y="1772816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4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 altLang="ru-RU" sz="4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Императорский фарфоровый завод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57412"/>
            <a:ext cx="4038600" cy="15557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9485" t="21455" r="35611" b="41140"/>
          <a:stretch/>
        </p:blipFill>
        <p:spPr>
          <a:xfrm>
            <a:off x="4648200" y="2708920"/>
            <a:ext cx="4154772" cy="3508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5610" t="19485" r="26757" b="40156"/>
          <a:stretch/>
        </p:blipFill>
        <p:spPr>
          <a:xfrm>
            <a:off x="457200" y="3744503"/>
            <a:ext cx="4101380" cy="24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5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4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Глина в ванной комнате</a:t>
            </a:r>
          </a:p>
        </p:txBody>
      </p:sp>
      <p:sp>
        <p:nvSpPr>
          <p:cNvPr id="11267" name="Объект 3"/>
          <p:cNvSpPr>
            <a:spLocks noGrp="1"/>
          </p:cNvSpPr>
          <p:nvPr>
            <p:ph sz="quarter" idx="2"/>
          </p:nvPr>
        </p:nvSpPr>
        <p:spPr>
          <a:xfrm>
            <a:off x="5076825" y="1916113"/>
            <a:ext cx="3595688" cy="504825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Кафельная плитка (керамика)</a:t>
            </a:r>
          </a:p>
        </p:txBody>
      </p:sp>
      <p:sp>
        <p:nvSpPr>
          <p:cNvPr id="11268" name="Объект 4"/>
          <p:cNvSpPr>
            <a:spLocks noGrp="1"/>
          </p:cNvSpPr>
          <p:nvPr>
            <p:ph sz="quarter" idx="3"/>
          </p:nvPr>
        </p:nvSpPr>
        <p:spPr>
          <a:xfrm>
            <a:off x="1766888" y="5162550"/>
            <a:ext cx="1150937" cy="4984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</a:rPr>
              <a:t>Фаянс</a:t>
            </a:r>
          </a:p>
        </p:txBody>
      </p:sp>
      <p:pic>
        <p:nvPicPr>
          <p:cNvPr id="8194" name="Picture 2" descr="https://avatars.mds.yandex.net/i?id=05caec56c6349e12c0749724097a9e2145aa7959-91811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" y="1766093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get-mpic/4219828/img_id6712887994475437165.jpeg/600x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84500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7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Использование глины в строительстве</a:t>
            </a:r>
          </a:p>
        </p:txBody>
      </p:sp>
      <p:pic>
        <p:nvPicPr>
          <p:cNvPr id="12291" name="Picture 2" descr="D:\Георгий\Проект\кирпич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305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5195193" y="4020644"/>
            <a:ext cx="2089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Купеческий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дом в Нижнем Новгороде</a:t>
            </a:r>
            <a:endParaRPr lang="ru-RU" altLang="ru-RU" sz="24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4067175" y="5957888"/>
            <a:ext cx="2881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Современный дом</a:t>
            </a:r>
          </a:p>
        </p:txBody>
      </p:sp>
      <p:pic>
        <p:nvPicPr>
          <p:cNvPr id="7170" name="Picture 2" descr="https://static.tonkosti.ru/tonkosti/table_img/g192/8e8e/148662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911"/>
            <a:ext cx="3911600" cy="26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ykaleidoscope.ru/uploads/posts/2020-03/1584727767_30-p-dizain-oblitsovki-domov-kirpichom-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8" y="3643215"/>
            <a:ext cx="3400490" cy="25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9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altLang="ru-RU" sz="4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Глиняные игрушки </a:t>
            </a:r>
          </a:p>
        </p:txBody>
      </p:sp>
      <p:pic>
        <p:nvPicPr>
          <p:cNvPr id="6146" name="Picture 2" descr="https://cdn2.static1-sima-land.com/content/58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0" y="3773066"/>
            <a:ext cx="3860566" cy="27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1010" y="6413843"/>
            <a:ext cx="2340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Дымковские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игрушки</a:t>
            </a:r>
            <a:endParaRPr lang="ru-RU" sz="2400" dirty="0"/>
          </a:p>
        </p:txBody>
      </p:sp>
      <p:pic>
        <p:nvPicPr>
          <p:cNvPr id="6148" name="Picture 4" descr="https://cdn2.static1-sima-land.com/content/584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t="10870" r="25661" b="12451"/>
          <a:stretch/>
        </p:blipFill>
        <p:spPr bwMode="auto">
          <a:xfrm>
            <a:off x="5522035" y="2996968"/>
            <a:ext cx="3240360" cy="338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88671" y="6326515"/>
            <a:ext cx="2673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Филимоновские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игрушки</a:t>
            </a:r>
            <a:endParaRPr lang="ru-RU" sz="2400" dirty="0"/>
          </a:p>
        </p:txBody>
      </p:sp>
      <p:pic>
        <p:nvPicPr>
          <p:cNvPr id="6150" name="Picture 6" descr="https://cdn2.static1-sima-land.com/content/625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7630" r="24150" b="3811"/>
          <a:stretch/>
        </p:blipFill>
        <p:spPr bwMode="auto">
          <a:xfrm>
            <a:off x="568295" y="820803"/>
            <a:ext cx="2304256" cy="26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92080" y="1498674"/>
            <a:ext cx="256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Каргопольские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игрушки</a:t>
            </a:r>
            <a:endParaRPr lang="ru-RU" sz="2400" dirty="0"/>
          </a:p>
        </p:txBody>
      </p:sp>
      <p:pic>
        <p:nvPicPr>
          <p:cNvPr id="6152" name="Picture 8" descr="https://cdn.culture.ru/images/1ba062cb-bf61-5d2b-ac24-9d62d042e4f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3" t="3732" r="14492" b="2519"/>
          <a:stretch/>
        </p:blipFill>
        <p:spPr bwMode="auto">
          <a:xfrm>
            <a:off x="2992317" y="836712"/>
            <a:ext cx="2052176" cy="26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6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Использование в медицине, природе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501208" y="1588770"/>
            <a:ext cx="3092152" cy="41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Маска из голубой глины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1856482"/>
            <a:ext cx="4462400" cy="37380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В аптеках и косметических магазинах продается глина для лица. Это не всегда лишь обеззараживающие и заживляющие составы. Минеральная и органическая среды породы питают клетки, возвращают молодость, подтягивают кожу. Интересно, что глиняные ванны принимают не только люди, но и животные. Они измазываются, катаются в тягучей массе, если ранены или больны. Животных ведет инстинкт. Они чуют лекарства в окружающей их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среде. Деревья обмазывают глиной повреждения.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pic>
        <p:nvPicPr>
          <p:cNvPr id="5122" name="Picture 2" descr="Что-такое-глина-Свойства-и-виды-глины-Применение-глины-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70695"/>
            <a:ext cx="2449380" cy="16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ermilon.ru/wp-content/uploads/2021/07/4-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24" y="4356683"/>
            <a:ext cx="253376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78535" y="3725489"/>
            <a:ext cx="2308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Сруб или спил дерева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</p:spTree>
    <p:extLst>
      <p:ext uri="{BB962C8B-B14F-4D97-AF65-F5344CB8AC3E}">
        <p14:creationId xmlns:p14="http://schemas.microsoft.com/office/powerpoint/2010/main" val="285159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Заключение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1859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Глина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– это натуральный материал, состоящий из мелких частиц, которые обладают специфическими физическими и химическими свойствами. Она широко используется в различных отраслях, таких как строительство, керамика, медицина и другие. Обработка глины требует определенных навыков и знаний, но при правильном использовании она может быть очень полезным материалом</a:t>
            </a:r>
          </a:p>
        </p:txBody>
      </p:sp>
      <p:pic>
        <p:nvPicPr>
          <p:cNvPr id="15362" name="Picture 2" descr="https://avatars.mds.yandex.net/i?id=905b2995888db973338e7bb813af201257644b08-1011994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51268"/>
            <a:ext cx="2880320" cy="21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s8.hostingkartinok.com/uploads/images/2018/10/9037ffe952963bb7c45877a5085b4a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68750"/>
            <a:ext cx="3476187" cy="22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3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Глина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2856"/>
            <a:ext cx="4043363" cy="49672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Глина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 представляет собой осадочную горную породу с мелкозернистой структурой и сложным составом. Пластичность, вязкость, огнеупорность и другие свойства глины определяются тем, какое породообразующее вещество является основным.</a:t>
            </a:r>
            <a:endParaRPr lang="ru-RU" altLang="ru-RU" sz="2400" dirty="0" smtClean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pic>
        <p:nvPicPr>
          <p:cNvPr id="2052" name="Picture 7" descr="gl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565400"/>
            <a:ext cx="4038600" cy="265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87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Литература и интернет-источники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_BosaNovaDc2Fr" pitchFamily="82" charset="-52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70080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3E1716"/>
                </a:solidFill>
                <a:latin typeface="a_BosaNovaDc2Fr"/>
              </a:rPr>
              <a:t>Коваленко М. Керамика. Как лепить из глины. - М.: Коллектор, </a:t>
            </a:r>
            <a:r>
              <a:rPr lang="ru-RU" sz="2400" dirty="0" smtClean="0">
                <a:solidFill>
                  <a:srgbClr val="3E1716"/>
                </a:solidFill>
                <a:latin typeface="a_BosaNovaDc2Fr"/>
              </a:rPr>
              <a:t>2014</a:t>
            </a:r>
            <a:endParaRPr lang="ru-RU" sz="2400" dirty="0">
              <a:solidFill>
                <a:srgbClr val="3E1716"/>
              </a:solidFill>
              <a:latin typeface="a_BosaNovaDc2Fr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3E1716"/>
                </a:solidFill>
                <a:latin typeface="a_BosaNovaDc2Fr"/>
              </a:rPr>
              <a:t>Глаголев О. Лепим из глины. - М.: </a:t>
            </a:r>
            <a:r>
              <a:rPr lang="ru-RU" sz="2400" dirty="0" err="1">
                <a:solidFill>
                  <a:srgbClr val="3E1716"/>
                </a:solidFill>
                <a:latin typeface="a_BosaNovaDc2Fr"/>
              </a:rPr>
              <a:t>Профиздат</a:t>
            </a:r>
            <a:r>
              <a:rPr lang="ru-RU" sz="2400" dirty="0">
                <a:solidFill>
                  <a:srgbClr val="3E1716"/>
                </a:solidFill>
                <a:latin typeface="a_BosaNovaDc2Fr"/>
              </a:rPr>
              <a:t> 2009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dirty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housechief.ru/glina-dlya-lepki.html</a:t>
            </a:r>
            <a:r>
              <a:rPr lang="ru-RU" sz="2400" dirty="0" smtClean="0">
                <a:solidFill>
                  <a:srgbClr val="3E1716"/>
                </a:solidFill>
                <a:latin typeface="a_BosaNovaDc2Fr"/>
                <a:cs typeface="Times New Roman" pitchFamily="18" charset="0"/>
              </a:rPr>
              <a:t> Глина и её свойства.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ru-RU" sz="2400" dirty="0" err="1">
                <a:solidFill>
                  <a:srgbClr val="3E1716"/>
                </a:solidFill>
                <a:latin typeface="a_BosaNovaDc2Fr"/>
                <a:cs typeface="Times New Roman" pitchFamily="18" charset="0"/>
                <a:hlinkClick r:id="rId4"/>
              </a:rPr>
              <a:t>втораяиндустриализация.рф</a:t>
            </a:r>
            <a:r>
              <a:rPr lang="ru-RU" sz="2400" dirty="0">
                <a:solidFill>
                  <a:srgbClr val="3E1716"/>
                </a:solidFill>
                <a:latin typeface="a_BosaNovaDc2Fr"/>
                <a:cs typeface="Times New Roman" pitchFamily="18" charset="0"/>
                <a:hlinkClick r:id="rId4"/>
              </a:rPr>
              <a:t>/</a:t>
            </a:r>
            <a:r>
              <a:rPr lang="en-US" sz="2400" dirty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glina-svoystva-vidyi-i-raznovidnosti-proishozhdenie-dobyicha-i-primenenie</a:t>
            </a:r>
            <a:r>
              <a:rPr lang="en-US" sz="2400" dirty="0" smtClean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400" dirty="0" smtClean="0">
                <a:solidFill>
                  <a:srgbClr val="3E1716"/>
                </a:solidFill>
                <a:latin typeface="a_BosaNovaDc2Fr"/>
                <a:cs typeface="Times New Roman" pitchFamily="18" charset="0"/>
              </a:rPr>
              <a:t> Глина, свойства и разновидности.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https://tvoi-uvelirr.ru/chto-takoe-glina-svojstva-i-vidy-gliny-primenenie-gliny</a:t>
            </a:r>
            <a:r>
              <a:rPr lang="en-US" sz="2400" dirty="0" smtClean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2400" dirty="0" smtClean="0">
                <a:solidFill>
                  <a:srgbClr val="3E1716"/>
                </a:solidFill>
                <a:latin typeface="a_BosaNovaDc2Fr"/>
                <a:cs typeface="Times New Roman" pitchFamily="18" charset="0"/>
              </a:rPr>
              <a:t> Что такое глина?</a:t>
            </a:r>
          </a:p>
        </p:txBody>
      </p:sp>
    </p:spTree>
    <p:extLst>
      <p:ext uri="{BB962C8B-B14F-4D97-AF65-F5344CB8AC3E}">
        <p14:creationId xmlns:p14="http://schemas.microsoft.com/office/powerpoint/2010/main" val="22291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Основные свойства глины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попадании в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воду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 она размокает и распадается на отдельные частицы, образуя взвесь или образует массу, похожую на тесто;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сухом состоянии она имеет структуру пыли, во влажном – приобретает мягкость, пластичность, легко принимает любую форму;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после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высыхания или обжига она становится крепкой и прочной. Высыхая, она немного уменьшается в объеме из-за естественной усадки;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во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увлажненном состоянии она обладает хорошими связующими способностями. Благодаря этим качествам ее применяют в изготовлении кирпича, некоторых видов посуды;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глина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во влажном состоянии имеет хорошие кроющие качества, поэтому раньше она часто применялась для обмазки дровяных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печей, стен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домов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 и хозяйственных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построек.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</p:spTree>
    <p:extLst>
      <p:ext uri="{BB962C8B-B14F-4D97-AF65-F5344CB8AC3E}">
        <p14:creationId xmlns:p14="http://schemas.microsoft.com/office/powerpoint/2010/main" val="184385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93" y="116632"/>
            <a:ext cx="8229600" cy="7967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Виды природной глины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Голубая глина из водоёма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Прибрежная глина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Огнеупорная (шамотная глина) для фарфора и кирпичей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pic>
        <p:nvPicPr>
          <p:cNvPr id="4098" name="Picture 2" descr="Что-такое-глина-Свойства-и-виды-глины-Применение-глины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3" y="832303"/>
            <a:ext cx="2615782" cy="19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то-такое-глина-Свойства-и-виды-глины-Применение-глины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35" y="2836640"/>
            <a:ext cx="2815149" cy="18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Что-такое-глина-Свойства-и-виды-глины-Применение-глины-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73408"/>
            <a:ext cx="3313111" cy="17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3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Глина для лепки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Натуральная глина — это тот материал, который мы можем найти в грунте, другими словами, в уличных условиях. Она, как правило, не содержит примесей и с ней работать сложнее всего, так как отсутствуют смягчители и вспомогательные составы. Чтобы создавать аксессуары из настоящего куска глины, необходимо иметь навык работы с данным материалом.</a:t>
            </a:r>
          </a:p>
        </p:txBody>
      </p:sp>
      <p:pic>
        <p:nvPicPr>
          <p:cNvPr id="1026" name="Picture 2" descr="Отечественный производитель предоставляет глину для детского творчества, которая считается гипоаллерген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8855"/>
            <a:ext cx="3675816" cy="21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лимерная глина идеально подходит для создания фигурок мультяшных геро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6" y="4221887"/>
            <a:ext cx="3384376" cy="19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8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Полимерная глина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Довольно распространённый вариант, который можно встретить в любом магазине. Более того, такое сырьё легко готовят самостоятельно. Этот материал отлично проявляет себя в прикладном искусстве, очень многие дети начинают своё творчество именно с этого состава.</a:t>
            </a:r>
          </a:p>
        </p:txBody>
      </p:sp>
      <p:pic>
        <p:nvPicPr>
          <p:cNvPr id="2050" name="Picture 2" descr="https://housechief.ru/wp-content/uploads/2019/06/2-glina-dlya-lep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7638"/>
            <a:ext cx="3255416" cy="23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52386262d837d657bdc4fff1e7751e1daa9ac52c-971202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505086" cy="25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2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/>
              <a:t> </a:t>
            </a:r>
            <a:r>
              <a:rPr lang="ru-RU" altLang="ru-RU" sz="400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Этапы </a:t>
            </a:r>
            <a:r>
              <a:rPr lang="ru-RU" altLang="ru-RU" sz="400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производства </a:t>
            </a:r>
            <a:r>
              <a:rPr lang="ru-RU" altLang="ru-RU" sz="4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глиняных изделий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dirty="0" smtClean="0"/>
              <a:t>	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Кусок глины клали в середину гончарного круга, одной рукой круг вращали, а другой – придавали изделию нужную форму.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/>
              <a:t>     </a:t>
            </a:r>
          </a:p>
          <a:p>
            <a:pPr eaLnBrk="1" hangingPunct="1">
              <a:buFontTx/>
              <a:buNone/>
            </a:pPr>
            <a:endParaRPr lang="ru-RU" altLang="ru-RU" sz="2400" dirty="0" smtClean="0"/>
          </a:p>
          <a:p>
            <a:pPr eaLnBrk="1" hangingPunct="1">
              <a:buFontTx/>
              <a:buNone/>
            </a:pPr>
            <a:endParaRPr lang="ru-RU" altLang="ru-RU" sz="2400" dirty="0" smtClean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	Перед тем как изделие из глины отправится в печку, оно должно подсохнуть на воздухе. </a:t>
            </a:r>
          </a:p>
        </p:txBody>
      </p:sp>
      <p:pic>
        <p:nvPicPr>
          <p:cNvPr id="3076" name="Picture 7" descr="3ef9e73e1e9a9429e65762d87bd6d27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3884613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8" descr="сушка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6506" y="3934530"/>
            <a:ext cx="3600400" cy="27007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74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Этапы производство глиняных изделий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417638"/>
            <a:ext cx="3024336" cy="453164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800" dirty="0" smtClean="0"/>
              <a:t>	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Гончары покрывают посуду жидкой глазурью перед тем, как её обжечь. </a:t>
            </a:r>
          </a:p>
          <a:p>
            <a:pPr eaLnBrk="1" hangingPunct="1">
              <a:buFontTx/>
              <a:buNone/>
            </a:pPr>
            <a:endParaRPr lang="ru-RU" altLang="ru-RU" sz="2400" dirty="0" smtClean="0">
              <a:solidFill>
                <a:schemeClr val="accent2">
                  <a:lumMod val="50000"/>
                </a:schemeClr>
              </a:solidFill>
              <a:latin typeface="a_BosaNovaDc2Fr"/>
            </a:endParaRPr>
          </a:p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	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Обжиг в печи.</a:t>
            </a:r>
          </a:p>
        </p:txBody>
      </p:sp>
      <p:pic>
        <p:nvPicPr>
          <p:cNvPr id="4100" name="Picture 9" descr="глазур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816" y="1621120"/>
            <a:ext cx="3312368" cy="18632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https://cache3.youla.io/files/images/720_720_out/5d/08/5d08c23166fb0714ef273d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87810"/>
            <a:ext cx="3312368" cy="29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1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Амфора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611560" y="5741988"/>
            <a:ext cx="8229600" cy="68103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a_BosaNovaDc2Fr"/>
              </a:rPr>
              <a:t>Изделие из глины в Древней Греции.</a:t>
            </a:r>
          </a:p>
        </p:txBody>
      </p:sp>
      <p:pic>
        <p:nvPicPr>
          <p:cNvPr id="13314" name="Picture 2" descr="https://avatars.mds.yandex.net/i?id=80264f9a32913839c73b90dc30772d2a703414b1-1076671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5" y="1610901"/>
            <a:ext cx="3067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pinimg.com/736x/6a/7f/b2/6a7fb250f20f5fc76bb7d46d1b84c915--hermitage-museum-ar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0013"/>
            <a:ext cx="2448272" cy="35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6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635</Words>
  <Application>Microsoft Office PowerPoint</Application>
  <PresentationFormat>Экран (4:3)</PresentationFormat>
  <Paragraphs>77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a_BosaNovaDc2Fr</vt:lpstr>
      <vt:lpstr>Arial</vt:lpstr>
      <vt:lpstr>Calibri</vt:lpstr>
      <vt:lpstr>Times New Roman</vt:lpstr>
      <vt:lpstr>Wingdings</vt:lpstr>
      <vt:lpstr>Тема Office</vt:lpstr>
      <vt:lpstr>Происхождение глины и способы применения</vt:lpstr>
      <vt:lpstr>Глина</vt:lpstr>
      <vt:lpstr>Основные свойства глины</vt:lpstr>
      <vt:lpstr>Виды природной глины</vt:lpstr>
      <vt:lpstr>Глина для лепки</vt:lpstr>
      <vt:lpstr>Полимерная глина</vt:lpstr>
      <vt:lpstr> Этапы производства глиняных изделий</vt:lpstr>
      <vt:lpstr>Этапы производство глиняных изделий</vt:lpstr>
      <vt:lpstr>Амфора</vt:lpstr>
      <vt:lpstr>Глиняной посуда в крестьянских домах на Руси</vt:lpstr>
      <vt:lpstr>Посуда</vt:lpstr>
      <vt:lpstr>Китайский фарфор</vt:lpstr>
      <vt:lpstr> Родоначальник российского фарфора</vt:lpstr>
      <vt:lpstr>Императорский фарфоровый завод</vt:lpstr>
      <vt:lpstr>Глина в ванной комнате</vt:lpstr>
      <vt:lpstr>Использование глины в строительстве</vt:lpstr>
      <vt:lpstr>Глиняные игрушки </vt:lpstr>
      <vt:lpstr>Использование в медицине, природе</vt:lpstr>
      <vt:lpstr>Заключение</vt:lpstr>
      <vt:lpstr>Литература и интернет-источники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82</cp:revision>
  <dcterms:created xsi:type="dcterms:W3CDTF">2014-02-26T19:05:57Z</dcterms:created>
  <dcterms:modified xsi:type="dcterms:W3CDTF">2023-11-02T09:35:06Z</dcterms:modified>
</cp:coreProperties>
</file>