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A"/>
    <a:srgbClr val="CC0000"/>
    <a:srgbClr val="FFFF99"/>
    <a:srgbClr val="660033"/>
    <a:srgbClr val="FFFF81"/>
    <a:srgbClr val="8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plus.com.tw/images/article/1598/1489985006_history-colonialism-german-historical-museum-berlin-arnulf-scriba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" y="0"/>
            <a:ext cx="6215948" cy="33569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1.thingpic.com/images/FJ/3hC6on25TtWh17Y1x5S2qQm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98" y="0"/>
            <a:ext cx="3268502" cy="33569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uncyclomedia.co/uncyclopedia/en/0/0b/Imperialism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0"/>
          <a:stretch/>
        </p:blipFill>
        <p:spPr bwMode="auto">
          <a:xfrm>
            <a:off x="20378" y="3400218"/>
            <a:ext cx="9123622" cy="35571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13062" y="2996952"/>
            <a:ext cx="9130937" cy="1512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ТЕМА УРОКА:</a:t>
            </a:r>
          </a:p>
          <a:p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«НОВЫЙ ИМПЕРИАЛИЗМ». </a:t>
            </a:r>
          </a:p>
          <a:p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ПРОИСХОЖДЕНИЕ ПЕРВОЙ МИРОВОЙ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282124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«Война дредноутов»</a:t>
            </a:r>
            <a:endParaRPr lang="ru-RU" sz="27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54" y="764704"/>
            <a:ext cx="8908242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Противостояние двух блоков </a:t>
            </a:r>
            <a:r>
              <a:rPr lang="ru-RU" sz="26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привело к небывалой гонке вооружений</a:t>
            </a:r>
            <a:r>
              <a:rPr lang="ru-RU" sz="26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которую были втянуты все страны, входящие в эти блоки  </a:t>
            </a:r>
            <a:endParaRPr lang="ru-RU" sz="26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86" y="2276872"/>
            <a:ext cx="4098273" cy="169277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1003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n w="1905"/>
                <a:solidFill>
                  <a:srgbClr val="0000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Недостижимой для других европейцев была морская мощь Великобритании</a:t>
            </a:r>
            <a:endParaRPr lang="ru-RU" sz="2600" dirty="0">
              <a:ln w="1905"/>
              <a:solidFill>
                <a:srgbClr val="00003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02119" y="2996952"/>
            <a:ext cx="792088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32040" y="2276871"/>
            <a:ext cx="4104456" cy="169277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1003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n w="1905"/>
                <a:solidFill>
                  <a:srgbClr val="0000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Германия бросает ей вызов и принимает программу морских вооружений</a:t>
            </a:r>
            <a:endParaRPr lang="ru-RU" sz="2600" dirty="0">
              <a:ln w="1905"/>
              <a:solidFill>
                <a:srgbClr val="00003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07504" y="4509120"/>
            <a:ext cx="8944514" cy="1008112"/>
          </a:xfrm>
          <a:prstGeom prst="rect">
            <a:avLst/>
          </a:prstGeom>
          <a:solidFill>
            <a:srgbClr val="00003A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Началась «война» дредноутов: на каждый новый германский корабль Великобритания закладывала два 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8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1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2.goodfon.ru/original/1920x1080/c/6e/art-flot-korabl-voennyy-5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4" y="899414"/>
            <a:ext cx="8777832" cy="48965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185402" y="5765545"/>
            <a:ext cx="8777832" cy="50405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8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Военный корабль «дредноут»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8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«Война дредноутов»</a:t>
            </a:r>
            <a:endParaRPr lang="ru-RU" sz="27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3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материал, выписать все новые термины.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причины и предпосылки Первой мировой войны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atherineasquithgallery.com/uploads/posts/2021-02/1614531199_8-p-smailik-na-belom-fone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3507121" cy="35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5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«Новый империализм»</a:t>
            </a:r>
            <a:endParaRPr lang="ru-RU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107504" y="767408"/>
            <a:ext cx="8928992" cy="1293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Iskoola Pota" panose="020B0502040204020203" pitchFamily="34" charset="0"/>
              </a:rPr>
              <a:t>К концу 19 в. </a:t>
            </a:r>
            <a:r>
              <a:rPr lang="ru-RU" sz="2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Iskoola Pota" panose="020B0502040204020203" pitchFamily="34" charset="0"/>
              </a:rPr>
              <a:t>произошло завершение территориального раздела мира </a:t>
            </a:r>
            <a:r>
              <a:rPr lang="ru-RU" sz="2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Iskoola Pota" panose="020B0502040204020203" pitchFamily="34" charset="0"/>
              </a:rPr>
              <a:t>на сферы влияния между </a:t>
            </a:r>
            <a:r>
              <a:rPr lang="ru-RU" sz="2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Iskoola Pota" panose="020B0502040204020203" pitchFamily="34" charset="0"/>
              </a:rPr>
              <a:t>главными колониальными </a:t>
            </a:r>
            <a:r>
              <a:rPr lang="ru-RU" sz="2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Iskoola Pota" panose="020B0502040204020203" pitchFamily="34" charset="0"/>
              </a:rPr>
              <a:t>державами</a:t>
            </a:r>
          </a:p>
        </p:txBody>
      </p:sp>
      <p:pic>
        <p:nvPicPr>
          <p:cNvPr id="1026" name="Picture 2" descr="https://assets-a2.kompasiana.com/items/album/2018/07/27/candu-kekuasaan-5b5afcab5e13731c31010c65.jpg?t=o&amp;v=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36" y="2996952"/>
            <a:ext cx="4564572" cy="3788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eynes.scuole.bo.it/sitididattici/farestoria/approfondimenti/foto/a9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5078"/>
            <a:ext cx="4233905" cy="2821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2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07504" y="116632"/>
            <a:ext cx="8928992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«Новый империализм»</a:t>
            </a:r>
            <a:endParaRPr lang="ru-RU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27987"/>
              </p:ext>
            </p:extLst>
          </p:nvPr>
        </p:nvGraphicFramePr>
        <p:xfrm>
          <a:off x="107504" y="908720"/>
          <a:ext cx="8928992" cy="5212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64496"/>
                <a:gridCol w="4464496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Колониальная держава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Принадлежащие ей территории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Великобритания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(более четверти земной поверхности гордо закрашивалось в британских атласах красным цветом)</a:t>
                      </a:r>
                      <a:endParaRPr lang="ru-RU" sz="2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Канада, Австралия, Индия, Бирма, Южно-Африканская республика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Западная Африка, Мадагаскар, Марокко, Алжир, Индокитай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Камерун, Восточная Африка, Юго-Западная Африка, Новая Гвинея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Ливия, Сомали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Корея, Тайвань, Курильские острова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8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«Новый империализм»</a:t>
            </a:r>
            <a:endParaRPr lang="ru-RU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107504" y="836712"/>
            <a:ext cx="892899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рубеже 19 - 20 вв. </a:t>
            </a:r>
            <a:r>
              <a:rPr lang="ru-RU" sz="2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началась борьба за передел колоний и сфер влияния. Эта борьба стала предвестницей Первой мировой </a:t>
            </a:r>
            <a:r>
              <a:rPr lang="ru-RU" sz="2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войны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3167844" y="2193923"/>
            <a:ext cx="5868652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Англо-бурская война (1899-1902)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Испано-американская война (1898)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Русско-японская (19041905) и др.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8787" y="2206854"/>
            <a:ext cx="2808312" cy="2878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Пока это были локальные войны за передел мира с ограниченным составом участников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561055" y="270892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ages.fineartamerica.com/images-medium-large/the-spanish-american-war-first-evere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71" y="3638346"/>
            <a:ext cx="4143439" cy="273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48787" y="5967705"/>
            <a:ext cx="8239637" cy="75544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Испано-американская война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 в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результате войны США получили под свой контроль Филиппины, Пуэрто-Рико и остров Гуам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4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«Новый империализм»</a:t>
            </a:r>
            <a:endParaRPr lang="ru-RU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107504" y="764704"/>
            <a:ext cx="8928992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Запиши в тетрадь: </a:t>
            </a:r>
          </a:p>
          <a:p>
            <a:pPr algn="l"/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Борьба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за передел колоний получила название </a:t>
            </a: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«Новый империализм</a:t>
            </a: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».</a:t>
            </a:r>
            <a:endParaRPr lang="ru-RU" sz="2600" b="1" dirty="0">
              <a:solidFill>
                <a:srgbClr val="C00000"/>
              </a:solidFill>
              <a:latin typeface="Arial" panose="020B0604020202020204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16601" y="2359968"/>
            <a:ext cx="4887447" cy="1285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Подумай: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 каковы главные причины такого явления как «новый империализм»?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Iskoola Pota" panose="020B0502040204020203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292080" y="2359968"/>
            <a:ext cx="3744416" cy="2509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Почему индустриальные страны развернули новую борьбу за передел мира на зоны своего влияния?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Iskoola Pota" panose="020B0502040204020203" pitchFamily="34" charset="0"/>
            </a:endParaRPr>
          </a:p>
        </p:txBody>
      </p:sp>
      <p:pic>
        <p:nvPicPr>
          <p:cNvPr id="7" name="Picture 2" descr="https://storage.needpix.com/rsynced_images/the-question-mark-1086104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2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1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«Новый империализм». Причины</a:t>
            </a:r>
            <a:endParaRPr lang="ru-RU" sz="2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107504" y="687791"/>
            <a:ext cx="8928991" cy="3893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Политические: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Желание стран упрочить свои позиции на международной арене или занять новое международно-политическое положение (Германия).</a:t>
            </a:r>
          </a:p>
          <a:p>
            <a:pPr algn="l"/>
            <a:r>
              <a:rPr lang="ru-RU" sz="26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Экономические: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Необходимость в новых рынках сбыта для своих товаров и продукции;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Промышленным странам были необходимы сырье и продукция, которые они вывозили в огромных количествах из колониальных и зависимых стран.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94719" y="4869160"/>
            <a:ext cx="8941776" cy="1656184"/>
          </a:xfrm>
          <a:prstGeom prst="rect">
            <a:avLst/>
          </a:prstGeom>
          <a:solidFill>
            <a:srgbClr val="00003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Стремление выкроить лишний кусок земли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где можно было бы обеспечить преимущество для своих товаров, своих компаний и не дать такой возможности другим странам – вот суть «нового империализма»</a:t>
            </a:r>
          </a:p>
        </p:txBody>
      </p:sp>
    </p:spTree>
    <p:extLst>
      <p:ext uri="{BB962C8B-B14F-4D97-AF65-F5344CB8AC3E}">
        <p14:creationId xmlns:p14="http://schemas.microsoft.com/office/powerpoint/2010/main" val="219509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Политика протекционизма</a:t>
            </a:r>
            <a:endParaRPr lang="ru-RU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107504" y="764704"/>
            <a:ext cx="8928992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Запишем в тетрадь: </a:t>
            </a:r>
          </a:p>
          <a:p>
            <a:pPr algn="l"/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Протекционизм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Iskoola Pota" panose="020B0502040204020203" pitchFamily="34" charset="0"/>
              </a:rPr>
              <a:t> – политика ограничения ввоза иностранной продукции путем введения высоких таможенных пошлин.</a:t>
            </a:r>
            <a:endParaRPr lang="ru-RU" sz="2600" b="1" dirty="0">
              <a:solidFill>
                <a:srgbClr val="C00000"/>
              </a:solidFill>
              <a:latin typeface="Arial" panose="020B060402020202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28433" y="2708920"/>
            <a:ext cx="4227543" cy="16561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dirty="0" smtClean="0">
                <a:solidFill>
                  <a:srgbClr val="00003A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Индустриальные страны сами являлись крупнейшими рынками сбыта </a:t>
            </a:r>
            <a:endParaRPr lang="ru-RU" sz="2600" dirty="0">
              <a:solidFill>
                <a:srgbClr val="00003A"/>
              </a:solidFill>
              <a:latin typeface="Arial" panose="020B06040202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608004" y="2716204"/>
            <a:ext cx="4407563" cy="16561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solidFill>
                  <a:srgbClr val="00003A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Стремились оградить свой внутренний рынок от конкуренции с иностранными товарами  </a:t>
            </a:r>
            <a:endParaRPr lang="ru-RU" sz="2600" dirty="0">
              <a:solidFill>
                <a:srgbClr val="00003A"/>
              </a:solidFill>
              <a:latin typeface="Arial" panose="020B06040202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01496" y="3804084"/>
            <a:ext cx="648072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://www.bridgeclubdewaalstroomtiel.nl/Foto's/HetLaatsteNieuws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8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53" y="4344144"/>
            <a:ext cx="2447863" cy="258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2cinfoblog.files.wordpress.com/2014/02/50blank-newspaper-front-page-templat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77" y="352425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t4.ftcdn.net/jpg/00/50/43/19/500_F_50431942_fYrdul97IBnUBFtclbBE8ckHqNjSYDS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92" y="4047240"/>
            <a:ext cx="5326368" cy="31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4915474"/>
            <a:ext cx="4248472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«Тарифы и экспансия стали общим требованием правящего класса», - писал журналист начала века 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2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Происхождение Первой мировой войны</a:t>
            </a:r>
            <a:endParaRPr lang="ru-RU" sz="27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107504" y="764704"/>
            <a:ext cx="892899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Мы с Вами выяснили, что бурное развитие индустриальной экономики уже не мыслилось без захвата всё новых и новых рынков, 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без войны</a:t>
            </a:r>
            <a:endParaRPr lang="ru-RU" sz="2500" b="1" dirty="0">
              <a:solidFill>
                <a:srgbClr val="C00000"/>
              </a:solidFill>
              <a:latin typeface="Arial" panose="020B060402020202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1982" y="2132856"/>
            <a:ext cx="8944514" cy="1296144"/>
          </a:xfrm>
          <a:prstGeom prst="rect">
            <a:avLst/>
          </a:prstGeom>
          <a:solidFill>
            <a:srgbClr val="00003A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К причинам, породившим Первую мировую войну также относят </a:t>
            </a:r>
            <a:r>
              <a:rPr lang="ru-RU" sz="2600" b="1" dirty="0" smtClean="0">
                <a:ln w="1905"/>
                <a:solidFill>
                  <a:srgbClr val="FFFF8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противостояние военно-политических блоков в конце Х</a:t>
            </a:r>
            <a:r>
              <a:rPr lang="en-US" sz="2600" b="1" dirty="0" smtClean="0">
                <a:ln w="1905"/>
                <a:solidFill>
                  <a:srgbClr val="FFFF8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I</a:t>
            </a:r>
            <a:r>
              <a:rPr lang="ru-RU" sz="2600" b="1" dirty="0" smtClean="0">
                <a:ln w="1905"/>
                <a:solidFill>
                  <a:srgbClr val="FFFF8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Х – начале ХХ</a:t>
            </a:r>
            <a:r>
              <a:rPr lang="en-US" sz="2600" b="1" dirty="0" smtClean="0">
                <a:ln w="1905"/>
                <a:solidFill>
                  <a:srgbClr val="FFFF8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 </a:t>
            </a:r>
            <a:r>
              <a:rPr lang="ru-RU" sz="2600" b="1" dirty="0" smtClean="0">
                <a:ln w="1905"/>
                <a:solidFill>
                  <a:srgbClr val="FFFF8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вв.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8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Iskoola Pota" panose="020B0502040204020203" pitchFamily="34" charset="0"/>
              </a:rPr>
              <a:t>: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8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87" y="3573016"/>
            <a:ext cx="3888432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Тройственного союза</a:t>
            </a:r>
            <a:r>
              <a:rPr lang="ru-RU" sz="2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составе Германии, Австро-Венгрии и Италии</a:t>
            </a:r>
            <a:endParaRPr lang="ru-RU" sz="26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2631" y="3573016"/>
            <a:ext cx="3888432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Тройственной Антанты</a:t>
            </a:r>
          </a:p>
          <a:p>
            <a:pPr algn="ctr"/>
            <a:r>
              <a:rPr lang="ru-RU" sz="26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составе Англии, Франции и России</a:t>
            </a:r>
            <a:endParaRPr lang="ru-RU" sz="26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2119" y="4295435"/>
            <a:ext cx="11605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8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http://cdn01.ru/files/users/images/06/f8/06f8a7c83440de725c148a29c3d907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8394" r="770" b="3860"/>
          <a:stretch/>
        </p:blipFill>
        <p:spPr bwMode="auto">
          <a:xfrm>
            <a:off x="1594876" y="4969296"/>
            <a:ext cx="3985236" cy="1808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9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Происхождение Первой мировой войны</a:t>
            </a:r>
            <a:endParaRPr lang="ru-RU" sz="27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54" y="836712"/>
            <a:ext cx="8908241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 Европа окончательно раскололась на два противостоящих друг другу блока, </a:t>
            </a:r>
            <a:r>
              <a:rPr lang="ru-RU" sz="26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который привел мир к невиданной ранее войне</a:t>
            </a:r>
            <a:endParaRPr lang="ru-RU" sz="26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54" y="2348880"/>
            <a:ext cx="3867682" cy="289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Странами Тройственного союза</a:t>
            </a:r>
            <a:r>
              <a:rPr lang="ru-RU" sz="2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 взят курс на экспансию, с целью обрести статус полноценных великих держав</a:t>
            </a:r>
            <a:endParaRPr lang="ru-RU" sz="26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4745" y="2329072"/>
            <a:ext cx="4814307" cy="4370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Страны, заключившие «сердечное согласие» (Антанта)</a:t>
            </a:r>
            <a:r>
              <a:rPr lang="ru-RU" sz="2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были обеспокоены захватнической политикой Германии (общая цель – остановить германскую экспансию, защитить свои позиции в мире и Европе, расширить собственные территории за счет противника)  </a:t>
            </a:r>
            <a:endParaRPr lang="ru-RU" sz="25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275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602</TotalTime>
  <Words>580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«Новый империализм»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Первой мировой войны</dc:title>
  <dc:creator>1</dc:creator>
  <cp:lastModifiedBy>ANGE</cp:lastModifiedBy>
  <cp:revision>110</cp:revision>
  <dcterms:created xsi:type="dcterms:W3CDTF">2018-08-25T14:58:25Z</dcterms:created>
  <dcterms:modified xsi:type="dcterms:W3CDTF">2023-03-23T15:24:09Z</dcterms:modified>
</cp:coreProperties>
</file>