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9" r:id="rId2"/>
    <p:sldId id="307" r:id="rId3"/>
    <p:sldId id="273" r:id="rId4"/>
    <p:sldId id="275" r:id="rId5"/>
    <p:sldId id="276" r:id="rId6"/>
    <p:sldId id="277" r:id="rId7"/>
    <p:sldId id="278" r:id="rId8"/>
    <p:sldId id="280" r:id="rId9"/>
    <p:sldId id="281" r:id="rId10"/>
    <p:sldId id="282" r:id="rId11"/>
    <p:sldId id="284" r:id="rId12"/>
    <p:sldId id="285" r:id="rId13"/>
    <p:sldId id="308" r:id="rId14"/>
    <p:sldId id="31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2000" autoAdjust="0"/>
  </p:normalViewPr>
  <p:slideViewPr>
    <p:cSldViewPr>
      <p:cViewPr>
        <p:scale>
          <a:sx n="66" d="100"/>
          <a:sy n="66" d="100"/>
        </p:scale>
        <p:origin x="-128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46564A-5D80-488D-A6DB-7888B8534145}" type="doc">
      <dgm:prSet loTypeId="urn:microsoft.com/office/officeart/2005/8/layout/hList6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FB2C8C7C-F966-4AA6-9AFB-50288EF770B2}">
      <dgm:prSet/>
      <dgm:spPr>
        <a:solidFill>
          <a:schemeClr val="bg1">
            <a:alpha val="50000"/>
          </a:schemeClr>
        </a:solidFill>
        <a:scene3d>
          <a:camera prst="perspectiveRelaxedModerately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ru-RU" b="1" dirty="0" smtClean="0"/>
            <a:t>1937 г. - Владимир Визе - изучение Северного Ледовитого океана с дрейфующих льдов</a:t>
          </a:r>
          <a:endParaRPr lang="ru-RU" dirty="0"/>
        </a:p>
      </dgm:t>
    </dgm:pt>
    <dgm:pt modelId="{082509BD-439C-44BD-8EA6-49D93A75B8B6}" type="parTrans" cxnId="{B0CCF27A-9BB8-4EFC-B833-81503500F112}">
      <dgm:prSet/>
      <dgm:spPr/>
      <dgm:t>
        <a:bodyPr/>
        <a:lstStyle/>
        <a:p>
          <a:endParaRPr lang="ru-RU"/>
        </a:p>
      </dgm:t>
    </dgm:pt>
    <dgm:pt modelId="{24269234-0793-4BE7-9374-71BB5A8D9C02}" type="sibTrans" cxnId="{B0CCF27A-9BB8-4EFC-B833-81503500F112}">
      <dgm:prSet/>
      <dgm:spPr/>
      <dgm:t>
        <a:bodyPr/>
        <a:lstStyle/>
        <a:p>
          <a:endParaRPr lang="ru-RU"/>
        </a:p>
      </dgm:t>
    </dgm:pt>
    <dgm:pt modelId="{8DDB0E7B-6763-431D-B8A3-5384B77A7367}">
      <dgm:prSet/>
      <dgm:spPr>
        <a:solidFill>
          <a:schemeClr val="bg1">
            <a:alpha val="50000"/>
          </a:schemeClr>
        </a:solidFill>
        <a:scene3d>
          <a:camera prst="perspectiveRelaxedModerately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ru-RU" dirty="0" smtClean="0"/>
            <a:t>1969 г. - Чилингаров А.Н. возглавил дрейфующую станцию "Северный полюс-19"</a:t>
          </a:r>
          <a:endParaRPr lang="ru-RU" dirty="0"/>
        </a:p>
      </dgm:t>
    </dgm:pt>
    <dgm:pt modelId="{E81C8E4C-0723-466C-9286-020698C1B136}" type="parTrans" cxnId="{5E3239C8-D8B3-4467-AC14-910284D0CA43}">
      <dgm:prSet/>
      <dgm:spPr/>
      <dgm:t>
        <a:bodyPr/>
        <a:lstStyle/>
        <a:p>
          <a:endParaRPr lang="ru-RU"/>
        </a:p>
      </dgm:t>
    </dgm:pt>
    <dgm:pt modelId="{1C865C22-61CB-4DAA-B77D-09277CF4BE60}" type="sibTrans" cxnId="{5E3239C8-D8B3-4467-AC14-910284D0CA43}">
      <dgm:prSet/>
      <dgm:spPr/>
      <dgm:t>
        <a:bodyPr/>
        <a:lstStyle/>
        <a:p>
          <a:endParaRPr lang="ru-RU"/>
        </a:p>
      </dgm:t>
    </dgm:pt>
    <dgm:pt modelId="{B89DF53C-F59D-4DB9-A875-B7B06C2A8354}">
      <dgm:prSet/>
      <dgm:spPr>
        <a:solidFill>
          <a:schemeClr val="bg1">
            <a:alpha val="50000"/>
          </a:schemeClr>
        </a:solidFill>
        <a:scene3d>
          <a:camera prst="perspectiveRelaxedModerately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ru-RU" b="1" dirty="0" smtClean="0"/>
            <a:t>С 1991 по 2001 годы в Арктике не было ни одной российской дрейфующей станции</a:t>
          </a:r>
          <a:endParaRPr lang="ru-RU" dirty="0"/>
        </a:p>
      </dgm:t>
    </dgm:pt>
    <dgm:pt modelId="{04206B1A-AF5B-489A-A78D-FE0CEBB1B5B0}" type="parTrans" cxnId="{5B4D98C8-3A1D-4034-844D-A68D260D3E8C}">
      <dgm:prSet/>
      <dgm:spPr/>
      <dgm:t>
        <a:bodyPr/>
        <a:lstStyle/>
        <a:p>
          <a:endParaRPr lang="ru-RU"/>
        </a:p>
      </dgm:t>
    </dgm:pt>
    <dgm:pt modelId="{960545CE-D461-4062-AFE1-AD2F3E335199}" type="sibTrans" cxnId="{5B4D98C8-3A1D-4034-844D-A68D260D3E8C}">
      <dgm:prSet/>
      <dgm:spPr/>
      <dgm:t>
        <a:bodyPr/>
        <a:lstStyle/>
        <a:p>
          <a:endParaRPr lang="ru-RU"/>
        </a:p>
      </dgm:t>
    </dgm:pt>
    <dgm:pt modelId="{E3C7B005-63F4-486E-B650-E08ECFC28CFA}" type="pres">
      <dgm:prSet presAssocID="{6846564A-5D80-488D-A6DB-7888B853414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D852F0-FF02-4A35-AB12-5861DB9EED43}" type="pres">
      <dgm:prSet presAssocID="{FB2C8C7C-F966-4AA6-9AFB-50288EF770B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6F6C35-F318-4F84-9F62-2DCEB765E863}" type="pres">
      <dgm:prSet presAssocID="{24269234-0793-4BE7-9374-71BB5A8D9C02}" presName="sibTrans" presStyleCnt="0"/>
      <dgm:spPr/>
    </dgm:pt>
    <dgm:pt modelId="{4997106B-28C3-4985-8FAA-E5C155AFA38E}" type="pres">
      <dgm:prSet presAssocID="{8DDB0E7B-6763-431D-B8A3-5384B77A736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5A9A69-2E25-43E3-A3A7-A650CF5DB4BE}" type="pres">
      <dgm:prSet presAssocID="{1C865C22-61CB-4DAA-B77D-09277CF4BE60}" presName="sibTrans" presStyleCnt="0"/>
      <dgm:spPr/>
    </dgm:pt>
    <dgm:pt modelId="{27B3BE5C-9606-4BD5-A495-F2ACBDB366A4}" type="pres">
      <dgm:prSet presAssocID="{B89DF53C-F59D-4DB9-A875-B7B06C2A835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3239C8-D8B3-4467-AC14-910284D0CA43}" srcId="{6846564A-5D80-488D-A6DB-7888B8534145}" destId="{8DDB0E7B-6763-431D-B8A3-5384B77A7367}" srcOrd="1" destOrd="0" parTransId="{E81C8E4C-0723-466C-9286-020698C1B136}" sibTransId="{1C865C22-61CB-4DAA-B77D-09277CF4BE60}"/>
    <dgm:cxn modelId="{B0CCF27A-9BB8-4EFC-B833-81503500F112}" srcId="{6846564A-5D80-488D-A6DB-7888B8534145}" destId="{FB2C8C7C-F966-4AA6-9AFB-50288EF770B2}" srcOrd="0" destOrd="0" parTransId="{082509BD-439C-44BD-8EA6-49D93A75B8B6}" sibTransId="{24269234-0793-4BE7-9374-71BB5A8D9C02}"/>
    <dgm:cxn modelId="{DAC32323-F646-457A-A8D9-8EE3145B4C2B}" type="presOf" srcId="{6846564A-5D80-488D-A6DB-7888B8534145}" destId="{E3C7B005-63F4-486E-B650-E08ECFC28CFA}" srcOrd="0" destOrd="0" presId="urn:microsoft.com/office/officeart/2005/8/layout/hList6"/>
    <dgm:cxn modelId="{5B4D98C8-3A1D-4034-844D-A68D260D3E8C}" srcId="{6846564A-5D80-488D-A6DB-7888B8534145}" destId="{B89DF53C-F59D-4DB9-A875-B7B06C2A8354}" srcOrd="2" destOrd="0" parTransId="{04206B1A-AF5B-489A-A78D-FE0CEBB1B5B0}" sibTransId="{960545CE-D461-4062-AFE1-AD2F3E335199}"/>
    <dgm:cxn modelId="{E891D7C1-4BC7-45A3-B599-9398EEE36A5E}" type="presOf" srcId="{8DDB0E7B-6763-431D-B8A3-5384B77A7367}" destId="{4997106B-28C3-4985-8FAA-E5C155AFA38E}" srcOrd="0" destOrd="0" presId="urn:microsoft.com/office/officeart/2005/8/layout/hList6"/>
    <dgm:cxn modelId="{9387AE7D-3232-4837-AD2E-797535807524}" type="presOf" srcId="{FB2C8C7C-F966-4AA6-9AFB-50288EF770B2}" destId="{B6D852F0-FF02-4A35-AB12-5861DB9EED43}" srcOrd="0" destOrd="0" presId="urn:microsoft.com/office/officeart/2005/8/layout/hList6"/>
    <dgm:cxn modelId="{FB321BEB-7395-4D37-92B8-5BC772DFD48E}" type="presOf" srcId="{B89DF53C-F59D-4DB9-A875-B7B06C2A8354}" destId="{27B3BE5C-9606-4BD5-A495-F2ACBDB366A4}" srcOrd="0" destOrd="0" presId="urn:microsoft.com/office/officeart/2005/8/layout/hList6"/>
    <dgm:cxn modelId="{06AF47F0-7294-479B-81C9-393A6AF1A354}" type="presParOf" srcId="{E3C7B005-63F4-486E-B650-E08ECFC28CFA}" destId="{B6D852F0-FF02-4A35-AB12-5861DB9EED43}" srcOrd="0" destOrd="0" presId="urn:microsoft.com/office/officeart/2005/8/layout/hList6"/>
    <dgm:cxn modelId="{559737DB-54E7-4C64-9950-57B37853E282}" type="presParOf" srcId="{E3C7B005-63F4-486E-B650-E08ECFC28CFA}" destId="{CA6F6C35-F318-4F84-9F62-2DCEB765E863}" srcOrd="1" destOrd="0" presId="urn:microsoft.com/office/officeart/2005/8/layout/hList6"/>
    <dgm:cxn modelId="{47FF6590-4D26-48D1-A324-BEA6E74232D6}" type="presParOf" srcId="{E3C7B005-63F4-486E-B650-E08ECFC28CFA}" destId="{4997106B-28C3-4985-8FAA-E5C155AFA38E}" srcOrd="2" destOrd="0" presId="urn:microsoft.com/office/officeart/2005/8/layout/hList6"/>
    <dgm:cxn modelId="{8278F602-E80A-4DD3-B5A1-0E6D5683811C}" type="presParOf" srcId="{E3C7B005-63F4-486E-B650-E08ECFC28CFA}" destId="{FE5A9A69-2E25-43E3-A3A7-A650CF5DB4BE}" srcOrd="3" destOrd="0" presId="urn:microsoft.com/office/officeart/2005/8/layout/hList6"/>
    <dgm:cxn modelId="{9465048C-C2EC-4E2E-BD79-A7079B7BCB9C}" type="presParOf" srcId="{E3C7B005-63F4-486E-B650-E08ECFC28CFA}" destId="{27B3BE5C-9606-4BD5-A495-F2ACBDB366A4}" srcOrd="4" destOrd="0" presId="urn:microsoft.com/office/officeart/2005/8/layout/hList6"/>
  </dgm:cxnLst>
  <dgm:bg>
    <a:solidFill>
      <a:schemeClr val="bg1">
        <a:alpha val="0"/>
      </a:schemeClr>
    </a:solid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D852F0-FF02-4A35-AB12-5861DB9EED43}">
      <dsp:nvSpPr>
        <dsp:cNvPr id="0" name=""/>
        <dsp:cNvSpPr/>
      </dsp:nvSpPr>
      <dsp:spPr>
        <a:xfrm rot="16200000">
          <a:off x="-956010" y="957014"/>
          <a:ext cx="4525963" cy="2611933"/>
        </a:xfrm>
        <a:prstGeom prst="flowChartManualOperation">
          <a:avLst/>
        </a:prstGeom>
        <a:solidFill>
          <a:schemeClr val="bg1">
            <a:alpha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perspectiveRelaxedModerately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0" rIns="151557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1937 г. - Владимир Визе - изучение Северного Ледовитого океана с дрейфующих льдов</a:t>
          </a:r>
          <a:endParaRPr lang="ru-RU" sz="2400" kern="1200" dirty="0"/>
        </a:p>
      </dsp:txBody>
      <dsp:txXfrm rot="16200000">
        <a:off x="-956010" y="957014"/>
        <a:ext cx="4525963" cy="2611933"/>
      </dsp:txXfrm>
    </dsp:sp>
    <dsp:sp modelId="{4997106B-28C3-4985-8FAA-E5C155AFA38E}">
      <dsp:nvSpPr>
        <dsp:cNvPr id="0" name=""/>
        <dsp:cNvSpPr/>
      </dsp:nvSpPr>
      <dsp:spPr>
        <a:xfrm rot="16200000">
          <a:off x="1851818" y="957014"/>
          <a:ext cx="4525963" cy="2611933"/>
        </a:xfrm>
        <a:prstGeom prst="flowChartManualOperation">
          <a:avLst/>
        </a:prstGeom>
        <a:solidFill>
          <a:schemeClr val="bg1">
            <a:alpha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perspectiveRelaxedModerately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0" rIns="151557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1969 г. - Чилингаров А.Н. возглавил дрейфующую станцию "Северный полюс-19"</a:t>
          </a:r>
          <a:endParaRPr lang="ru-RU" sz="2400" kern="1200" dirty="0"/>
        </a:p>
      </dsp:txBody>
      <dsp:txXfrm rot="16200000">
        <a:off x="1851818" y="957014"/>
        <a:ext cx="4525963" cy="2611933"/>
      </dsp:txXfrm>
    </dsp:sp>
    <dsp:sp modelId="{27B3BE5C-9606-4BD5-A495-F2ACBDB366A4}">
      <dsp:nvSpPr>
        <dsp:cNvPr id="0" name=""/>
        <dsp:cNvSpPr/>
      </dsp:nvSpPr>
      <dsp:spPr>
        <a:xfrm rot="16200000">
          <a:off x="4659647" y="957014"/>
          <a:ext cx="4525963" cy="2611933"/>
        </a:xfrm>
        <a:prstGeom prst="flowChartManualOperation">
          <a:avLst/>
        </a:prstGeom>
        <a:solidFill>
          <a:schemeClr val="bg1">
            <a:alpha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perspectiveRelaxedModerately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0" rIns="151557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 1991 по 2001 годы в Арктике не было ни одной российской дрейфующей станции</a:t>
          </a:r>
          <a:endParaRPr lang="ru-RU" sz="2400" kern="1200" dirty="0"/>
        </a:p>
      </dsp:txBody>
      <dsp:txXfrm rot="16200000">
        <a:off x="4659647" y="957014"/>
        <a:ext cx="4525963" cy="26119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21FFA-3507-4F41-9295-86EE57C0FE57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8A13C-6525-4F3B-B3A0-FAFF85A5B3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0683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gras.ru/index.php?r=21&amp;id=209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 smtClean="0">
                <a:effectLst/>
                <a:latin typeface="+mn-lt"/>
                <a:ea typeface="Times New Roman"/>
                <a:cs typeface="Times New Roman"/>
              </a:rPr>
              <a:t>Планируя будущее Арктики, важно помнить и осознавать пройденные пути и полученный исторический опыт.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8A13C-6525-4F3B-B3A0-FAFF85A5B3B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6763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/>
            <a:r>
              <a:rPr lang="ru-RU" sz="12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Экспедиция "Арктика-2007" во главе с Артуром Николаевичем  Чилингаровым</a:t>
            </a:r>
            <a:r>
              <a:rPr lang="ru-RU" sz="12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200" dirty="0" smtClean="0">
                <a:effectLst/>
                <a:latin typeface="Times New Roman"/>
                <a:ea typeface="Times New Roman"/>
              </a:rPr>
              <a:t>выполнила комплекс океанографических, гидрометеорологических и ледовых исследований. Впервые в истории был осуществлен уникальный эксперимент по взятию образцов грунта и флоры с глубины 4 261 метр. На Северном полюсе на дне Северного ледовитого океана был водружен флаг РФ.</a:t>
            </a:r>
            <a:endParaRPr lang="ru-RU" sz="1100" dirty="0" smtClean="0">
              <a:effectLst/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8A13C-6525-4F3B-B3A0-FAFF85A5B3B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8104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 smtClean="0">
                <a:effectLst/>
                <a:latin typeface="+mn-lt"/>
                <a:ea typeface="Times New Roman"/>
                <a:cs typeface="Times New Roman"/>
              </a:rPr>
              <a:t>В истории открытия</a:t>
            </a:r>
            <a:r>
              <a:rPr lang="ru-RU" sz="1200" dirty="0" smtClean="0">
                <a:effectLst/>
                <a:latin typeface="+mn-lt"/>
                <a:ea typeface="Times New Roman"/>
                <a:cs typeface="Times New Roman"/>
              </a:rPr>
              <a:t>, исследований и освоения Арктики было много ярких, масштабных, порой драматических событий и этапов, которые позволили превратить северную полярную область в достаточно изученную и доступную часть планеты.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8A13C-6525-4F3B-B3A0-FAFF85A5B3B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46832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 smtClean="0">
                <a:effectLst/>
                <a:latin typeface="+mn-lt"/>
                <a:ea typeface="Times New Roman"/>
                <a:cs typeface="Times New Roman"/>
              </a:rPr>
              <a:t>На памяти современного человека</a:t>
            </a:r>
            <a:r>
              <a:rPr lang="ru-RU" sz="1200" dirty="0" smtClean="0">
                <a:effectLst/>
                <a:latin typeface="+mn-lt"/>
                <a:ea typeface="Times New Roman"/>
                <a:cs typeface="Times New Roman"/>
              </a:rPr>
              <a:t> Арктика – это почти всегда и везде суровая ледяная пустыня, куда надо во что бы то ни стало добраться: пешком, на собаках, лыжах, на </a:t>
            </a:r>
            <a:r>
              <a:rPr lang="ru-RU" sz="1200" dirty="0" err="1" smtClean="0">
                <a:effectLst/>
                <a:latin typeface="+mn-lt"/>
                <a:ea typeface="Times New Roman"/>
                <a:cs typeface="Times New Roman"/>
              </a:rPr>
              <a:t>коче</a:t>
            </a:r>
            <a:r>
              <a:rPr lang="ru-RU" sz="1200" dirty="0" smtClean="0">
                <a:effectLst/>
                <a:latin typeface="+mn-lt"/>
                <a:ea typeface="Times New Roman"/>
                <a:cs typeface="Times New Roman"/>
              </a:rPr>
              <a:t>, ледоколе, на вертолете, самолете, дирижабле, воздушном шаре, а потом геройски выживать и, еще лучше, возвратиться на родину с победой.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8A13C-6525-4F3B-B3A0-FAFF85A5B3B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3026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 smtClean="0">
                <a:effectLst/>
                <a:latin typeface="+mn-lt"/>
                <a:ea typeface="Times New Roman"/>
                <a:cs typeface="Times New Roman"/>
              </a:rPr>
              <a:t>Арктика занимает</a:t>
            </a:r>
            <a:r>
              <a:rPr lang="ru-RU" sz="1200" dirty="0" smtClean="0">
                <a:effectLst/>
                <a:latin typeface="+mn-lt"/>
                <a:ea typeface="Times New Roman"/>
                <a:cs typeface="Times New Roman"/>
              </a:rPr>
              <a:t> примерно шестую часть поверхности Земли. Две трети арктической территории приходится на Северный Ледовитый океан, самый маленький по размерам океан мира. Большая часть поверхности океана на протяжении всего года покрыта льдом  и несудоходна.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8A13C-6525-4F3B-B3A0-FAFF85A5B3B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2892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>
              <a:spcAft>
                <a:spcPts val="0"/>
              </a:spcAft>
            </a:pPr>
            <a:r>
              <a:rPr lang="ru-RU" sz="1200" b="1" dirty="0" smtClean="0">
                <a:effectLst/>
                <a:latin typeface="Times New Roman"/>
                <a:ea typeface="Times New Roman"/>
              </a:rPr>
              <a:t>Северный пол</a:t>
            </a:r>
            <a:r>
              <a:rPr lang="ru-RU" sz="1200" dirty="0" smtClean="0">
                <a:effectLst/>
                <a:latin typeface="Times New Roman"/>
                <a:ea typeface="Times New Roman"/>
              </a:rPr>
              <a:t>юс издавна привлекал внимание путешественников и исследователей, которые, преодолевая неимоверные трудности, проникали все дальше и дальше на север, </a:t>
            </a:r>
            <a:r>
              <a:rPr lang="ru-RU" sz="1200" u="sng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  <a:hlinkClick r:id="rId3"/>
              </a:rPr>
              <a:t>открывали холодные арктические острова и архипелаги и наносили их на карту</a:t>
            </a:r>
            <a:r>
              <a:rPr lang="ru-RU" sz="1200" dirty="0" smtClean="0">
                <a:effectLst/>
                <a:latin typeface="Times New Roman"/>
                <a:ea typeface="Times New Roman"/>
              </a:rPr>
              <a:t>. </a:t>
            </a:r>
            <a:endParaRPr lang="ru-RU" sz="1100" dirty="0" smtClean="0">
              <a:effectLst/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200" dirty="0" smtClean="0">
                <a:effectLst/>
                <a:latin typeface="Times New Roman"/>
                <a:ea typeface="Times New Roman"/>
              </a:rPr>
              <a:t>Это были представители разных народов мира, чьи имена навечно остались в названиях островов, гор, ледников, морей. Среди них и наши соотечественники: Федор Литке, Семен Челюскин, братья Лаптевы, Георгий Седов, Владимир </a:t>
            </a:r>
            <a:r>
              <a:rPr lang="ru-RU" sz="1200" dirty="0" err="1" smtClean="0">
                <a:effectLst/>
                <a:latin typeface="Times New Roman"/>
                <a:ea typeface="Times New Roman"/>
              </a:rPr>
              <a:t>Русанов</a:t>
            </a:r>
            <a:r>
              <a:rPr lang="ru-RU" sz="1200" dirty="0" smtClean="0">
                <a:effectLst/>
                <a:latin typeface="Times New Roman"/>
                <a:ea typeface="Times New Roman"/>
              </a:rPr>
              <a:t>. </a:t>
            </a:r>
            <a:endParaRPr lang="ru-RU" sz="1100" dirty="0" smtClean="0">
              <a:effectLst/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200" dirty="0" smtClean="0">
                <a:effectLst/>
                <a:latin typeface="Times New Roman"/>
                <a:ea typeface="Times New Roman"/>
              </a:rPr>
              <a:t>Освоение Европейского Севера славянскими племенами ведет свое начало от VI века нашей эры.</a:t>
            </a:r>
            <a:endParaRPr lang="ru-RU" sz="1100" dirty="0" smtClean="0">
              <a:effectLst/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200" dirty="0" smtClean="0">
                <a:effectLst/>
                <a:latin typeface="Times New Roman"/>
                <a:ea typeface="Times New Roman"/>
              </a:rPr>
              <a:t>В середине XVI века стартует история открытия и исследования Северного морского пути. Русские поморы и землепроходцы уже  в середине XVI века, используя притоки сибирских рек, совершали плавания в Северный Ледовитый океан и вдоль его берегов. </a:t>
            </a:r>
            <a:endParaRPr lang="ru-RU" sz="1100" dirty="0" smtClean="0">
              <a:effectLst/>
              <a:latin typeface="Times New Roman"/>
              <a:ea typeface="Times New Roman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1712 г. землепроходцы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Меркурий Вагин и Яков Пермяков положили начало открытию и исследованию всей группы Новосибирских островов.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8A13C-6525-4F3B-B3A0-FAFF85A5B3B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221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>
              <a:spcAft>
                <a:spcPts val="0"/>
              </a:spcAft>
            </a:pPr>
            <a:r>
              <a:rPr lang="ru-RU" sz="1200" dirty="0" smtClean="0">
                <a:effectLst/>
                <a:latin typeface="Times New Roman"/>
                <a:ea typeface="Times New Roman"/>
              </a:rPr>
              <a:t>Челюскин прошел пешком по суше западного побережья Таймыра, произвел его описание. Это открытие было увековечено через 100 лет.</a:t>
            </a:r>
            <a:endParaRPr lang="ru-RU" sz="1100" dirty="0" smtClean="0">
              <a:effectLst/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8A13C-6525-4F3B-B3A0-FAFF85A5B3B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9048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 smtClean="0">
                <a:effectLst/>
                <a:latin typeface="+mn-lt"/>
                <a:ea typeface="Times New Roman"/>
                <a:cs typeface="Times New Roman"/>
              </a:rPr>
              <a:t>Значительный в</a:t>
            </a:r>
            <a:r>
              <a:rPr lang="ru-RU" sz="1200" dirty="0" smtClean="0">
                <a:effectLst/>
                <a:latin typeface="+mn-lt"/>
                <a:ea typeface="Times New Roman"/>
                <a:cs typeface="Times New Roman"/>
              </a:rPr>
              <a:t>клад в изучение восточного участка Северного морского пути внесли русские мореплаватели Фердинанд Врангель и Федор Матюшкин</a:t>
            </a:r>
            <a:r>
              <a:rPr lang="ru-RU" sz="1050" dirty="0" smtClean="0">
                <a:effectLst/>
                <a:latin typeface="+mn-lt"/>
                <a:ea typeface="Times New Roman"/>
                <a:cs typeface="Times New Roman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8A13C-6525-4F3B-B3A0-FAFF85A5B3B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6092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 smtClean="0">
                <a:effectLst/>
                <a:latin typeface="+mn-lt"/>
                <a:ea typeface="Times New Roman"/>
                <a:cs typeface="Times New Roman"/>
              </a:rPr>
              <a:t>Совершенно </a:t>
            </a:r>
            <a:r>
              <a:rPr lang="ru-RU" sz="1200" dirty="0" smtClean="0">
                <a:effectLst/>
                <a:latin typeface="+mn-lt"/>
                <a:ea typeface="Times New Roman"/>
                <a:cs typeface="Times New Roman"/>
              </a:rPr>
              <a:t>новый этап в исследовании и транспортном освоении Северного Ледовитого океана связан с именем знаменитого русского мореплавателя адмирала Степана Макарова. По его идее в 1899 г. в Англии был построен первый в мире мощный ледокол "Ермак» для научных исследований океана до самых высоких широт.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8A13C-6525-4F3B-B3A0-FAFF85A5B3B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3941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/>
            <a:r>
              <a:rPr lang="ru-RU" sz="1200" b="1" dirty="0" smtClean="0">
                <a:effectLst/>
                <a:latin typeface="Times New Roman"/>
                <a:ea typeface="Times New Roman"/>
              </a:rPr>
              <a:t>Несмотря на целый ряд</a:t>
            </a:r>
            <a:r>
              <a:rPr lang="ru-RU" sz="1200" dirty="0" smtClean="0">
                <a:effectLst/>
                <a:latin typeface="Times New Roman"/>
                <a:ea typeface="Times New Roman"/>
              </a:rPr>
              <a:t> экспедиций в начале ХХ века, Северный Ледовитый океан оставался малоизученным.</a:t>
            </a:r>
            <a:r>
              <a:rPr lang="ru-RU" sz="900" dirty="0" smtClean="0">
                <a:effectLst/>
                <a:latin typeface="+mn-lt"/>
                <a:ea typeface="Times New Roman"/>
                <a:cs typeface="Times New Roman"/>
              </a:rPr>
              <a:t> </a:t>
            </a:r>
            <a:endParaRPr lang="ru-RU" sz="1100" dirty="0" smtClean="0">
              <a:effectLst/>
              <a:latin typeface="Times New Roman"/>
              <a:ea typeface="Times New Roman"/>
            </a:endParaRPr>
          </a:p>
          <a:p>
            <a:pPr indent="450215" algn="just"/>
            <a:r>
              <a:rPr lang="ru-RU" sz="1200" dirty="0" smtClean="0">
                <a:effectLst/>
                <a:latin typeface="Times New Roman"/>
                <a:ea typeface="Times New Roman"/>
              </a:rPr>
              <a:t>В советское время изучению Северного морского пути было придано значение государственной важности.</a:t>
            </a:r>
          </a:p>
          <a:p>
            <a:pPr indent="450215" algn="just"/>
            <a:r>
              <a:rPr lang="ru-RU" sz="1200" dirty="0" smtClean="0">
                <a:effectLst/>
                <a:latin typeface="+mn-lt"/>
                <a:ea typeface="Times New Roman"/>
                <a:cs typeface="Times New Roman"/>
              </a:rPr>
              <a:t>Россия стала лидером  в освоении и исследовании Северного полюса.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8A13C-6525-4F3B-B3A0-FAFF85A5B3B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7485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/>
            <a:r>
              <a:rPr lang="ru-RU" sz="1200" b="1" dirty="0" smtClean="0">
                <a:effectLst/>
                <a:latin typeface="Times New Roman"/>
                <a:ea typeface="Times New Roman"/>
              </a:rPr>
              <a:t>Особое место</a:t>
            </a:r>
            <a:r>
              <a:rPr lang="ru-RU" sz="1200" dirty="0" smtClean="0">
                <a:effectLst/>
                <a:latin typeface="Times New Roman"/>
                <a:ea typeface="Times New Roman"/>
              </a:rPr>
              <a:t> в истории занимает период советских исследований Арктики в 1930-1940-х гг. В это время впервые в одну навигацию была пройдена трасса Северного морского пути, совершены героические перелеты через Северный полюс, которые создали принципиально новые возможности для достижения и изучения Северного полюса.</a:t>
            </a:r>
            <a:endParaRPr lang="ru-RU" sz="1100" dirty="0" smtClean="0">
              <a:effectLst/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8A13C-6525-4F3B-B3A0-FAFF85A5B3B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9203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>
              <a:spcAft>
                <a:spcPts val="0"/>
              </a:spcAft>
            </a:pPr>
            <a:r>
              <a:rPr lang="ru-RU" sz="1200" b="1" dirty="0" smtClean="0">
                <a:effectLst/>
                <a:latin typeface="Times New Roman"/>
                <a:ea typeface="Times New Roman"/>
              </a:rPr>
              <a:t>Идея полярного</a:t>
            </a:r>
            <a:r>
              <a:rPr lang="ru-RU" sz="1200" dirty="0" smtClean="0">
                <a:effectLst/>
                <a:latin typeface="Times New Roman"/>
                <a:ea typeface="Times New Roman"/>
              </a:rPr>
              <a:t> исследователя Владимира Визе изучения Северного Ледовитого океана с дрейфующих льдов стала реальностью только в 1937 г. </a:t>
            </a:r>
            <a:endParaRPr lang="ru-RU" sz="1100" dirty="0" smtClean="0">
              <a:effectLst/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200" dirty="0" smtClean="0">
                <a:effectLst/>
                <a:latin typeface="Times New Roman"/>
                <a:ea typeface="Times New Roman"/>
              </a:rPr>
              <a:t>В 2012 г исполнилось 75 лет первой дрейфующей станции «Северный полюс».</a:t>
            </a:r>
            <a:endParaRPr lang="ru-RU" sz="1100" dirty="0" smtClean="0">
              <a:effectLst/>
              <a:latin typeface="Times New Roman"/>
              <a:ea typeface="Times New Roman"/>
            </a:endParaRPr>
          </a:p>
          <a:p>
            <a:pPr indent="450215" algn="just"/>
            <a:r>
              <a:rPr lang="ru-RU" sz="1200" dirty="0" smtClean="0">
                <a:effectLst/>
                <a:latin typeface="Times New Roman"/>
                <a:ea typeface="Times New Roman"/>
              </a:rPr>
              <a:t>В 1969 году возглавил дрейфующую станцию "Северный полюс-19" Чилингаров А.Н.</a:t>
            </a:r>
            <a:endParaRPr lang="ru-RU" sz="1100" dirty="0" smtClean="0">
              <a:effectLst/>
              <a:latin typeface="Times New Roman"/>
              <a:ea typeface="Times New Roman"/>
            </a:endParaRPr>
          </a:p>
          <a:p>
            <a:r>
              <a:rPr lang="ru-RU" sz="1200" dirty="0" smtClean="0">
                <a:effectLst/>
                <a:latin typeface="+mn-lt"/>
                <a:ea typeface="Times New Roman"/>
                <a:cs typeface="Times New Roman"/>
              </a:rPr>
              <a:t>20 лет в Арктике не было ни одной российской дрейфующей станции (советскую станцию "Северный полюс 31" закрыли в июле 1991 г.), ни одного ученого, который бы занимался на месте сбором необходимых научных данных.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8A13C-6525-4F3B-B3A0-FAFF85A5B3B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3612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02ABB-0FE4-4880-9302-FE5D9D057E5E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E11E-02E9-49F2-94DB-96CDB378C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02ABB-0FE4-4880-9302-FE5D9D057E5E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E11E-02E9-49F2-94DB-96CDB378C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02ABB-0FE4-4880-9302-FE5D9D057E5E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E11E-02E9-49F2-94DB-96CDB378C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02ABB-0FE4-4880-9302-FE5D9D057E5E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E11E-02E9-49F2-94DB-96CDB378C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02ABB-0FE4-4880-9302-FE5D9D057E5E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E11E-02E9-49F2-94DB-96CDB378C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02ABB-0FE4-4880-9302-FE5D9D057E5E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E11E-02E9-49F2-94DB-96CDB378C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02ABB-0FE4-4880-9302-FE5D9D057E5E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E11E-02E9-49F2-94DB-96CDB378C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02ABB-0FE4-4880-9302-FE5D9D057E5E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E11E-02E9-49F2-94DB-96CDB378C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02ABB-0FE4-4880-9302-FE5D9D057E5E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E11E-02E9-49F2-94DB-96CDB378C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02ABB-0FE4-4880-9302-FE5D9D057E5E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E11E-02E9-49F2-94DB-96CDB378C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02ABB-0FE4-4880-9302-FE5D9D057E5E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E11E-02E9-49F2-94DB-96CDB378C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9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02ABB-0FE4-4880-9302-FE5D9D057E5E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6E11E-02E9-49F2-94DB-96CDB378C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5713" y="2348880"/>
            <a:ext cx="45720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/>
              <a:t>Слово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Bookman Old Style" pitchFamily="18" charset="0"/>
                <a:ea typeface="Times New Roman" pitchFamily="18" charset="0"/>
              </a:rPr>
              <a:t>"Арктика"</a:t>
            </a:r>
            <a:r>
              <a:rPr lang="ru-RU" sz="2800" b="1" dirty="0"/>
              <a:t>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имеет </a:t>
            </a:r>
            <a:r>
              <a:rPr lang="ru-RU" sz="2800" b="1" dirty="0"/>
              <a:t>греческое происхождение и означает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Bookman Old Style" pitchFamily="18" charset="0"/>
                <a:ea typeface="Times New Roman" pitchFamily="18" charset="0"/>
              </a:rPr>
              <a:t>"страна большого медведя"</a:t>
            </a:r>
            <a:r>
              <a:rPr lang="ru-RU" sz="2800" b="1" dirty="0"/>
              <a:t> – по созвездию Большой Медведицы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pic>
        <p:nvPicPr>
          <p:cNvPr id="4" name="Picture 2" descr="http://panna.ru/uploads/46161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2857488" cy="21431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судно-коч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178673" y="2852936"/>
            <a:ext cx="3641799" cy="25125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6574" y="332656"/>
            <a:ext cx="5395946" cy="175432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Bookman Old Style" pitchFamily="18" charset="0"/>
                <a:ea typeface="Times New Roman" pitchFamily="18" charset="0"/>
                <a:cs typeface="+mn-cs"/>
              </a:rPr>
              <a:t>История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Bookman Old Style" pitchFamily="18" charset="0"/>
                <a:ea typeface="Times New Roman" pitchFamily="18" charset="0"/>
                <a:cs typeface="+mn-cs"/>
              </a:rPr>
              <a:t>освоения Арктики </a:t>
            </a:r>
            <a:endParaRPr kumimoji="0" lang="ru-RU" sz="36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/>
              <a:uLnTx/>
              <a:uFillTx/>
              <a:latin typeface="Bookman Old Style" pitchFamily="18" charset="0"/>
              <a:ea typeface="Times New Roman" pitchFamily="18" charset="0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56176" y="558924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Автор: </a:t>
            </a:r>
            <a:r>
              <a:rPr lang="ru-RU" dirty="0" smtClean="0"/>
              <a:t>Т.В. Буряк учитель начальных классов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506413" y="548680"/>
            <a:ext cx="8481954" cy="6095029"/>
            <a:chOff x="500035" y="1957498"/>
            <a:chExt cx="7786740" cy="4286630"/>
          </a:xfrm>
        </p:grpSpPr>
        <p:sp>
          <p:nvSpPr>
            <p:cNvPr id="9" name="Полилиния 8"/>
            <p:cNvSpPr/>
            <p:nvPr/>
          </p:nvSpPr>
          <p:spPr>
            <a:xfrm>
              <a:off x="500035" y="1957498"/>
              <a:ext cx="2945365" cy="1272093"/>
            </a:xfrm>
            <a:custGeom>
              <a:avLst/>
              <a:gdLst>
                <a:gd name="connsiteX0" fmla="*/ 0 w 1765125"/>
                <a:gd name="connsiteY0" fmla="*/ 294193 h 1765125"/>
                <a:gd name="connsiteX1" fmla="*/ 86167 w 1765125"/>
                <a:gd name="connsiteY1" fmla="*/ 86167 h 1765125"/>
                <a:gd name="connsiteX2" fmla="*/ 294193 w 1765125"/>
                <a:gd name="connsiteY2" fmla="*/ 0 h 1765125"/>
                <a:gd name="connsiteX3" fmla="*/ 1470932 w 1765125"/>
                <a:gd name="connsiteY3" fmla="*/ 0 h 1765125"/>
                <a:gd name="connsiteX4" fmla="*/ 1678958 w 1765125"/>
                <a:gd name="connsiteY4" fmla="*/ 86167 h 1765125"/>
                <a:gd name="connsiteX5" fmla="*/ 1765125 w 1765125"/>
                <a:gd name="connsiteY5" fmla="*/ 294193 h 1765125"/>
                <a:gd name="connsiteX6" fmla="*/ 1765125 w 1765125"/>
                <a:gd name="connsiteY6" fmla="*/ 1470932 h 1765125"/>
                <a:gd name="connsiteX7" fmla="*/ 1678958 w 1765125"/>
                <a:gd name="connsiteY7" fmla="*/ 1678958 h 1765125"/>
                <a:gd name="connsiteX8" fmla="*/ 1470932 w 1765125"/>
                <a:gd name="connsiteY8" fmla="*/ 1765125 h 1765125"/>
                <a:gd name="connsiteX9" fmla="*/ 294193 w 1765125"/>
                <a:gd name="connsiteY9" fmla="*/ 1765125 h 1765125"/>
                <a:gd name="connsiteX10" fmla="*/ 86167 w 1765125"/>
                <a:gd name="connsiteY10" fmla="*/ 1678958 h 1765125"/>
                <a:gd name="connsiteX11" fmla="*/ 0 w 1765125"/>
                <a:gd name="connsiteY11" fmla="*/ 1470932 h 1765125"/>
                <a:gd name="connsiteX12" fmla="*/ 0 w 1765125"/>
                <a:gd name="connsiteY12" fmla="*/ 294193 h 1765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65125" h="1765125">
                  <a:moveTo>
                    <a:pt x="0" y="294193"/>
                  </a:moveTo>
                  <a:cubicBezTo>
                    <a:pt x="0" y="216168"/>
                    <a:pt x="30995" y="141339"/>
                    <a:pt x="86167" y="86167"/>
                  </a:cubicBezTo>
                  <a:cubicBezTo>
                    <a:pt x="141339" y="30995"/>
                    <a:pt x="216168" y="0"/>
                    <a:pt x="294193" y="0"/>
                  </a:cubicBezTo>
                  <a:lnTo>
                    <a:pt x="1470932" y="0"/>
                  </a:lnTo>
                  <a:cubicBezTo>
                    <a:pt x="1548957" y="0"/>
                    <a:pt x="1623786" y="30995"/>
                    <a:pt x="1678958" y="86167"/>
                  </a:cubicBezTo>
                  <a:cubicBezTo>
                    <a:pt x="1734130" y="141339"/>
                    <a:pt x="1765125" y="216168"/>
                    <a:pt x="1765125" y="294193"/>
                  </a:cubicBezTo>
                  <a:lnTo>
                    <a:pt x="1765125" y="1470932"/>
                  </a:lnTo>
                  <a:cubicBezTo>
                    <a:pt x="1765125" y="1548957"/>
                    <a:pt x="1734130" y="1623786"/>
                    <a:pt x="1678958" y="1678958"/>
                  </a:cubicBezTo>
                  <a:cubicBezTo>
                    <a:pt x="1623786" y="1734130"/>
                    <a:pt x="1548957" y="1765125"/>
                    <a:pt x="1470932" y="1765125"/>
                  </a:cubicBezTo>
                  <a:lnTo>
                    <a:pt x="294193" y="1765125"/>
                  </a:lnTo>
                  <a:cubicBezTo>
                    <a:pt x="216168" y="1765125"/>
                    <a:pt x="141339" y="1734130"/>
                    <a:pt x="86167" y="1678958"/>
                  </a:cubicBezTo>
                  <a:cubicBezTo>
                    <a:pt x="30995" y="1623786"/>
                    <a:pt x="0" y="1548957"/>
                    <a:pt x="0" y="1470932"/>
                  </a:cubicBezTo>
                  <a:lnTo>
                    <a:pt x="0" y="294193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09026" tIns="109026" rIns="109026" bIns="109026" numCol="1" spcCol="1270" anchor="ctr" anchorCtr="0">
              <a:noAutofit/>
            </a:bodyPr>
            <a:lstStyle/>
            <a:p>
              <a:pPr lvl="0" algn="ctr" defTabSz="266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2001 г. - временно открыта экспериментальная новая дрейфующая станция "Северный полюс" </a:t>
              </a:r>
              <a:endParaRPr lang="ru-RU" sz="2000" b="1" kern="1200" dirty="0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5293832" y="1957498"/>
              <a:ext cx="2838809" cy="1171608"/>
            </a:xfrm>
            <a:custGeom>
              <a:avLst/>
              <a:gdLst>
                <a:gd name="connsiteX0" fmla="*/ 0 w 1765125"/>
                <a:gd name="connsiteY0" fmla="*/ 294193 h 1765125"/>
                <a:gd name="connsiteX1" fmla="*/ 86167 w 1765125"/>
                <a:gd name="connsiteY1" fmla="*/ 86167 h 1765125"/>
                <a:gd name="connsiteX2" fmla="*/ 294193 w 1765125"/>
                <a:gd name="connsiteY2" fmla="*/ 0 h 1765125"/>
                <a:gd name="connsiteX3" fmla="*/ 1470932 w 1765125"/>
                <a:gd name="connsiteY3" fmla="*/ 0 h 1765125"/>
                <a:gd name="connsiteX4" fmla="*/ 1678958 w 1765125"/>
                <a:gd name="connsiteY4" fmla="*/ 86167 h 1765125"/>
                <a:gd name="connsiteX5" fmla="*/ 1765125 w 1765125"/>
                <a:gd name="connsiteY5" fmla="*/ 294193 h 1765125"/>
                <a:gd name="connsiteX6" fmla="*/ 1765125 w 1765125"/>
                <a:gd name="connsiteY6" fmla="*/ 1470932 h 1765125"/>
                <a:gd name="connsiteX7" fmla="*/ 1678958 w 1765125"/>
                <a:gd name="connsiteY7" fmla="*/ 1678958 h 1765125"/>
                <a:gd name="connsiteX8" fmla="*/ 1470932 w 1765125"/>
                <a:gd name="connsiteY8" fmla="*/ 1765125 h 1765125"/>
                <a:gd name="connsiteX9" fmla="*/ 294193 w 1765125"/>
                <a:gd name="connsiteY9" fmla="*/ 1765125 h 1765125"/>
                <a:gd name="connsiteX10" fmla="*/ 86167 w 1765125"/>
                <a:gd name="connsiteY10" fmla="*/ 1678958 h 1765125"/>
                <a:gd name="connsiteX11" fmla="*/ 0 w 1765125"/>
                <a:gd name="connsiteY11" fmla="*/ 1470932 h 1765125"/>
                <a:gd name="connsiteX12" fmla="*/ 0 w 1765125"/>
                <a:gd name="connsiteY12" fmla="*/ 294193 h 1765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65125" h="1765125">
                  <a:moveTo>
                    <a:pt x="0" y="294193"/>
                  </a:moveTo>
                  <a:cubicBezTo>
                    <a:pt x="0" y="216168"/>
                    <a:pt x="30995" y="141339"/>
                    <a:pt x="86167" y="86167"/>
                  </a:cubicBezTo>
                  <a:cubicBezTo>
                    <a:pt x="141339" y="30995"/>
                    <a:pt x="216168" y="0"/>
                    <a:pt x="294193" y="0"/>
                  </a:cubicBezTo>
                  <a:lnTo>
                    <a:pt x="1470932" y="0"/>
                  </a:lnTo>
                  <a:cubicBezTo>
                    <a:pt x="1548957" y="0"/>
                    <a:pt x="1623786" y="30995"/>
                    <a:pt x="1678958" y="86167"/>
                  </a:cubicBezTo>
                  <a:cubicBezTo>
                    <a:pt x="1734130" y="141339"/>
                    <a:pt x="1765125" y="216168"/>
                    <a:pt x="1765125" y="294193"/>
                  </a:cubicBezTo>
                  <a:lnTo>
                    <a:pt x="1765125" y="1470932"/>
                  </a:lnTo>
                  <a:cubicBezTo>
                    <a:pt x="1765125" y="1548957"/>
                    <a:pt x="1734130" y="1623786"/>
                    <a:pt x="1678958" y="1678958"/>
                  </a:cubicBezTo>
                  <a:cubicBezTo>
                    <a:pt x="1623786" y="1734130"/>
                    <a:pt x="1548957" y="1765125"/>
                    <a:pt x="1470932" y="1765125"/>
                  </a:cubicBezTo>
                  <a:lnTo>
                    <a:pt x="294193" y="1765125"/>
                  </a:lnTo>
                  <a:cubicBezTo>
                    <a:pt x="216168" y="1765125"/>
                    <a:pt x="141339" y="1734130"/>
                    <a:pt x="86167" y="1678958"/>
                  </a:cubicBezTo>
                  <a:cubicBezTo>
                    <a:pt x="30995" y="1623786"/>
                    <a:pt x="0" y="1548957"/>
                    <a:pt x="0" y="1470932"/>
                  </a:cubicBezTo>
                  <a:lnTo>
                    <a:pt x="0" y="294193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09026" tIns="109026" rIns="109026" bIns="109026" numCol="1" spcCol="1270" anchor="ctr" anchorCtr="0">
              <a:noAutofit/>
            </a:bodyPr>
            <a:lstStyle/>
            <a:p>
              <a:pPr lvl="0" algn="ctr" defTabSz="266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2012 г. - 75 лет первой дрейфующей станции «Северный полюс»</a:t>
              </a:r>
              <a:endParaRPr lang="ru-RU" sz="2000" b="1" kern="1200" dirty="0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521986" y="4831498"/>
              <a:ext cx="2492141" cy="1214868"/>
            </a:xfrm>
            <a:custGeom>
              <a:avLst/>
              <a:gdLst>
                <a:gd name="connsiteX0" fmla="*/ 0 w 1765125"/>
                <a:gd name="connsiteY0" fmla="*/ 294193 h 1765125"/>
                <a:gd name="connsiteX1" fmla="*/ 86167 w 1765125"/>
                <a:gd name="connsiteY1" fmla="*/ 86167 h 1765125"/>
                <a:gd name="connsiteX2" fmla="*/ 294193 w 1765125"/>
                <a:gd name="connsiteY2" fmla="*/ 0 h 1765125"/>
                <a:gd name="connsiteX3" fmla="*/ 1470932 w 1765125"/>
                <a:gd name="connsiteY3" fmla="*/ 0 h 1765125"/>
                <a:gd name="connsiteX4" fmla="*/ 1678958 w 1765125"/>
                <a:gd name="connsiteY4" fmla="*/ 86167 h 1765125"/>
                <a:gd name="connsiteX5" fmla="*/ 1765125 w 1765125"/>
                <a:gd name="connsiteY5" fmla="*/ 294193 h 1765125"/>
                <a:gd name="connsiteX6" fmla="*/ 1765125 w 1765125"/>
                <a:gd name="connsiteY6" fmla="*/ 1470932 h 1765125"/>
                <a:gd name="connsiteX7" fmla="*/ 1678958 w 1765125"/>
                <a:gd name="connsiteY7" fmla="*/ 1678958 h 1765125"/>
                <a:gd name="connsiteX8" fmla="*/ 1470932 w 1765125"/>
                <a:gd name="connsiteY8" fmla="*/ 1765125 h 1765125"/>
                <a:gd name="connsiteX9" fmla="*/ 294193 w 1765125"/>
                <a:gd name="connsiteY9" fmla="*/ 1765125 h 1765125"/>
                <a:gd name="connsiteX10" fmla="*/ 86167 w 1765125"/>
                <a:gd name="connsiteY10" fmla="*/ 1678958 h 1765125"/>
                <a:gd name="connsiteX11" fmla="*/ 0 w 1765125"/>
                <a:gd name="connsiteY11" fmla="*/ 1470932 h 1765125"/>
                <a:gd name="connsiteX12" fmla="*/ 0 w 1765125"/>
                <a:gd name="connsiteY12" fmla="*/ 294193 h 1765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65125" h="1765125">
                  <a:moveTo>
                    <a:pt x="0" y="294193"/>
                  </a:moveTo>
                  <a:cubicBezTo>
                    <a:pt x="0" y="216168"/>
                    <a:pt x="30995" y="141339"/>
                    <a:pt x="86167" y="86167"/>
                  </a:cubicBezTo>
                  <a:cubicBezTo>
                    <a:pt x="141339" y="30995"/>
                    <a:pt x="216168" y="0"/>
                    <a:pt x="294193" y="0"/>
                  </a:cubicBezTo>
                  <a:lnTo>
                    <a:pt x="1470932" y="0"/>
                  </a:lnTo>
                  <a:cubicBezTo>
                    <a:pt x="1548957" y="0"/>
                    <a:pt x="1623786" y="30995"/>
                    <a:pt x="1678958" y="86167"/>
                  </a:cubicBezTo>
                  <a:cubicBezTo>
                    <a:pt x="1734130" y="141339"/>
                    <a:pt x="1765125" y="216168"/>
                    <a:pt x="1765125" y="294193"/>
                  </a:cubicBezTo>
                  <a:lnTo>
                    <a:pt x="1765125" y="1470932"/>
                  </a:lnTo>
                  <a:cubicBezTo>
                    <a:pt x="1765125" y="1548957"/>
                    <a:pt x="1734130" y="1623786"/>
                    <a:pt x="1678958" y="1678958"/>
                  </a:cubicBezTo>
                  <a:cubicBezTo>
                    <a:pt x="1623786" y="1734130"/>
                    <a:pt x="1548957" y="1765125"/>
                    <a:pt x="1470932" y="1765125"/>
                  </a:cubicBezTo>
                  <a:lnTo>
                    <a:pt x="294193" y="1765125"/>
                  </a:lnTo>
                  <a:cubicBezTo>
                    <a:pt x="216168" y="1765125"/>
                    <a:pt x="141339" y="1734130"/>
                    <a:pt x="86167" y="1678958"/>
                  </a:cubicBezTo>
                  <a:cubicBezTo>
                    <a:pt x="30995" y="1623786"/>
                    <a:pt x="0" y="1548957"/>
                    <a:pt x="0" y="1470932"/>
                  </a:cubicBezTo>
                  <a:lnTo>
                    <a:pt x="0" y="294193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09026" tIns="109026" rIns="109026" bIns="109026" numCol="1" spcCol="1270" anchor="ctr" anchorCtr="0">
              <a:noAutofit/>
            </a:bodyPr>
            <a:lstStyle/>
            <a:p>
              <a:pPr lvl="0" algn="ctr" defTabSz="266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Летом 2007 г. стартовала российская полярная экспедиция </a:t>
              </a:r>
            </a:p>
            <a:p>
              <a:pPr lvl="0" algn="ctr" defTabSz="266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"Арктика-2007"</a:t>
              </a:r>
              <a:endParaRPr lang="ru-RU" sz="2000" b="1" kern="1200" dirty="0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4822635" y="4831498"/>
              <a:ext cx="3464140" cy="1412630"/>
            </a:xfrm>
            <a:custGeom>
              <a:avLst/>
              <a:gdLst>
                <a:gd name="connsiteX0" fmla="*/ 0 w 1765125"/>
                <a:gd name="connsiteY0" fmla="*/ 294193 h 1765125"/>
                <a:gd name="connsiteX1" fmla="*/ 86167 w 1765125"/>
                <a:gd name="connsiteY1" fmla="*/ 86167 h 1765125"/>
                <a:gd name="connsiteX2" fmla="*/ 294193 w 1765125"/>
                <a:gd name="connsiteY2" fmla="*/ 0 h 1765125"/>
                <a:gd name="connsiteX3" fmla="*/ 1470932 w 1765125"/>
                <a:gd name="connsiteY3" fmla="*/ 0 h 1765125"/>
                <a:gd name="connsiteX4" fmla="*/ 1678958 w 1765125"/>
                <a:gd name="connsiteY4" fmla="*/ 86167 h 1765125"/>
                <a:gd name="connsiteX5" fmla="*/ 1765125 w 1765125"/>
                <a:gd name="connsiteY5" fmla="*/ 294193 h 1765125"/>
                <a:gd name="connsiteX6" fmla="*/ 1765125 w 1765125"/>
                <a:gd name="connsiteY6" fmla="*/ 1470932 h 1765125"/>
                <a:gd name="connsiteX7" fmla="*/ 1678958 w 1765125"/>
                <a:gd name="connsiteY7" fmla="*/ 1678958 h 1765125"/>
                <a:gd name="connsiteX8" fmla="*/ 1470932 w 1765125"/>
                <a:gd name="connsiteY8" fmla="*/ 1765125 h 1765125"/>
                <a:gd name="connsiteX9" fmla="*/ 294193 w 1765125"/>
                <a:gd name="connsiteY9" fmla="*/ 1765125 h 1765125"/>
                <a:gd name="connsiteX10" fmla="*/ 86167 w 1765125"/>
                <a:gd name="connsiteY10" fmla="*/ 1678958 h 1765125"/>
                <a:gd name="connsiteX11" fmla="*/ 0 w 1765125"/>
                <a:gd name="connsiteY11" fmla="*/ 1470932 h 1765125"/>
                <a:gd name="connsiteX12" fmla="*/ 0 w 1765125"/>
                <a:gd name="connsiteY12" fmla="*/ 294193 h 1765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65125" h="1765125">
                  <a:moveTo>
                    <a:pt x="0" y="294193"/>
                  </a:moveTo>
                  <a:cubicBezTo>
                    <a:pt x="0" y="216168"/>
                    <a:pt x="30995" y="141339"/>
                    <a:pt x="86167" y="86167"/>
                  </a:cubicBezTo>
                  <a:cubicBezTo>
                    <a:pt x="141339" y="30995"/>
                    <a:pt x="216168" y="0"/>
                    <a:pt x="294193" y="0"/>
                  </a:cubicBezTo>
                  <a:lnTo>
                    <a:pt x="1470932" y="0"/>
                  </a:lnTo>
                  <a:cubicBezTo>
                    <a:pt x="1548957" y="0"/>
                    <a:pt x="1623786" y="30995"/>
                    <a:pt x="1678958" y="86167"/>
                  </a:cubicBezTo>
                  <a:cubicBezTo>
                    <a:pt x="1734130" y="141339"/>
                    <a:pt x="1765125" y="216168"/>
                    <a:pt x="1765125" y="294193"/>
                  </a:cubicBezTo>
                  <a:lnTo>
                    <a:pt x="1765125" y="1470932"/>
                  </a:lnTo>
                  <a:cubicBezTo>
                    <a:pt x="1765125" y="1548957"/>
                    <a:pt x="1734130" y="1623786"/>
                    <a:pt x="1678958" y="1678958"/>
                  </a:cubicBezTo>
                  <a:cubicBezTo>
                    <a:pt x="1623786" y="1734130"/>
                    <a:pt x="1548957" y="1765125"/>
                    <a:pt x="1470932" y="1765125"/>
                  </a:cubicBezTo>
                  <a:lnTo>
                    <a:pt x="294193" y="1765125"/>
                  </a:lnTo>
                  <a:cubicBezTo>
                    <a:pt x="216168" y="1765125"/>
                    <a:pt x="141339" y="1734130"/>
                    <a:pt x="86167" y="1678958"/>
                  </a:cubicBezTo>
                  <a:cubicBezTo>
                    <a:pt x="30995" y="1623786"/>
                    <a:pt x="0" y="1548957"/>
                    <a:pt x="0" y="1470932"/>
                  </a:cubicBezTo>
                  <a:lnTo>
                    <a:pt x="0" y="294193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09026" tIns="109026" rIns="109026" bIns="109026" numCol="1" spcCol="1270" anchor="ctr" anchorCtr="0">
              <a:noAutofit/>
            </a:bodyPr>
            <a:lstStyle/>
            <a:p>
              <a:pPr marL="266700" lvl="0" indent="-266700" defTabSz="266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ru-RU" sz="2000" b="1" kern="1200" dirty="0" smtClean="0"/>
                <a:t>Были взяты образцы грунта и флоры с глубины 4 261 м</a:t>
              </a:r>
            </a:p>
            <a:p>
              <a:pPr marL="266700" lvl="0" indent="-266700" defTabSz="266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ru-RU" sz="2000" b="1" kern="1200" dirty="0" smtClean="0"/>
                <a:t>На дне Северного Ледовитого океана был водружен флаг  РФ</a:t>
              </a:r>
              <a:endParaRPr lang="ru-RU" sz="2000" kern="1200" dirty="0"/>
            </a:p>
          </p:txBody>
        </p:sp>
      </p:grpSp>
      <p:pic>
        <p:nvPicPr>
          <p:cNvPr id="4" name="Рисунок 6" descr="http://alpha-omega.moy.su/_si/0/518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7" y="1988840"/>
            <a:ext cx="3528392" cy="2646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Стрелка вправо 12"/>
          <p:cNvSpPr/>
          <p:nvPr/>
        </p:nvSpPr>
        <p:spPr>
          <a:xfrm>
            <a:off x="3357554" y="4714884"/>
            <a:ext cx="1714512" cy="71438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1857364"/>
            <a:ext cx="3257544" cy="830997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Aft>
                <a:spcPct val="0"/>
              </a:spcAft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Bookman Old Style" pitchFamily="18" charset="0"/>
                <a:ea typeface="Times New Roman" pitchFamily="18" charset="0"/>
                <a:cs typeface="+mn-cs"/>
              </a:rPr>
              <a:t>2012 год 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Bookman Old Style" pitchFamily="18" charset="0"/>
              <a:ea typeface="Times New Roman" pitchFamily="18" charset="0"/>
              <a:cs typeface="+mn-cs"/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571472" y="785794"/>
            <a:ext cx="3571868" cy="2143140"/>
          </a:xfrm>
          <a:prstGeom prst="foldedCorner">
            <a:avLst/>
          </a:prstGeom>
          <a:solidFill>
            <a:schemeClr val="bg1">
              <a:alpha val="5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100 лет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со дня образования гидрометеорологической службы Севера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Загнутый угол 6"/>
          <p:cNvSpPr/>
          <p:nvPr/>
        </p:nvSpPr>
        <p:spPr>
          <a:xfrm>
            <a:off x="1071538" y="3214686"/>
            <a:ext cx="3571868" cy="2143140"/>
          </a:xfrm>
          <a:prstGeom prst="foldedCorner">
            <a:avLst/>
          </a:prstGeom>
          <a:solidFill>
            <a:schemeClr val="bg1">
              <a:alpha val="5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100 лет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трем русским арктическим экспедициям по Северным морям</a:t>
            </a:r>
          </a:p>
        </p:txBody>
      </p:sp>
      <p:sp>
        <p:nvSpPr>
          <p:cNvPr id="8" name="Загнутый угол 7"/>
          <p:cNvSpPr/>
          <p:nvPr/>
        </p:nvSpPr>
        <p:spPr>
          <a:xfrm>
            <a:off x="4857752" y="4143380"/>
            <a:ext cx="3571868" cy="2143140"/>
          </a:xfrm>
          <a:prstGeom prst="foldedCorner">
            <a:avLst/>
          </a:prstGeom>
          <a:solidFill>
            <a:schemeClr val="bg1">
              <a:alpha val="5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80 лет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со дня создания Главного управления Северного морского пути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2876" y="1382553"/>
            <a:ext cx="4572000" cy="326089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ru-RU" altLang="ru-RU" sz="2000" b="1" dirty="0" smtClean="0"/>
              <a:t>Там, где море холодное очень,</a:t>
            </a:r>
            <a:br>
              <a:rPr lang="ru-RU" altLang="ru-RU" sz="2000" b="1" dirty="0" smtClean="0"/>
            </a:br>
            <a:r>
              <a:rPr lang="ru-RU" altLang="ru-RU" sz="2000" b="1" dirty="0" smtClean="0"/>
              <a:t>И — куда ни посмотришь — снега,</a:t>
            </a:r>
            <a:br>
              <a:rPr lang="ru-RU" altLang="ru-RU" sz="2000" b="1" dirty="0" smtClean="0"/>
            </a:br>
            <a:r>
              <a:rPr lang="ru-RU" altLang="ru-RU" sz="2000" b="1" dirty="0" smtClean="0"/>
              <a:t>Где полгода — полярные ночи,</a:t>
            </a:r>
            <a:br>
              <a:rPr lang="ru-RU" altLang="ru-RU" sz="2000" b="1" dirty="0" smtClean="0"/>
            </a:br>
            <a:r>
              <a:rPr lang="ru-RU" altLang="ru-RU" sz="2000" b="1" dirty="0" smtClean="0"/>
              <a:t>Где свирепствует злая пурга —</a:t>
            </a:r>
          </a:p>
          <a:p>
            <a:pPr>
              <a:lnSpc>
                <a:spcPct val="130000"/>
              </a:lnSpc>
            </a:pPr>
            <a:r>
              <a:rPr lang="ru-RU" altLang="ru-RU" sz="2000" b="1" dirty="0" smtClean="0"/>
              <a:t>Там на льдинах дрейфуют медведи</a:t>
            </a:r>
            <a:br>
              <a:rPr lang="ru-RU" altLang="ru-RU" sz="2000" b="1" dirty="0" smtClean="0"/>
            </a:br>
            <a:r>
              <a:rPr lang="ru-RU" altLang="ru-RU" sz="2000" b="1" dirty="0" smtClean="0"/>
              <a:t>В белых шубах, с морскою душой —</a:t>
            </a:r>
            <a:br>
              <a:rPr lang="ru-RU" altLang="ru-RU" sz="2000" b="1" dirty="0" smtClean="0"/>
            </a:br>
            <a:r>
              <a:rPr lang="ru-RU" altLang="ru-RU" sz="2000" b="1" dirty="0" smtClean="0"/>
              <a:t>Им Полярная звёздочка светит, и медведица в небе — ковшом.</a:t>
            </a:r>
            <a:endParaRPr lang="ru-RU" sz="2000" b="1" dirty="0"/>
          </a:p>
        </p:txBody>
      </p:sp>
      <p:pic>
        <p:nvPicPr>
          <p:cNvPr id="8" name="Picture 5" descr="http://deswal.ru/wide/1680-1050/00001426.jpg"/>
          <p:cNvPicPr>
            <a:picLocks noChangeAspect="1" noChangeArrowheads="1"/>
          </p:cNvPicPr>
          <p:nvPr/>
        </p:nvPicPr>
        <p:blipFill>
          <a:blip r:embed="rId3" cstate="print"/>
          <a:srcRect b="2846"/>
          <a:stretch>
            <a:fillRect/>
          </a:stretch>
        </p:blipFill>
        <p:spPr bwMode="auto">
          <a:xfrm>
            <a:off x="4164346" y="0"/>
            <a:ext cx="4979654" cy="3022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http://www.artleo.com/pic/201205/1280x1024/artleo.com-242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3177" y="3143248"/>
            <a:ext cx="3750495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:\север\Cook_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4681545"/>
            <a:ext cx="3264683" cy="2176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c9c4621b159cb60724bd95ab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786190"/>
            <a:ext cx="4484658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look.com.ua-146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40" y="1428736"/>
            <a:ext cx="5000660" cy="2812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45973"/>
            <a:ext cx="8229600" cy="1200329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Aft>
                <a:spcPct val="0"/>
              </a:spcAft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Bookman Old Style" pitchFamily="18" charset="0"/>
                <a:ea typeface="Times New Roman" pitchFamily="18" charset="0"/>
                <a:cs typeface="+mn-cs"/>
              </a:rPr>
              <a:t>Только смелых и выносливых Север пускает к себе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>
          <a:xfrm>
            <a:off x="-32" y="432839"/>
            <a:ext cx="9144000" cy="1138773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Aft>
                <a:spcPct val="0"/>
              </a:spcAft>
            </a:pPr>
            <a:r>
              <a:rPr lang="ru-RU" altLang="ru-RU" sz="3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Bookman Old Style" pitchFamily="18" charset="0"/>
                <a:ea typeface="Times New Roman" pitchFamily="18" charset="0"/>
                <a:cs typeface="+mn-cs"/>
              </a:rPr>
              <a:t>Президент </a:t>
            </a:r>
            <a:r>
              <a:rPr lang="ru-RU" altLang="ru-RU" sz="3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Bookman Old Style" pitchFamily="18" charset="0"/>
                <a:ea typeface="Times New Roman" pitchFamily="18" charset="0"/>
                <a:cs typeface="+mn-cs"/>
              </a:rPr>
              <a:t>Ассоциации полярников</a:t>
            </a:r>
            <a:br>
              <a:rPr lang="ru-RU" altLang="ru-RU" sz="3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Bookman Old Style" pitchFamily="18" charset="0"/>
                <a:ea typeface="Times New Roman" pitchFamily="18" charset="0"/>
                <a:cs typeface="+mn-cs"/>
              </a:rPr>
            </a:br>
            <a:r>
              <a:rPr lang="ru-RU" altLang="ru-RU" sz="3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Bookman Old Style" pitchFamily="18" charset="0"/>
                <a:ea typeface="Times New Roman" pitchFamily="18" charset="0"/>
                <a:cs typeface="+mn-cs"/>
              </a:rPr>
              <a:t>Артур Николаевич Чилингаров</a:t>
            </a:r>
            <a:endParaRPr lang="ru-RU" altLang="ru-RU" sz="3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Bookman Old Style" pitchFamily="18" charset="0"/>
              <a:ea typeface="Times New Roman" pitchFamily="18" charset="0"/>
              <a:cs typeface="+mn-cs"/>
            </a:endParaRPr>
          </a:p>
        </p:txBody>
      </p:sp>
      <p:pic>
        <p:nvPicPr>
          <p:cNvPr id="51204" name="Рисунок 2" descr="Артур Николаевич Чилингаро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2143116"/>
            <a:ext cx="3071834" cy="37010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86248" y="1928802"/>
            <a:ext cx="4429156" cy="4643470"/>
          </a:xfrm>
          <a:prstGeom prst="foldedCorner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txBody>
          <a:bodyPr anchor="ctr"/>
          <a:lstStyle/>
          <a:p>
            <a:r>
              <a:rPr lang="ru-RU" altLang="ru-RU" sz="2200" b="1" dirty="0" smtClean="0"/>
              <a:t> </a:t>
            </a:r>
          </a:p>
          <a:p>
            <a:endParaRPr lang="ru-RU" altLang="ru-RU" sz="2200" b="1" dirty="0" smtClean="0"/>
          </a:p>
          <a:p>
            <a:endParaRPr lang="ru-RU" altLang="ru-RU" sz="2200" b="1" dirty="0" smtClean="0"/>
          </a:p>
          <a:p>
            <a:endParaRPr lang="ru-RU" altLang="ru-RU" sz="2200" b="1" dirty="0" smtClean="0"/>
          </a:p>
          <a:p>
            <a:endParaRPr lang="ru-RU" altLang="ru-RU" sz="2200" b="1" dirty="0" smtClean="0"/>
          </a:p>
          <a:p>
            <a:r>
              <a:rPr lang="ru-RU" altLang="ru-RU" sz="2200" b="1" dirty="0" smtClean="0"/>
              <a:t>… не бойтесь переступить невидимую нить, называемую «полярным кругом», сделайте этот шаг, рискните.</a:t>
            </a:r>
            <a:br>
              <a:rPr lang="ru-RU" altLang="ru-RU" sz="2200" b="1" dirty="0" smtClean="0"/>
            </a:br>
            <a:r>
              <a:rPr lang="ru-RU" altLang="ru-RU" sz="2200" b="1" dirty="0" smtClean="0"/>
              <a:t>Север — светлый и яркий, как его люди. Честь им и хвала. Слава и почет! Ведь неминуемо утихнет смерч разрушения, иссякнут злые силы, разойдутся тучи, нависшие над страной, и без сомнения возродится наш Север — полюс нашей судьбы.</a:t>
            </a:r>
            <a:br>
              <a:rPr lang="ru-RU" altLang="ru-RU" sz="2200" b="1" dirty="0" smtClean="0"/>
            </a:br>
            <a:endParaRPr lang="ru-RU" altLang="ru-RU" sz="2200" b="1" dirty="0" smtClean="0"/>
          </a:p>
          <a:p>
            <a:endParaRPr lang="ru-RU" altLang="ru-RU" sz="2200" b="1" dirty="0" smtClean="0"/>
          </a:p>
          <a:p>
            <a:r>
              <a:rPr lang="ru-RU" altLang="ru-RU" sz="2200" b="1" dirty="0" smtClean="0"/>
              <a:t> </a:t>
            </a:r>
          </a:p>
          <a:p>
            <a:endParaRPr lang="ru-RU" altLang="ru-RU" sz="2200" b="1" dirty="0"/>
          </a:p>
        </p:txBody>
      </p:sp>
    </p:spTree>
    <p:extLst>
      <p:ext uri="{BB962C8B-B14F-4D97-AF65-F5344CB8AC3E}">
        <p14:creationId xmlns:p14="http://schemas.microsoft.com/office/powerpoint/2010/main" xmlns="" val="37882656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43597" y="3819873"/>
            <a:ext cx="33976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/>
              <a:t>На этой гигантской территории проживают около 4 млн. человек.</a:t>
            </a:r>
            <a:endParaRPr lang="ru-RU" sz="2400" b="1" dirty="0"/>
          </a:p>
        </p:txBody>
      </p:sp>
      <p:pic>
        <p:nvPicPr>
          <p:cNvPr id="5" name="Рисунок 4" descr="земной шар.gif"/>
          <p:cNvPicPr>
            <a:picLocks noChangeAspect="1"/>
          </p:cNvPicPr>
          <p:nvPr/>
        </p:nvPicPr>
        <p:blipFill>
          <a:blip r:embed="rId3" cstate="print"/>
          <a:srcRect l="20339" r="20338"/>
          <a:stretch>
            <a:fillRect/>
          </a:stretch>
        </p:blipFill>
        <p:spPr>
          <a:xfrm>
            <a:off x="611560" y="91304"/>
            <a:ext cx="3071834" cy="326381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071934" y="939844"/>
            <a:ext cx="4832347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Две трети арктической территории приходится на Северный Ледовитый океан. </a:t>
            </a:r>
          </a:p>
        </p:txBody>
      </p:sp>
      <p:pic>
        <p:nvPicPr>
          <p:cNvPr id="8" name="Рисунок 7" descr="pica4u_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412" y="3250429"/>
            <a:ext cx="3857620" cy="28932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1860" y="3717127"/>
            <a:ext cx="302311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400" b="1" dirty="0" smtClean="0"/>
              <a:t>Дмитрий Лаптев</a:t>
            </a:r>
            <a:endParaRPr lang="ru-RU" sz="2400" b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21429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Bookman Old Style" pitchFamily="18" charset="0"/>
                <a:ea typeface="Times New Roman" pitchFamily="18" charset="0"/>
                <a:cs typeface="+mn-cs"/>
              </a:rPr>
              <a:t>Путешественники и исследователи</a:t>
            </a:r>
            <a:r>
              <a:rPr kumimoji="0" lang="ru-RU" sz="3200" b="1" i="0" u="none" strike="noStrike" kern="1200" cap="none" spc="50" normalizeH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Bookman Old Style" pitchFamily="18" charset="0"/>
                <a:ea typeface="Times New Roman" pitchFamily="18" charset="0"/>
                <a:cs typeface="+mn-cs"/>
              </a:rPr>
              <a:t> Северного полюса </a:t>
            </a:r>
            <a:endParaRPr kumimoji="0" lang="ru-RU" sz="32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/>
              <a:uLnTx/>
              <a:uFillTx/>
              <a:latin typeface="Bookman Old Style" pitchFamily="18" charset="0"/>
              <a:ea typeface="Times New Roman" pitchFamily="18" charset="0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856" y="1511866"/>
            <a:ext cx="1550210" cy="2313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68"/>
          <a:stretch/>
        </p:blipFill>
        <p:spPr>
          <a:xfrm>
            <a:off x="2549422" y="4435519"/>
            <a:ext cx="1508812" cy="18629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2144" y="4409622"/>
            <a:ext cx="1369750" cy="19188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416790" y="3717032"/>
            <a:ext cx="19229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</a:rPr>
              <a:t>Федор Литке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81675" y="6298512"/>
            <a:ext cx="2106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</a:rPr>
              <a:t>Георгий Седов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578717" y="6309320"/>
            <a:ext cx="2816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</a:rPr>
              <a:t>Владимир </a:t>
            </a:r>
            <a:r>
              <a:rPr lang="ru-RU" sz="2400" b="1" dirty="0" err="1">
                <a:solidFill>
                  <a:prstClr val="black"/>
                </a:solidFill>
              </a:rPr>
              <a:t>Русанов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6660"/>
          <a:stretch/>
        </p:blipFill>
        <p:spPr>
          <a:xfrm>
            <a:off x="3505267" y="1578079"/>
            <a:ext cx="1881331" cy="2086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791"/>
          <a:stretch/>
        </p:blipFill>
        <p:spPr>
          <a:xfrm>
            <a:off x="6639237" y="1640603"/>
            <a:ext cx="1512169" cy="2187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5894978" y="3789040"/>
            <a:ext cx="300068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400" b="1" dirty="0" smtClean="0"/>
              <a:t>Харитон Лаптев</a:t>
            </a:r>
            <a:endParaRPr lang="ru-RU" sz="2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6831" y="1663640"/>
            <a:ext cx="47863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2663" indent="-982663"/>
            <a:r>
              <a:rPr lang="ru-RU" sz="2400" b="1" dirty="0" smtClean="0"/>
              <a:t>1712 </a:t>
            </a:r>
            <a:r>
              <a:rPr lang="ru-RU" sz="2400" b="1" dirty="0"/>
              <a:t>г. </a:t>
            </a:r>
            <a:r>
              <a:rPr lang="ru-RU" sz="2200" dirty="0" smtClean="0"/>
              <a:t>- землепроходцы </a:t>
            </a:r>
            <a:r>
              <a:rPr lang="ru-RU" sz="2200" dirty="0"/>
              <a:t>Меркурий Вагин и Яков Пермяков впервые посетили Большой Ляховский </a:t>
            </a:r>
            <a:r>
              <a:rPr lang="ru-RU" sz="2200" dirty="0" smtClean="0"/>
              <a:t>остров.</a:t>
            </a:r>
          </a:p>
        </p:txBody>
      </p:sp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07721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Aft>
                <a:spcPct val="0"/>
              </a:spcAft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Bookman Old Style" pitchFamily="18" charset="0"/>
                <a:ea typeface="Times New Roman" pitchFamily="18" charset="0"/>
                <a:cs typeface="+mn-cs"/>
              </a:rPr>
              <a:t>История открытия и исследования Северного морского пути</a:t>
            </a:r>
          </a:p>
        </p:txBody>
      </p:sp>
      <p:pic>
        <p:nvPicPr>
          <p:cNvPr id="7" name="Рисунок 6" descr="история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71450" y="1357299"/>
            <a:ext cx="2917971" cy="290734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25510" y="5057308"/>
            <a:ext cx="421484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2663" indent="-982663"/>
            <a:r>
              <a:rPr lang="ru-RU" sz="2200" b="1" dirty="0" smtClean="0"/>
              <a:t>1843 </a:t>
            </a:r>
            <a:r>
              <a:rPr lang="ru-RU" sz="2200" b="1" dirty="0"/>
              <a:t>г. </a:t>
            </a:r>
            <a:r>
              <a:rPr lang="ru-RU" sz="2200" dirty="0" smtClean="0"/>
              <a:t>- северная </a:t>
            </a:r>
            <a:r>
              <a:rPr lang="ru-RU" sz="2200" dirty="0"/>
              <a:t>оконечность Азии была названа мысом Челюскина.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13154" y="3372088"/>
            <a:ext cx="420211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2663" indent="-982663"/>
            <a:r>
              <a:rPr lang="ru-RU" sz="2200" b="1" dirty="0" smtClean="0"/>
              <a:t>Челюскин </a:t>
            </a:r>
            <a:r>
              <a:rPr lang="ru-RU" sz="2200" dirty="0"/>
              <a:t>прошел пешком по суше западного побережья Таймыра, произвел его описание. </a:t>
            </a:r>
            <a:endParaRPr lang="ru-RU" sz="2200" dirty="0" smtClean="0"/>
          </a:p>
          <a:p>
            <a:endParaRPr lang="ru-RU" sz="220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706"/>
          <a:stretch/>
        </p:blipFill>
        <p:spPr>
          <a:xfrm>
            <a:off x="539552" y="3861048"/>
            <a:ext cx="2160240" cy="2782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51"/>
            <a:ext cx="8229600" cy="2062103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Aft>
                <a:spcPct val="0"/>
              </a:spcAft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Bookman Old Style" pitchFamily="18" charset="0"/>
                <a:ea typeface="Times New Roman" pitchFamily="18" charset="0"/>
                <a:cs typeface="+mn-cs"/>
              </a:rPr>
              <a:t>Русские мореплаватели </a:t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Bookman Old Style" pitchFamily="18" charset="0"/>
                <a:ea typeface="Times New Roman" pitchFamily="18" charset="0"/>
                <a:cs typeface="+mn-cs"/>
              </a:rPr>
            </a:br>
            <a:r>
              <a:rPr lang="ru-RU" sz="3200" b="1" spc="50" dirty="0" smtClean="0">
                <a:ln w="11430"/>
                <a:latin typeface="Bookman Old Style" pitchFamily="18" charset="0"/>
                <a:ea typeface="Times New Roman" pitchFamily="18" charset="0"/>
                <a:cs typeface="+mn-cs"/>
              </a:rPr>
              <a:t>внесли значительный </a:t>
            </a:r>
            <a:r>
              <a:rPr lang="ru-RU" sz="3200" b="1" spc="50" dirty="0">
                <a:ln w="11430"/>
                <a:latin typeface="Bookman Old Style" pitchFamily="18" charset="0"/>
                <a:ea typeface="Times New Roman" pitchFamily="18" charset="0"/>
                <a:cs typeface="+mn-cs"/>
              </a:rPr>
              <a:t>вклад </a:t>
            </a:r>
            <a:r>
              <a:rPr lang="ru-RU" sz="3200" b="1" spc="50" dirty="0" smtClean="0">
                <a:ln w="11430"/>
                <a:latin typeface="Bookman Old Style" pitchFamily="18" charset="0"/>
                <a:ea typeface="Times New Roman" pitchFamily="18" charset="0"/>
                <a:cs typeface="+mn-cs"/>
              </a:rPr>
              <a:t/>
            </a:r>
            <a:br>
              <a:rPr lang="ru-RU" sz="3200" b="1" spc="50" dirty="0" smtClean="0">
                <a:ln w="11430"/>
                <a:latin typeface="Bookman Old Style" pitchFamily="18" charset="0"/>
                <a:ea typeface="Times New Roman" pitchFamily="18" charset="0"/>
                <a:cs typeface="+mn-cs"/>
              </a:rPr>
            </a:br>
            <a:r>
              <a:rPr lang="ru-RU" sz="3200" b="1" spc="50" dirty="0" smtClean="0">
                <a:ln w="11430"/>
                <a:latin typeface="Bookman Old Style" pitchFamily="18" charset="0"/>
                <a:ea typeface="Times New Roman" pitchFamily="18" charset="0"/>
                <a:cs typeface="+mn-cs"/>
              </a:rPr>
              <a:t>в </a:t>
            </a:r>
            <a:r>
              <a:rPr lang="ru-RU" sz="3200" b="1" spc="50" dirty="0">
                <a:ln w="11430"/>
                <a:latin typeface="Bookman Old Style" pitchFamily="18" charset="0"/>
                <a:ea typeface="Times New Roman" pitchFamily="18" charset="0"/>
                <a:cs typeface="+mn-cs"/>
              </a:rPr>
              <a:t>изучение восточного участка 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Bookman Old Style" pitchFamily="18" charset="0"/>
                <a:ea typeface="Times New Roman" pitchFamily="18" charset="0"/>
                <a:cs typeface="+mn-cs"/>
              </a:rPr>
              <a:t>Северного морского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Bookman Old Style" pitchFamily="18" charset="0"/>
                <a:ea typeface="Times New Roman" pitchFamily="18" charset="0"/>
                <a:cs typeface="+mn-cs"/>
              </a:rPr>
              <a:t>пути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Bookman Old Style" pitchFamily="18" charset="0"/>
              <a:ea typeface="Times New Roman" pitchFamily="18" charset="0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5180999"/>
            <a:ext cx="3672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dirty="0" smtClean="0">
                <a:solidFill>
                  <a:prstClr val="black"/>
                </a:solidFill>
                <a:ea typeface="+mj-ea"/>
                <a:cs typeface="+mj-cs"/>
              </a:rPr>
              <a:t>Федор Матюшкин </a:t>
            </a:r>
          </a:p>
          <a:p>
            <a:pPr lvl="0" algn="ctr">
              <a:spcBef>
                <a:spcPct val="0"/>
              </a:spcBef>
            </a:pPr>
            <a:r>
              <a:rPr lang="ru-RU" sz="2400" dirty="0" smtClean="0">
                <a:solidFill>
                  <a:prstClr val="black"/>
                </a:solidFill>
                <a:ea typeface="+mj-ea"/>
                <a:cs typeface="+mj-cs"/>
              </a:rPr>
              <a:t>(лицейский друг </a:t>
            </a:r>
          </a:p>
          <a:p>
            <a:pPr lvl="0" algn="ctr">
              <a:spcBef>
                <a:spcPct val="0"/>
              </a:spcBef>
            </a:pPr>
            <a:r>
              <a:rPr lang="ru-RU" sz="2400" dirty="0" smtClean="0">
                <a:solidFill>
                  <a:prstClr val="black"/>
                </a:solidFill>
                <a:ea typeface="+mj-ea"/>
                <a:cs typeface="+mj-cs"/>
              </a:rPr>
              <a:t>Александра Пушкина)</a:t>
            </a:r>
            <a:endParaRPr lang="ru-RU" sz="2400" dirty="0">
              <a:solidFill>
                <a:prstClr val="black"/>
              </a:solidFill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3820" y="2564904"/>
            <a:ext cx="2120458" cy="27809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2617700"/>
            <a:ext cx="2177292" cy="25122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421904" y="5350656"/>
            <a:ext cx="228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ea typeface="+mj-ea"/>
                <a:cs typeface="+mj-cs"/>
              </a:rPr>
              <a:t>Фердинанд Врангель </a:t>
            </a:r>
            <a:endParaRPr lang="ru-RU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1542"/>
            <a:ext cx="9144000" cy="107721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Aft>
                <a:spcPct val="0"/>
              </a:spcAft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Bookman Old Style" pitchFamily="18" charset="0"/>
                <a:ea typeface="Times New Roman" pitchFamily="18" charset="0"/>
                <a:cs typeface="+mn-cs"/>
              </a:rPr>
              <a:t>Освоение </a:t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Bookman Old Style" pitchFamily="18" charset="0"/>
                <a:ea typeface="Times New Roman" pitchFamily="18" charset="0"/>
                <a:cs typeface="+mn-cs"/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Bookman Old Style" pitchFamily="18" charset="0"/>
                <a:ea typeface="Times New Roman" pitchFamily="18" charset="0"/>
                <a:cs typeface="+mn-cs"/>
              </a:rPr>
              <a:t>Северного Ледовитого океана 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Bookman Old Style" pitchFamily="18" charset="0"/>
              <a:ea typeface="Times New Roman" pitchFamily="18" charset="0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1880" y="5229200"/>
            <a:ext cx="5194072" cy="1224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b="1" dirty="0" smtClean="0"/>
              <a:t>По идее Макарова в </a:t>
            </a:r>
            <a:r>
              <a:rPr lang="ru-RU" sz="2200" b="1" dirty="0"/>
              <a:t>1899 г. </a:t>
            </a:r>
            <a:r>
              <a:rPr lang="ru-RU" sz="2200" b="1" dirty="0" smtClean="0"/>
              <a:t>был </a:t>
            </a:r>
            <a:r>
              <a:rPr lang="ru-RU" sz="2200" b="1" dirty="0"/>
              <a:t>построен первый в мире мощный ледокол </a:t>
            </a:r>
            <a:r>
              <a:rPr lang="ru-RU" sz="2200" b="1" dirty="0" smtClean="0"/>
              <a:t>«Ермак»</a:t>
            </a:r>
            <a:endParaRPr lang="ru-RU" sz="2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5190291"/>
            <a:ext cx="27792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Адмирал </a:t>
            </a:r>
          </a:p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Степан Макаров</a:t>
            </a:r>
            <a:endParaRPr lang="ru-RU" sz="1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698373"/>
            <a:ext cx="2549006" cy="3593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325"/>
          <a:stretch/>
        </p:blipFill>
        <p:spPr>
          <a:xfrm>
            <a:off x="3356576" y="1700807"/>
            <a:ext cx="5372315" cy="3545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57554" y="2357430"/>
            <a:ext cx="2571768" cy="159101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Вскоре  Россия стала лидером  в освоении и исследовании Северного полюса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58477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Aft>
                <a:spcPct val="0"/>
              </a:spcAft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Bookman Old Style" pitchFamily="18" charset="0"/>
                <a:ea typeface="Times New Roman" pitchFamily="18" charset="0"/>
                <a:cs typeface="+mn-cs"/>
              </a:rPr>
              <a:t>Советский период исследований 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Bookman Old Style" pitchFamily="18" charset="0"/>
              <a:ea typeface="Times New Roman" pitchFamily="18" charset="0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96136" y="3357562"/>
            <a:ext cx="3143272" cy="2143140"/>
          </a:xfr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В 1935 году экспедиция на ледокольном пароходе "Садко" с самолетом ледовой разведки на борту (открытие острова Ушакова)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285860"/>
            <a:ext cx="3072252" cy="201679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Начиная с 1923 г., 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в течение 10 лет построено 19 полярных радиометеорологических станций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785918" y="4857736"/>
            <a:ext cx="3857652" cy="1857412"/>
          </a:xfrm>
          <a:prstGeom prst="rect">
            <a:avLst/>
          </a:prstGeom>
          <a:solidFill>
            <a:schemeClr val="bg1">
              <a:alpha val="50000"/>
            </a:schemeClr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1930-1940-х гг</a:t>
            </a:r>
            <a:r>
              <a:rPr lang="ru-RU" sz="2000" dirty="0" smtClean="0">
                <a:solidFill>
                  <a:schemeClr val="tx1"/>
                </a:solidFill>
              </a:rPr>
              <a:t>.  - </a:t>
            </a:r>
            <a:r>
              <a:rPr lang="ru-RU" sz="2000" b="1" dirty="0" smtClean="0">
                <a:solidFill>
                  <a:schemeClr val="tx1"/>
                </a:solidFill>
              </a:rPr>
              <a:t>пройдена трасса Северного морского пути, совершены героические перелеты через Северный полюс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5768" y="5208297"/>
            <a:ext cx="2088232" cy="1649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3418" y="1409060"/>
            <a:ext cx="2880320" cy="1880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1338910202_Polyarnaya_politika_Stalina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5851" y="5113162"/>
            <a:ext cx="1115753" cy="1601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Stamp_of_USSR_185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7620" y="1214422"/>
            <a:ext cx="1727433" cy="12255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Рисунок 10" descr="a474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82" y="3286124"/>
            <a:ext cx="2286016" cy="168378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Рисунок 11" descr="Stamp_of_USSR_185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43240" y="3857628"/>
            <a:ext cx="1462543" cy="10388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253097"/>
            <a:ext cx="9144000" cy="1015663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Aft>
                <a:spcPct val="0"/>
              </a:spcAft>
            </a:pPr>
            <a:r>
              <a:rPr lang="ru-RU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Bookman Old Style" pitchFamily="18" charset="0"/>
                <a:ea typeface="Times New Roman" pitchFamily="18" charset="0"/>
                <a:cs typeface="+mn-cs"/>
              </a:rPr>
              <a:t>Участники первой советской дрейфующей станции «Северный полюс» </a:t>
            </a:r>
            <a:endParaRPr lang="ru-RU" sz="3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Bookman Old Style" pitchFamily="18" charset="0"/>
              <a:ea typeface="Times New Roman" pitchFamily="18" charset="0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154" b="2583"/>
          <a:stretch/>
        </p:blipFill>
        <p:spPr>
          <a:xfrm>
            <a:off x="493327" y="1446910"/>
            <a:ext cx="3574618" cy="5349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51" t="3656" r="2914" b="779"/>
          <a:stretch/>
        </p:blipFill>
        <p:spPr>
          <a:xfrm>
            <a:off x="4139951" y="2060848"/>
            <a:ext cx="4893199" cy="3317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95536" y="6084585"/>
            <a:ext cx="3744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П</a:t>
            </a:r>
            <a:r>
              <a:rPr lang="ru-RU" sz="1600" b="1" dirty="0"/>
              <a:t>. </a:t>
            </a:r>
            <a:r>
              <a:rPr lang="ru-RU" sz="1600" b="1" dirty="0" err="1"/>
              <a:t>Ширшов</a:t>
            </a:r>
            <a:r>
              <a:rPr lang="ru-RU" sz="1600" b="1" dirty="0"/>
              <a:t>, Э. </a:t>
            </a:r>
            <a:r>
              <a:rPr lang="ru-RU" sz="1600" b="1" dirty="0" err="1"/>
              <a:t>Кренкель</a:t>
            </a:r>
            <a:r>
              <a:rPr lang="ru-RU" sz="1600" b="1" dirty="0"/>
              <a:t>, </a:t>
            </a:r>
            <a:r>
              <a:rPr lang="ru-RU" sz="1600" b="1" dirty="0" smtClean="0"/>
              <a:t>И</a:t>
            </a:r>
            <a:r>
              <a:rPr lang="ru-RU" sz="1600" b="1" dirty="0"/>
              <a:t>. </a:t>
            </a:r>
            <a:r>
              <a:rPr lang="ru-RU" sz="1600" b="1" dirty="0" smtClean="0"/>
              <a:t>Папанин</a:t>
            </a:r>
            <a:r>
              <a:rPr lang="ru-RU" sz="1600" b="1" dirty="0"/>
              <a:t>, </a:t>
            </a:r>
            <a:endParaRPr lang="ru-RU" sz="1600" b="1" dirty="0" smtClean="0"/>
          </a:p>
          <a:p>
            <a:pPr algn="ctr"/>
            <a:r>
              <a:rPr lang="ru-RU" sz="1600" b="1" dirty="0" smtClean="0"/>
              <a:t>Е</a:t>
            </a:r>
            <a:r>
              <a:rPr lang="ru-RU" sz="1600" b="1" dirty="0"/>
              <a:t>. Федоров (слева направо</a:t>
            </a:r>
            <a:r>
              <a:rPr lang="ru-RU" sz="1600" b="1" dirty="0" smtClean="0"/>
              <a:t>) </a:t>
            </a:r>
            <a:endParaRPr lang="ru-RU" sz="16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7529"/>
            <a:ext cx="8229600" cy="107721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Aft>
                <a:spcPct val="0"/>
              </a:spcAft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Bookman Old Style" pitchFamily="18" charset="0"/>
                <a:ea typeface="Times New Roman" pitchFamily="18" charset="0"/>
                <a:cs typeface="+mn-cs"/>
              </a:rPr>
              <a:t>Изучение Северного Ледовитого океана с дрейфующих льдов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Bookman Old Style" pitchFamily="18" charset="0"/>
              <a:ea typeface="Times New Roman" pitchFamily="18" charset="0"/>
              <a:cs typeface="+mn-cs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5262</TotalTime>
  <Words>823</Words>
  <Application>Microsoft Office PowerPoint</Application>
  <PresentationFormat>Экран (4:3)</PresentationFormat>
  <Paragraphs>96</Paragraphs>
  <Slides>14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История открытия и исследования Северного морского пути</vt:lpstr>
      <vt:lpstr>Русские мореплаватели  внесли значительный вклад  в изучение восточного участка Северного морского пути</vt:lpstr>
      <vt:lpstr>Освоение  Северного Ледовитого океана </vt:lpstr>
      <vt:lpstr>Советский период исследований </vt:lpstr>
      <vt:lpstr>Участники первой советской дрейфующей станции «Северный полюс» </vt:lpstr>
      <vt:lpstr>Изучение Северного Ледовитого океана с дрейфующих льдов</vt:lpstr>
      <vt:lpstr>Слайд 10</vt:lpstr>
      <vt:lpstr>2012 год </vt:lpstr>
      <vt:lpstr>Слайд 12</vt:lpstr>
      <vt:lpstr>Только смелых и выносливых Север пускает к себе</vt:lpstr>
      <vt:lpstr>Президент Ассоциации полярников Артур Николаевич Чилингаров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</cp:lastModifiedBy>
  <cp:revision>282</cp:revision>
  <dcterms:created xsi:type="dcterms:W3CDTF">2014-02-04T14:56:13Z</dcterms:created>
  <dcterms:modified xsi:type="dcterms:W3CDTF">2023-11-02T06:17:20Z</dcterms:modified>
</cp:coreProperties>
</file>