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7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5" r:id="rId18"/>
    <p:sldId id="304" r:id="rId19"/>
    <p:sldId id="310" r:id="rId20"/>
    <p:sldId id="307" r:id="rId21"/>
    <p:sldId id="306" r:id="rId22"/>
    <p:sldId id="308" r:id="rId23"/>
    <p:sldId id="289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66"/>
    <a:srgbClr val="000099"/>
    <a:srgbClr val="B9B9B9"/>
    <a:srgbClr val="958B8D"/>
    <a:srgbClr val="666699"/>
    <a:srgbClr val="FF0066"/>
    <a:srgbClr val="336600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19FEA-5839-48C1-AE43-6FF9C49A5947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D8DF6-99A3-46F9-AF99-B34414EC4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556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E2FEF-3A3A-43A9-AF7F-DE9E2AFF26C1}" type="datetimeFigureOut">
              <a:rPr lang="ru-RU"/>
              <a:pPr>
                <a:defRPr/>
              </a:pPr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C54E1-261D-4544-AEB5-270B8D9C84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9B469-49D6-45AF-847B-82FC3C60D10F}" type="datetimeFigureOut">
              <a:rPr lang="ru-RU"/>
              <a:pPr>
                <a:defRPr/>
              </a:pPr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12822-6B5A-4455-95EF-5DC5A93DF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664CF-C8E7-4963-B98E-E704A4151BB3}" type="datetimeFigureOut">
              <a:rPr lang="ru-RU"/>
              <a:pPr>
                <a:defRPr/>
              </a:pPr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2FEFD-2491-41C6-AEC6-1614675F4E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945C8-284B-4C4D-8730-68E129CE51CB}" type="datetimeFigureOut">
              <a:rPr lang="ru-RU"/>
              <a:pPr>
                <a:defRPr/>
              </a:pPr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C4C43-540D-4316-BA12-458C6DEF9F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1D9F5-62ED-4B6E-88A4-BC4BE80BB700}" type="datetimeFigureOut">
              <a:rPr lang="ru-RU"/>
              <a:pPr>
                <a:defRPr/>
              </a:pPr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B93A6-1ADA-4B0C-B0D2-E2F2AC9AA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3046C-E9E9-4FD1-8D55-E88E0783A73E}" type="datetimeFigureOut">
              <a:rPr lang="ru-RU"/>
              <a:pPr>
                <a:defRPr/>
              </a:pPr>
              <a:t>09.03.2023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1445A-70FE-486E-86FD-9244CABB66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9F09E-F6AC-4FFC-A434-88B46ABE648E}" type="datetimeFigureOut">
              <a:rPr lang="ru-RU"/>
              <a:pPr>
                <a:defRPr/>
              </a:pPr>
              <a:t>09.03.2023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6B65E-E9BA-4EED-A5C7-0DE98D038D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88097-9F3F-4909-913E-31CF18C27E31}" type="datetimeFigureOut">
              <a:rPr lang="ru-RU"/>
              <a:pPr>
                <a:defRPr/>
              </a:pPr>
              <a:t>09.03.2023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51279-5D7E-4361-B258-5757DEEDF7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F9040-CD41-4659-8576-69F7A4A240F4}" type="datetimeFigureOut">
              <a:rPr lang="ru-RU"/>
              <a:pPr>
                <a:defRPr/>
              </a:pPr>
              <a:t>09.03.2023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D6276-EA06-43C9-80E0-637CB7AF11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2D001-BD22-4435-8F89-1C23586EF421}" type="datetimeFigureOut">
              <a:rPr lang="ru-RU"/>
              <a:pPr>
                <a:defRPr/>
              </a:pPr>
              <a:t>09.03.2023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17035-0AEC-442E-99DB-DA3CB0439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B2276-124E-45A0-BBAD-5CF7CDAE156F}" type="datetimeFigureOut">
              <a:rPr lang="ru-RU"/>
              <a:pPr>
                <a:defRPr/>
              </a:pPr>
              <a:t>09.03.2023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85CF4-9F96-4CE3-8174-1712E6BD4A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F85B3B-2C52-4E1B-848D-6D99D800212E}" type="datetimeFigureOut">
              <a:rPr lang="ru-RU"/>
              <a:pPr>
                <a:defRPr/>
              </a:pPr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CF2625-3D78-4CB4-9A3D-CC7A0014D7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3132138" y="3716338"/>
            <a:ext cx="6011862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>
                <a:solidFill>
                  <a:srgbClr val="000066"/>
                </a:solidFill>
              </a:rPr>
              <a:t>Становление математической грамотности </a:t>
            </a:r>
            <a:endParaRPr lang="ru-RU" sz="1600" b="1" dirty="0" smtClean="0">
              <a:solidFill>
                <a:srgbClr val="000066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0066"/>
                </a:solidFill>
              </a:rPr>
              <a:t>младших школьников</a:t>
            </a:r>
          </a:p>
          <a:p>
            <a:pPr algn="ctr"/>
            <a:r>
              <a:rPr lang="ru-RU" sz="1600" b="1" dirty="0" smtClean="0">
                <a:solidFill>
                  <a:srgbClr val="000066"/>
                </a:solidFill>
              </a:rPr>
              <a:t> </a:t>
            </a:r>
            <a:r>
              <a:rPr lang="ru-RU" sz="1600" b="1" dirty="0">
                <a:solidFill>
                  <a:srgbClr val="000066"/>
                </a:solidFill>
              </a:rPr>
              <a:t>в аспекте обновлённых ФГОСС НОО</a:t>
            </a:r>
          </a:p>
        </p:txBody>
      </p:sp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3132138" y="4581525"/>
            <a:ext cx="6011862" cy="9366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dirty="0">
                <a:solidFill>
                  <a:srgbClr val="000066"/>
                </a:solidFill>
              </a:rPr>
              <a:t>Автор:</a:t>
            </a:r>
            <a:r>
              <a:rPr lang="ru-RU" sz="2800" b="1" dirty="0">
                <a:solidFill>
                  <a:srgbClr val="000066"/>
                </a:solidFill>
              </a:rPr>
              <a:t> </a:t>
            </a:r>
            <a:endParaRPr lang="ru-RU" sz="2800" b="1" dirty="0" smtClean="0">
              <a:solidFill>
                <a:srgbClr val="000066"/>
              </a:solidFill>
            </a:endParaRPr>
          </a:p>
          <a:p>
            <a:pPr algn="ctr"/>
            <a:r>
              <a:rPr lang="ru-RU" sz="2800" b="1" dirty="0" err="1" smtClean="0">
                <a:solidFill>
                  <a:srgbClr val="000066"/>
                </a:solidFill>
              </a:rPr>
              <a:t>Силкова</a:t>
            </a:r>
            <a:r>
              <a:rPr lang="ru-RU" sz="2800" b="1" dirty="0" smtClean="0">
                <a:solidFill>
                  <a:srgbClr val="000066"/>
                </a:solidFill>
              </a:rPr>
              <a:t> Надежда Анатольевна</a:t>
            </a:r>
            <a:endParaRPr lang="ru-RU" sz="2800" b="1" dirty="0">
              <a:solidFill>
                <a:srgbClr val="000066"/>
              </a:solidFill>
            </a:endParaRPr>
          </a:p>
        </p:txBody>
      </p:sp>
      <p:sp>
        <p:nvSpPr>
          <p:cNvPr id="13316" name="Rectangle 8"/>
          <p:cNvSpPr>
            <a:spLocks noChangeArrowheads="1"/>
          </p:cNvSpPr>
          <p:nvPr/>
        </p:nvSpPr>
        <p:spPr bwMode="auto">
          <a:xfrm>
            <a:off x="0" y="211436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r>
              <a:rPr lang="ru-RU" b="1" dirty="0" smtClean="0">
                <a:solidFill>
                  <a:srgbClr val="000066"/>
                </a:solidFill>
              </a:rPr>
              <a:t>МИНЕСТЕРСТВО </a:t>
            </a:r>
            <a:r>
              <a:rPr lang="ru-RU" b="1" dirty="0">
                <a:solidFill>
                  <a:srgbClr val="000066"/>
                </a:solidFill>
              </a:rPr>
              <a:t>ОБРАЗОВАНИЯ И НАУКИ КЕМЕРОВСКОЙ ОБЛАСТИ</a:t>
            </a:r>
          </a:p>
          <a:p>
            <a:pPr indent="450850" algn="ctr"/>
            <a:r>
              <a:rPr lang="ru-RU" b="1" dirty="0" smtClean="0">
                <a:solidFill>
                  <a:srgbClr val="000066"/>
                </a:solidFill>
              </a:rPr>
              <a:t>МУНИЦИПАЛЬНАЯ БЮДЖЕТНАЯ ОРГАНИЗАЦИЯ </a:t>
            </a:r>
          </a:p>
          <a:p>
            <a:pPr indent="450850" algn="ctr"/>
            <a:r>
              <a:rPr lang="ru-RU" b="1" dirty="0" smtClean="0">
                <a:solidFill>
                  <a:srgbClr val="000066"/>
                </a:solidFill>
              </a:rPr>
              <a:t>«СРЕДНЯЯ ОБЩЕОБРАЗОВАТЕЛЬНАЯ ШКОЛА №72»</a:t>
            </a:r>
            <a:endParaRPr lang="ru-RU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200" b="1" dirty="0">
              <a:solidFill>
                <a:srgbClr val="000066"/>
              </a:solidFill>
            </a:endParaRPr>
          </a:p>
        </p:txBody>
      </p:sp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539552" y="1006425"/>
            <a:ext cx="7848872" cy="4753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</a:pPr>
            <a:endParaRPr lang="ru-RU" altLang="ru-RU" sz="1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Тульские пряники вошли в бортовое меню авиаперевозчика «Аэрофлот». Для этого фабрика будет производить более 7 млн пряников в год. Вычисли, сколько пряников кондитеры выпекут за полгода, за один месяц (30 дней), за один день, если за год на фабрике выпекут 7 200 000 пряников?</a:t>
            </a:r>
          </a:p>
          <a:p>
            <a:pPr algn="just">
              <a:lnSpc>
                <a:spcPct val="107000"/>
              </a:lnSpc>
            </a:pPr>
            <a:endParaRPr lang="ru-RU" alt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ru-RU" altLang="ru-RU" sz="1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ru-RU" altLang="ru-RU" sz="1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ru-RU" altLang="ru-RU" sz="1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ru-RU" altLang="ru-RU" sz="1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ru-RU" altLang="ru-RU" sz="1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ru-RU" altLang="ru-RU" sz="1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– Владивосток – это самый протяженный железнодорожный пассажирский маршрут в мире. За 144 часа вы преодолеваете путь длиной в 9288 км. Выполни деление с остатком: вычисли скорость движения поезда по этому маршруту.</a:t>
            </a:r>
            <a:endParaRPr lang="ru-RU" altLang="ru-RU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259632" y="2996952"/>
            <a:ext cx="3889375" cy="1203325"/>
            <a:chOff x="971550" y="2781300"/>
            <a:chExt cx="3889375" cy="1203325"/>
          </a:xfrm>
        </p:grpSpPr>
        <p:pic>
          <p:nvPicPr>
            <p:cNvPr id="5" name="Рисунок 2" descr="https://papikpro.com/uploads/posts/2023-01/1673328412_papikpro-com-p-kak-poetapno-narisovat-tulskii-pryanik-pos-6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550" y="2781300"/>
              <a:ext cx="2173288" cy="1203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1"/>
            <p:cNvSpPr txBox="1">
              <a:spLocks noChangeArrowheads="1"/>
            </p:cNvSpPr>
            <p:nvPr/>
          </p:nvSpPr>
          <p:spPr bwMode="auto">
            <a:xfrm>
              <a:off x="3168650" y="2924175"/>
              <a:ext cx="1692275" cy="982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>
                <a:lnSpc>
                  <a:spcPct val="107000"/>
                </a:lnSpc>
              </a:pPr>
              <a:r>
                <a:rPr lang="ru-RU" alt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полгода?                                      месяц?                                        один день?</a:t>
              </a:r>
              <a:endParaRPr lang="ru-RU" alt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25684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200" b="1" dirty="0">
              <a:solidFill>
                <a:srgbClr val="000066"/>
              </a:solidFill>
            </a:endParaRPr>
          </a:p>
        </p:txBody>
      </p:sp>
      <p:sp>
        <p:nvSpPr>
          <p:cNvPr id="3" name="Прямоугольник 7"/>
          <p:cNvSpPr>
            <a:spLocks noChangeArrowheads="1"/>
          </p:cNvSpPr>
          <p:nvPr/>
        </p:nvSpPr>
        <p:spPr bwMode="auto">
          <a:xfrm>
            <a:off x="1187450" y="3501008"/>
            <a:ext cx="6769100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</a:pPr>
            <a:r>
              <a:rPr lang="ru-RU" altLang="ru-RU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 время по часам. Запиши результаты по образцу.</a:t>
            </a:r>
            <a:endParaRPr lang="ru-RU" altLang="ru-RU" sz="4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467544" y="908720"/>
            <a:ext cx="3838575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16AF43A-D887-4409-825B-18A7B07F0B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985045"/>
              </p:ext>
            </p:extLst>
          </p:nvPr>
        </p:nvGraphicFramePr>
        <p:xfrm>
          <a:off x="5076056" y="922238"/>
          <a:ext cx="3709988" cy="157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3883">
                  <a:extLst>
                    <a:ext uri="{9D8B030D-6E8A-4147-A177-3AD203B41FA5}">
                      <a16:colId xmlns:a16="http://schemas.microsoft.com/office/drawing/2014/main" val="1874681190"/>
                    </a:ext>
                  </a:extLst>
                </a:gridCol>
                <a:gridCol w="1090559">
                  <a:extLst>
                    <a:ext uri="{9D8B030D-6E8A-4147-A177-3AD203B41FA5}">
                      <a16:colId xmlns:a16="http://schemas.microsoft.com/office/drawing/2014/main" val="221560346"/>
                    </a:ext>
                  </a:extLst>
                </a:gridCol>
                <a:gridCol w="1355546">
                  <a:extLst>
                    <a:ext uri="{9D8B030D-6E8A-4147-A177-3AD203B41FA5}">
                      <a16:colId xmlns:a16="http://schemas.microsoft.com/office/drawing/2014/main" val="552405680"/>
                    </a:ext>
                  </a:extLst>
                </a:gridCol>
              </a:tblGrid>
              <a:tr h="1574800"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13 ч 00 мин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696" marB="4569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696" marB="45696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696" marB="45696"/>
                </a:tc>
                <a:extLst>
                  <a:ext uri="{0D108BD9-81ED-4DB2-BD59-A6C34878D82A}">
                    <a16:rowId xmlns:a16="http://schemas.microsoft.com/office/drawing/2014/main" val="1671664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654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200" b="1" dirty="0">
              <a:solidFill>
                <a:srgbClr val="000066"/>
              </a:solidFill>
            </a:endParaRPr>
          </a:p>
        </p:txBody>
      </p:sp>
      <p:pic>
        <p:nvPicPr>
          <p:cNvPr id="6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09" y="836712"/>
            <a:ext cx="7272982" cy="575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64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200" b="1" dirty="0">
              <a:solidFill>
                <a:srgbClr val="000066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836712"/>
            <a:ext cx="676910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77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200" b="1" dirty="0">
              <a:solidFill>
                <a:srgbClr val="000066"/>
              </a:solidFill>
            </a:endParaRPr>
          </a:p>
        </p:txBody>
      </p:sp>
      <p:pic>
        <p:nvPicPr>
          <p:cNvPr id="3" name="Picture 4" descr="https://ds04.infourok.ru/uploads/ex/0fee/00049045-e02442f3/img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" t="28610" b="-28610"/>
          <a:stretch/>
        </p:blipFill>
        <p:spPr bwMode="auto">
          <a:xfrm>
            <a:off x="395982" y="721113"/>
            <a:ext cx="8352036" cy="629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534" y="5020545"/>
            <a:ext cx="1616968" cy="202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12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900igr.net/up/datas/134279/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03"/>
            <a:ext cx="9144000" cy="646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37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200" b="1" dirty="0">
              <a:solidFill>
                <a:srgbClr val="000066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1540" y="28600"/>
            <a:ext cx="8280920" cy="4834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alt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компонент</a:t>
            </a:r>
            <a:endParaRPr lang="ru-RU" altLang="ru-RU" sz="32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alt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Чтобы сформировать третий компонент математической функциональной грамотности, применяйте задания: понять и применить математическую символику и терминологию, построить математические суждения (рассуждения). Полезно побуждать детей высказываться в ситуациях спора, дискуссии, которые вызваны противоречием.</a:t>
            </a:r>
            <a:endParaRPr lang="ru-RU" altLang="ru-RU" sz="32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773547"/>
            <a:ext cx="1762490" cy="209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9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200" b="1" dirty="0">
              <a:solidFill>
                <a:srgbClr val="000066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9889" y="764704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 детский сад привезли 20 кг яблок и 8 пакетов винограда. На сколько килограммов больше привезли яблок, чем винограда? Учитель предлагает ответить на вопросы:</a:t>
            </a:r>
          </a:p>
          <a:p>
            <a:pPr algn="just"/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Кто готов выполнить задание и знает, что получит правильный результат?</a:t>
            </a:r>
          </a:p>
          <a:p>
            <a:pPr algn="just"/>
            <a:endParaRPr lang="ru-RU" alt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Можно ли решить эту задачу? Почему нет? да? </a:t>
            </a:r>
          </a:p>
          <a:p>
            <a:pPr algn="just"/>
            <a:endParaRPr lang="ru-RU" alt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 ли условия есть для ее решения? </a:t>
            </a:r>
          </a:p>
          <a:p>
            <a:pPr algn="just"/>
            <a:endParaRPr lang="ru-RU" alt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нам необходимо, чтобы получить требуемый результат? </a:t>
            </a:r>
            <a:endParaRPr lang="ru-RU" altLang="ru-RU" sz="2400" dirty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207" y="4852955"/>
            <a:ext cx="1988840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7000"/>
              </a:lnSpc>
              <a:defRPr/>
            </a:pP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Соедини стрелками начало и конец </a:t>
            </a: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</a:t>
            </a:r>
            <a:endParaRPr lang="ru-RU" alt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059" y="1124744"/>
            <a:ext cx="9144000" cy="2858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Tx/>
              <a:buChar char="-"/>
              <a:defRPr/>
            </a:pPr>
            <a:endParaRPr lang="ru-RU" altLang="ru-RU" sz="28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defRPr/>
            </a:pP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Цена 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показывает, сколько предметов мы купили.</a:t>
            </a:r>
          </a:p>
          <a:p>
            <a:pPr algn="just">
              <a:lnSpc>
                <a:spcPct val="107000"/>
              </a:lnSpc>
              <a:defRPr/>
            </a:pPr>
            <a:endParaRPr lang="ru-RU" altLang="ru-RU" sz="2800" b="1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defRPr/>
            </a:pP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это то, что мы заплатили за покупку.</a:t>
            </a:r>
          </a:p>
          <a:p>
            <a:pPr algn="just">
              <a:lnSpc>
                <a:spcPct val="107000"/>
              </a:lnSpc>
              <a:defRPr/>
            </a:pPr>
            <a:endParaRPr lang="ru-RU" altLang="ru-RU" sz="2800" b="1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defRPr/>
            </a:pP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показывает сколько стоит один предмет.</a:t>
            </a:r>
            <a:endParaRPr lang="ru-RU" altLang="ru-RU" sz="2800" b="1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26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7000"/>
              </a:lnSpc>
              <a:defRPr/>
            </a:pP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Соедини стрелками начало и конец </a:t>
            </a: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</a:t>
            </a:r>
            <a:endParaRPr lang="ru-RU" alt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059" y="1124744"/>
            <a:ext cx="9144000" cy="3319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Tx/>
              <a:buChar char="-"/>
              <a:defRPr/>
            </a:pPr>
            <a:endParaRPr lang="ru-RU" altLang="ru-RU" sz="28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defRPr/>
            </a:pP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Цена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показывает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сколько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стоит один предмет.</a:t>
            </a:r>
            <a:endParaRPr lang="ru-RU" alt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defRPr/>
            </a:pPr>
            <a:endParaRPr lang="ru-RU" altLang="ru-RU" sz="2800" b="1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defRPr/>
            </a:pP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показывает, сколько предметов мы купили.</a:t>
            </a:r>
            <a:endParaRPr lang="ru-RU" alt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defRPr/>
            </a:pPr>
            <a:endParaRPr lang="ru-RU" altLang="ru-RU" sz="2800" b="1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defRPr/>
            </a:pPr>
            <a:r>
              <a:rPr lang="ru-RU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то,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мы заплатили за покупку.</a:t>
            </a:r>
            <a:endParaRPr lang="ru-RU" altLang="ru-RU" sz="2800" b="1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118" y="4941168"/>
            <a:ext cx="9117941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alt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из величин большая: цена или стоимость?</a:t>
            </a:r>
            <a:endParaRPr lang="ru-RU" altLang="ru-RU" sz="3200" b="1" i="1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30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rgbClr val="000066"/>
                </a:solidFill>
              </a:rPr>
              <a:t>МАТЕМАТИЧЕСКАЯ ГРАМОТНОСТЬ</a:t>
            </a:r>
            <a:endParaRPr lang="ru-RU" sz="3200" b="1" dirty="0">
              <a:solidFill>
                <a:srgbClr val="000066"/>
              </a:solidFill>
            </a:endParaRPr>
          </a:p>
        </p:txBody>
      </p:sp>
      <p:sp>
        <p:nvSpPr>
          <p:cNvPr id="12" name="Freeform 8"/>
          <p:cNvSpPr>
            <a:spLocks/>
          </p:cNvSpPr>
          <p:nvPr/>
        </p:nvSpPr>
        <p:spPr bwMode="gray">
          <a:xfrm rot="21278462" flipH="1">
            <a:off x="2063725" y="2763712"/>
            <a:ext cx="1584325" cy="1873250"/>
          </a:xfrm>
          <a:custGeom>
            <a:avLst/>
            <a:gdLst>
              <a:gd name="T0" fmla="*/ 2147483647 w 580"/>
              <a:gd name="T1" fmla="*/ 0 h 798"/>
              <a:gd name="T2" fmla="*/ 2147483647 w 580"/>
              <a:gd name="T3" fmla="*/ 495939411 h 798"/>
              <a:gd name="T4" fmla="*/ 2147483647 w 580"/>
              <a:gd name="T5" fmla="*/ 958815266 h 798"/>
              <a:gd name="T6" fmla="*/ 2147483647 w 580"/>
              <a:gd name="T7" fmla="*/ 1388630058 h 798"/>
              <a:gd name="T8" fmla="*/ 2147483647 w 580"/>
              <a:gd name="T9" fmla="*/ 1785381001 h 798"/>
              <a:gd name="T10" fmla="*/ 2147483647 w 580"/>
              <a:gd name="T11" fmla="*/ 2147483647 h 798"/>
              <a:gd name="T12" fmla="*/ 2147483647 w 580"/>
              <a:gd name="T13" fmla="*/ 2147483647 h 798"/>
              <a:gd name="T14" fmla="*/ 2147483647 w 580"/>
              <a:gd name="T15" fmla="*/ 2147483647 h 798"/>
              <a:gd name="T16" fmla="*/ 2147483647 w 580"/>
              <a:gd name="T17" fmla="*/ 2147483647 h 798"/>
              <a:gd name="T18" fmla="*/ 2014635700 w 580"/>
              <a:gd name="T19" fmla="*/ 2147483647 h 798"/>
              <a:gd name="T20" fmla="*/ 1402782959 w 580"/>
              <a:gd name="T21" fmla="*/ 2147483647 h 798"/>
              <a:gd name="T22" fmla="*/ 1402782959 w 580"/>
              <a:gd name="T23" fmla="*/ 2147483647 h 798"/>
              <a:gd name="T24" fmla="*/ 0 w 580"/>
              <a:gd name="T25" fmla="*/ 2147483647 h 798"/>
              <a:gd name="T26" fmla="*/ 1402782959 w 580"/>
              <a:gd name="T27" fmla="*/ 1267399365 h 798"/>
              <a:gd name="T28" fmla="*/ 1402782959 w 580"/>
              <a:gd name="T29" fmla="*/ 2049880064 h 798"/>
              <a:gd name="T30" fmla="*/ 1671400028 w 580"/>
              <a:gd name="T31" fmla="*/ 2027840040 h 798"/>
              <a:gd name="T32" fmla="*/ 1969864879 w 580"/>
              <a:gd name="T33" fmla="*/ 1961712927 h 798"/>
              <a:gd name="T34" fmla="*/ 2147483647 w 580"/>
              <a:gd name="T35" fmla="*/ 1851505766 h 798"/>
              <a:gd name="T36" fmla="*/ 2147483647 w 580"/>
              <a:gd name="T37" fmla="*/ 1708235049 h 798"/>
              <a:gd name="T38" fmla="*/ 2147483647 w 580"/>
              <a:gd name="T39" fmla="*/ 1542921961 h 798"/>
              <a:gd name="T40" fmla="*/ 2147483647 w 580"/>
              <a:gd name="T41" fmla="*/ 1355566502 h 798"/>
              <a:gd name="T42" fmla="*/ 2147483647 w 580"/>
              <a:gd name="T43" fmla="*/ 1146170725 h 798"/>
              <a:gd name="T44" fmla="*/ 2147483647 w 580"/>
              <a:gd name="T45" fmla="*/ 914732871 h 798"/>
              <a:gd name="T46" fmla="*/ 2147483647 w 580"/>
              <a:gd name="T47" fmla="*/ 683292670 h 798"/>
              <a:gd name="T48" fmla="*/ 2147483647 w 580"/>
              <a:gd name="T49" fmla="*/ 451854669 h 798"/>
              <a:gd name="T50" fmla="*/ 2147483647 w 580"/>
              <a:gd name="T51" fmla="*/ 220416742 h 798"/>
              <a:gd name="T52" fmla="*/ 2147483647 w 580"/>
              <a:gd name="T53" fmla="*/ 0 h 798"/>
              <a:gd name="T54" fmla="*/ 2147483647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rgbClr val="C2C2FF"/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851920" y="3153689"/>
            <a:ext cx="5134310" cy="267919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 algn="just"/>
            <a:r>
              <a:rPr lang="ru-RU" dirty="0">
                <a:solidFill>
                  <a:srgbClr val="000099"/>
                </a:solidFill>
                <a:latin typeface="Arial" charset="0"/>
                <a:cs typeface="Arial" charset="0"/>
              </a:rPr>
              <a:t>Понимание учеником необходимости математических знаний для решения учебных и жизненных задач;</a:t>
            </a:r>
          </a:p>
          <a:p>
            <a:pPr lvl="0" indent="457200" algn="just"/>
            <a:r>
              <a:rPr lang="ru-RU" dirty="0">
                <a:solidFill>
                  <a:srgbClr val="000099"/>
                </a:solidFill>
                <a:latin typeface="Arial" charset="0"/>
                <a:cs typeface="Arial" charset="0"/>
              </a:rPr>
              <a:t>Оценка разнообразных учебных ситуаций(контекстов), которые требуют применения математических знаний, умений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4738" y="836712"/>
            <a:ext cx="5062302" cy="18271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 algn="just"/>
            <a:r>
              <a:rPr lang="ru-RU" dirty="0">
                <a:solidFill>
                  <a:srgbClr val="000099"/>
                </a:solidFill>
                <a:latin typeface="Arial" charset="0"/>
                <a:cs typeface="Arial" charset="0"/>
              </a:rPr>
              <a:t>Математическая грамотность младшего школьника как компонент функциональной грамотности трактуется </a:t>
            </a:r>
            <a:r>
              <a:rPr lang="ru-RU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так:</a:t>
            </a:r>
            <a:endParaRPr lang="ru-RU" dirty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200" b="1" dirty="0">
              <a:solidFill>
                <a:srgbClr val="000066"/>
              </a:solidFill>
            </a:endParaRPr>
          </a:p>
        </p:txBody>
      </p:sp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18383" y="692150"/>
            <a:ext cx="9144000" cy="147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помогают Вам с покупками. Сколько сдачи получит каждый из мальчиков, если у каждого из них по 500 рублей? Выполни вычисления.</a:t>
            </a:r>
          </a:p>
          <a:p>
            <a:pPr algn="just">
              <a:lnSpc>
                <a:spcPct val="107000"/>
              </a:lnSpc>
            </a:pPr>
            <a:endParaRPr lang="ru-RU" altLang="ru-RU" sz="1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C52064C-AB54-4AAF-98F6-E0785F7903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407464"/>
              </p:ext>
            </p:extLst>
          </p:nvPr>
        </p:nvGraphicFramePr>
        <p:xfrm>
          <a:off x="323528" y="2167621"/>
          <a:ext cx="8424936" cy="4429733"/>
        </p:xfrm>
        <a:graphic>
          <a:graphicData uri="http://schemas.openxmlformats.org/drawingml/2006/table">
            <a:tbl>
              <a:tblPr firstRow="1" firstCol="1" bandRow="1"/>
              <a:tblGrid>
                <a:gridCol w="2840508">
                  <a:extLst>
                    <a:ext uri="{9D8B030D-6E8A-4147-A177-3AD203B41FA5}">
                      <a16:colId xmlns:a16="http://schemas.microsoft.com/office/drawing/2014/main" val="1685833698"/>
                    </a:ext>
                  </a:extLst>
                </a:gridCol>
                <a:gridCol w="2938644">
                  <a:extLst>
                    <a:ext uri="{9D8B030D-6E8A-4147-A177-3AD203B41FA5}">
                      <a16:colId xmlns:a16="http://schemas.microsoft.com/office/drawing/2014/main" val="1316656048"/>
                    </a:ext>
                  </a:extLst>
                </a:gridCol>
                <a:gridCol w="2645784">
                  <a:extLst>
                    <a:ext uri="{9D8B030D-6E8A-4147-A177-3AD203B41FA5}">
                      <a16:colId xmlns:a16="http://schemas.microsoft.com/office/drawing/2014/main" val="2700555865"/>
                    </a:ext>
                  </a:extLst>
                </a:gridCol>
              </a:tblGrid>
              <a:tr h="6092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Дима (500р)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Сергей (500р)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Максим (500р)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767139"/>
                  </a:ext>
                </a:extLst>
              </a:tr>
              <a:tr h="6245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Хлеб – 26 руб.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Сахар – 32 руб.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Шоколадка – 49 руб.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723648"/>
                  </a:ext>
                </a:extLst>
              </a:tr>
              <a:tr h="6092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Печенье – 170 руб.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Яйца – 53 руб.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Яблоки – 42 руб.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300851"/>
                  </a:ext>
                </a:extLst>
              </a:tr>
              <a:tr h="6643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Мандарины – 64 руб. (1 кг)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Апельсины – 46 руб. (1кг)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Вареники – 67 руб.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036350"/>
                  </a:ext>
                </a:extLst>
              </a:tr>
              <a:tr h="7255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Молоко – 58 руб.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Сметана – 84 руб.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Конфеты – 60 руб. (1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</a:rPr>
                        <a:t>уп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.)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07377"/>
                  </a:ext>
                </a:extLst>
              </a:tr>
              <a:tr h="5694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Груши – 79 руб. (1 кг)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Пельмени 260 руб.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Кефир – 45 руб.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36719"/>
                  </a:ext>
                </a:extLst>
              </a:tr>
              <a:tr h="6275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Арбуз – 94 руб.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Халва – 27 руб.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Баранки – 38 руб.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915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716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200" b="1" dirty="0">
              <a:solidFill>
                <a:srgbClr val="000066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756" y="836712"/>
            <a:ext cx="8964488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>
              <a:lnSpc>
                <a:spcPct val="107000"/>
              </a:lnSpc>
            </a:pPr>
            <a:r>
              <a:rPr lang="ru-RU" altLang="ru-RU" sz="20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  решили порадовать своих детей и купить им самокаты.</a:t>
            </a:r>
            <a:endParaRPr lang="ru-RU" altLang="ru-RU" sz="2000" dirty="0">
              <a:solidFill>
                <a:srgbClr val="00006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0" hangingPunct="0">
              <a:lnSpc>
                <a:spcPct val="107000"/>
              </a:lnSpc>
            </a:pPr>
            <a:r>
              <a:rPr lang="ru-RU" altLang="ru-RU" sz="20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магазине продают самокаты. Вычисли цену каждого самоката со скидкой. </a:t>
            </a:r>
            <a:r>
              <a:rPr lang="ru-RU" alt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Отметь </a:t>
            </a:r>
            <a:r>
              <a:rPr lang="ru-RU" altLang="ru-RU" sz="20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 самокат, который после скидки будет иметь наименьшую цену.</a:t>
            </a:r>
            <a:endParaRPr lang="ru-RU" altLang="ru-RU" sz="2000" dirty="0">
              <a:solidFill>
                <a:srgbClr val="00006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8542D59-A920-4594-BCB6-7AC6BAA84E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234910"/>
              </p:ext>
            </p:extLst>
          </p:nvPr>
        </p:nvGraphicFramePr>
        <p:xfrm>
          <a:off x="242646" y="2041494"/>
          <a:ext cx="8658708" cy="4608338"/>
        </p:xfrm>
        <a:graphic>
          <a:graphicData uri="http://schemas.openxmlformats.org/drawingml/2006/table">
            <a:tbl>
              <a:tblPr firstRow="1" firstCol="1" bandRow="1"/>
              <a:tblGrid>
                <a:gridCol w="2209895">
                  <a:extLst>
                    <a:ext uri="{9D8B030D-6E8A-4147-A177-3AD203B41FA5}">
                      <a16:colId xmlns:a16="http://schemas.microsoft.com/office/drawing/2014/main" val="3483934821"/>
                    </a:ext>
                  </a:extLst>
                </a:gridCol>
                <a:gridCol w="1368029">
                  <a:extLst>
                    <a:ext uri="{9D8B030D-6E8A-4147-A177-3AD203B41FA5}">
                      <a16:colId xmlns:a16="http://schemas.microsoft.com/office/drawing/2014/main" val="4187788921"/>
                    </a:ext>
                  </a:extLst>
                </a:gridCol>
                <a:gridCol w="2834716">
                  <a:extLst>
                    <a:ext uri="{9D8B030D-6E8A-4147-A177-3AD203B41FA5}">
                      <a16:colId xmlns:a16="http://schemas.microsoft.com/office/drawing/2014/main" val="259959687"/>
                    </a:ext>
                  </a:extLst>
                </a:gridCol>
                <a:gridCol w="2246068">
                  <a:extLst>
                    <a:ext uri="{9D8B030D-6E8A-4147-A177-3AD203B41FA5}">
                      <a16:colId xmlns:a16="http://schemas.microsoft.com/office/drawing/2014/main" val="3023466304"/>
                    </a:ext>
                  </a:extLst>
                </a:gridCol>
              </a:tblGrid>
              <a:tr h="788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Двухколесные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самокаты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9" marR="6855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Цена без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скидки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9" marR="6855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Скидка составляет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9" marR="6855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Цена самоката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со скидкой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9" marR="6855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460241"/>
                  </a:ext>
                </a:extLst>
              </a:tr>
              <a:tr h="3658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Красный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9" marR="6855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6800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9" marR="6855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Одна восьмая цены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9" marR="6855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9" marR="6855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075648"/>
                  </a:ext>
                </a:extLst>
              </a:tr>
              <a:tr h="3797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Белый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9" marR="6855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7500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9" marR="6855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Одна третья цены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9" marR="6855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9" marR="6855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924388"/>
                  </a:ext>
                </a:extLst>
              </a:tr>
              <a:tr h="3797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Чёрный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9" marR="6855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7500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9" marR="6855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Одна пятая цены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9" marR="6855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9" marR="6855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117513"/>
                  </a:ext>
                </a:extLst>
              </a:tr>
              <a:tr h="3906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Синий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9" marR="6855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7600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9" marR="6855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Одна четвертая цены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9" marR="6855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9" marR="6855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912951"/>
                  </a:ext>
                </a:extLst>
              </a:tr>
              <a:tr h="788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Двухколесные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самокаты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9" marR="6855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Цена без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скидки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9" marR="6855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Скидка составляет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9" marR="6855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Цена самоката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со скидкой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9" marR="6855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7534"/>
                  </a:ext>
                </a:extLst>
              </a:tr>
              <a:tr h="3658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Красный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9" marR="6855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6800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9" marR="6855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Одна восьмая цены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9" marR="6855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5950р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9" marR="6855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124702"/>
                  </a:ext>
                </a:extLst>
              </a:tr>
              <a:tr h="3797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Белый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9" marR="6855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7500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9" marR="6855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Одна третья цены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9" marR="6855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5000р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9" marR="6855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633754"/>
                  </a:ext>
                </a:extLst>
              </a:tr>
              <a:tr h="3797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Чёрный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9" marR="6855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7500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9" marR="6855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Одна пятая цены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9" marR="6855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6000р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9" marR="6855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873440"/>
                  </a:ext>
                </a:extLst>
              </a:tr>
              <a:tr h="3906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Синий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9" marR="6855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7600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9" marR="6855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</a:rPr>
                        <a:t>Одна четвертая цены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9" marR="6855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</a:rPr>
                        <a:t>5700р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9" marR="6855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683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05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0" y="0"/>
            <a:ext cx="9144000" cy="112474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rgbClr val="000066"/>
                </a:solidFill>
              </a:rPr>
              <a:t>Формирование экономической грамотности </a:t>
            </a:r>
          </a:p>
          <a:p>
            <a:pPr algn="ctr"/>
            <a:r>
              <a:rPr lang="ru-RU" sz="3200" b="1" dirty="0" smtClean="0">
                <a:solidFill>
                  <a:srgbClr val="000066"/>
                </a:solidFill>
              </a:rPr>
              <a:t>на уроках математики </a:t>
            </a:r>
            <a:endParaRPr lang="ru-RU" sz="3200" b="1" dirty="0">
              <a:solidFill>
                <a:srgbClr val="00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32440" y="2924944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778" y="3158286"/>
            <a:ext cx="2249397" cy="3433871"/>
          </a:xfrm>
          <a:prstGeom prst="round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0000"/>
                </a:solidFill>
              </a:rPr>
              <a:t>Является одним из факторов обеспечения, улучшения и ускорения социальной адаптации учащихся и их интеграции в общество.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01158" y="3181846"/>
            <a:ext cx="2336400" cy="3410311"/>
          </a:xfrm>
          <a:prstGeom prst="round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0000"/>
                </a:solidFill>
              </a:rPr>
              <a:t>Эти знания формируются на уроках посредством решения арифметических задач, условия которых максимально приближенны к жизненным ситуациям.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05944" y="3133273"/>
            <a:ext cx="2269119" cy="3476048"/>
          </a:xfrm>
          <a:prstGeom prst="round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000000"/>
                </a:solidFill>
              </a:rPr>
              <a:t>Решение данных задач будет способствовать облегчению применения полученных знаний при решении конкретных практических задач, с которыми они встретятся в повседневной жизни.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143449" y="3145779"/>
            <a:ext cx="1961433" cy="3458883"/>
          </a:xfrm>
          <a:prstGeom prst="round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>
                <a:solidFill>
                  <a:srgbClr val="000000"/>
                </a:solidFill>
              </a:rPr>
              <a:t>В ходе решения задач учащихся с такими сферами жизни как работа,</a:t>
            </a:r>
          </a:p>
          <a:p>
            <a:r>
              <a:rPr lang="ru-RU">
                <a:solidFill>
                  <a:srgbClr val="000000"/>
                </a:solidFill>
              </a:rPr>
              <a:t> совершение покупок, разнообразными денежными расчетами</a:t>
            </a:r>
            <a:endParaRPr lang="ru-RU" dirty="0">
              <a:solidFill>
                <a:srgbClr val="000000"/>
              </a:solidFill>
            </a:endParaRPr>
          </a:p>
        </p:txBody>
      </p:sp>
      <p:grpSp>
        <p:nvGrpSpPr>
          <p:cNvPr id="14" name="Group 7"/>
          <p:cNvGrpSpPr>
            <a:grpSpLocks/>
          </p:cNvGrpSpPr>
          <p:nvPr/>
        </p:nvGrpSpPr>
        <p:grpSpPr bwMode="auto">
          <a:xfrm>
            <a:off x="163724" y="1350146"/>
            <a:ext cx="7991475" cy="1582738"/>
            <a:chOff x="624" y="1152"/>
            <a:chExt cx="4080" cy="720"/>
          </a:xfrm>
        </p:grpSpPr>
        <p:sp>
          <p:nvSpPr>
            <p:cNvPr id="15" name="Rectangle 8"/>
            <p:cNvSpPr>
              <a:spLocks noChangeArrowheads="1"/>
            </p:cNvSpPr>
            <p:nvPr/>
          </p:nvSpPr>
          <p:spPr bwMode="gray">
            <a:xfrm rot="3419336">
              <a:off x="624" y="1200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1D1D76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16" name="Group 9"/>
            <p:cNvGrpSpPr>
              <a:grpSpLocks/>
            </p:cNvGrpSpPr>
            <p:nvPr/>
          </p:nvGrpSpPr>
          <p:grpSpPr bwMode="auto">
            <a:xfrm>
              <a:off x="1296" y="1296"/>
              <a:ext cx="624" cy="96"/>
              <a:chOff x="2003" y="3439"/>
              <a:chExt cx="468" cy="244"/>
            </a:xfrm>
          </p:grpSpPr>
          <p:sp>
            <p:nvSpPr>
              <p:cNvPr id="30" name="Oval 10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" name="Rectangle 11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" name="Oval 12"/>
              <p:cNvSpPr>
                <a:spLocks noChangeArrowheads="1"/>
              </p:cNvSpPr>
              <p:nvPr/>
            </p:nvSpPr>
            <p:spPr bwMode="gray">
              <a:xfrm>
                <a:off x="2400" y="3442"/>
                <a:ext cx="71" cy="235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13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8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7" name="Rectangle 14"/>
            <p:cNvSpPr>
              <a:spLocks noChangeArrowheads="1"/>
            </p:cNvSpPr>
            <p:nvPr/>
          </p:nvSpPr>
          <p:spPr bwMode="gray">
            <a:xfrm rot="3419336">
              <a:off x="1776" y="1152"/>
              <a:ext cx="672" cy="672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18" name="Group 15"/>
            <p:cNvGrpSpPr>
              <a:grpSpLocks/>
            </p:cNvGrpSpPr>
            <p:nvPr/>
          </p:nvGrpSpPr>
          <p:grpSpPr bwMode="auto">
            <a:xfrm>
              <a:off x="2448" y="1296"/>
              <a:ext cx="624" cy="96"/>
              <a:chOff x="2003" y="3439"/>
              <a:chExt cx="468" cy="244"/>
            </a:xfrm>
          </p:grpSpPr>
          <p:sp>
            <p:nvSpPr>
              <p:cNvPr id="26" name="Oval 16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" name="Rectangle 17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" name="Oval 18"/>
              <p:cNvSpPr>
                <a:spLocks noChangeArrowheads="1"/>
              </p:cNvSpPr>
              <p:nvPr/>
            </p:nvSpPr>
            <p:spPr bwMode="gray">
              <a:xfrm>
                <a:off x="2400" y="3442"/>
                <a:ext cx="71" cy="235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Oval 19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8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9" name="Rectangle 20"/>
            <p:cNvSpPr>
              <a:spLocks noChangeArrowheads="1"/>
            </p:cNvSpPr>
            <p:nvPr/>
          </p:nvSpPr>
          <p:spPr bwMode="gray">
            <a:xfrm rot="3419336">
              <a:off x="2880" y="1152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1D1D76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20" name="Group 21"/>
            <p:cNvGrpSpPr>
              <a:grpSpLocks/>
            </p:cNvGrpSpPr>
            <p:nvPr/>
          </p:nvGrpSpPr>
          <p:grpSpPr bwMode="auto">
            <a:xfrm>
              <a:off x="3600" y="1296"/>
              <a:ext cx="816" cy="96"/>
              <a:chOff x="2003" y="3439"/>
              <a:chExt cx="468" cy="244"/>
            </a:xfrm>
          </p:grpSpPr>
          <p:sp>
            <p:nvSpPr>
              <p:cNvPr id="22" name="Oval 22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" name="Rectangle 23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" name="Oval 24"/>
              <p:cNvSpPr>
                <a:spLocks noChangeArrowheads="1"/>
              </p:cNvSpPr>
              <p:nvPr/>
            </p:nvSpPr>
            <p:spPr bwMode="gray">
              <a:xfrm>
                <a:off x="2400" y="3442"/>
                <a:ext cx="71" cy="235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Oval 25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8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1" name="Rectangle 26"/>
            <p:cNvSpPr>
              <a:spLocks noChangeArrowheads="1"/>
            </p:cNvSpPr>
            <p:nvPr/>
          </p:nvSpPr>
          <p:spPr bwMode="gray">
            <a:xfrm rot="3419336">
              <a:off x="4032" y="1152"/>
              <a:ext cx="672" cy="672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37429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8"/>
          <p:cNvSpPr>
            <a:spLocks noChangeArrowheads="1"/>
          </p:cNvSpPr>
          <p:nvPr/>
        </p:nvSpPr>
        <p:spPr bwMode="auto">
          <a:xfrm>
            <a:off x="228600" y="1143000"/>
            <a:ext cx="86106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1403350" y="1412875"/>
            <a:ext cx="7200900" cy="3671888"/>
          </a:xfrm>
          <a:prstGeom prst="wedgeEllipseCallout">
            <a:avLst>
              <a:gd name="adj1" fmla="val -69310"/>
              <a:gd name="adj2" fmla="val 97384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800" b="1">
                <a:solidFill>
                  <a:srgbClr val="000099"/>
                </a:solidFill>
                <a:latin typeface="Times New Roman" pitchFamily="18" charset="0"/>
              </a:rPr>
              <a:t>Удачи !</a:t>
            </a:r>
          </a:p>
          <a:p>
            <a:pPr algn="ctr"/>
            <a:r>
              <a:rPr lang="ru-RU" sz="4800" b="1">
                <a:solidFill>
                  <a:srgbClr val="000099"/>
                </a:solidFill>
                <a:latin typeface="Times New Roman" pitchFamily="18" charset="0"/>
              </a:rPr>
              <a:t> Успехов !!</a:t>
            </a:r>
          </a:p>
          <a:p>
            <a:pPr algn="ctr"/>
            <a:r>
              <a:rPr lang="ru-RU" sz="4800" b="1">
                <a:solidFill>
                  <a:srgbClr val="000099"/>
                </a:solidFill>
                <a:latin typeface="Times New Roman" pitchFamily="18" charset="0"/>
              </a:rPr>
              <a:t>   Достижений !!!</a:t>
            </a:r>
          </a:p>
          <a:p>
            <a:pPr algn="ctr"/>
            <a:endParaRPr lang="ru-RU" sz="48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8676" name="Rectangle 4"/>
          <p:cNvSpPr>
            <a:spLocks noRot="1" noChangeArrowheads="1"/>
          </p:cNvSpPr>
          <p:nvPr/>
        </p:nvSpPr>
        <p:spPr bwMode="auto">
          <a:xfrm>
            <a:off x="0" y="0"/>
            <a:ext cx="91440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13" tIns="50406" rIns="100813" bIns="50406" anchor="ctr"/>
          <a:lstStyle/>
          <a:p>
            <a:pPr algn="ctr"/>
            <a:r>
              <a:rPr lang="ru-RU" sz="4400">
                <a:latin typeface="Calibri" pitchFamily="34" charset="0"/>
              </a:rPr>
              <a:t> </a:t>
            </a:r>
            <a:r>
              <a:rPr lang="ru-RU" sz="3500" b="1">
                <a:solidFill>
                  <a:srgbClr val="000099"/>
                </a:solidFill>
                <a:latin typeface="Times New Roman" pitchFamily="18" charset="0"/>
              </a:rPr>
              <a:t>Благодарю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86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nimBg="1"/>
      <p:bldP spid="28676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rgbClr val="000066"/>
                </a:solidFill>
              </a:rPr>
              <a:t>Вторая составляющая</a:t>
            </a:r>
            <a:endParaRPr lang="ru-RU" sz="3200" b="1" dirty="0">
              <a:solidFill>
                <a:srgbClr val="00006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93" y="764704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Вторая составляющая математической функциональной грамотности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916832"/>
            <a:ext cx="83342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Упражнения на понимание и интерпретацию различных отношений между математическими понятиями – работа с метаматематическими объектами. 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Упражнения на сравнения, соотнесение, преобразование и обобщение информации о математических объектах – числах, величинах, геометрических фигурах – упражнения на выполнение вычислений, расчетов, прикидки, оценки величин.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Упражнения на выполнение вычислений, расчетов, прикидок, оценки величин, на овладение математическими методами для решения учебных задач.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501008"/>
            <a:ext cx="2193032" cy="274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84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rgbClr val="000066"/>
                </a:solidFill>
              </a:rPr>
              <a:t>Третья составляющая</a:t>
            </a:r>
            <a:endParaRPr lang="ru-RU" sz="3200" b="1" dirty="0">
              <a:solidFill>
                <a:srgbClr val="00006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508" y="836712"/>
            <a:ext cx="88569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Третья составляющая математической функциональной грамотности младших школьников.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2276872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Задания на понимание и применение математической символики и терминологии.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Задания, направленные на построение математических суждений (рассуждений).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356992"/>
            <a:ext cx="2431157" cy="270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6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200" b="1" dirty="0">
              <a:solidFill>
                <a:srgbClr val="000066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780" y="764704"/>
            <a:ext cx="4322439" cy="3737172"/>
          </a:xfrm>
          <a:prstGeom prst="rect">
            <a:avLst/>
          </a:prstGeom>
        </p:spPr>
      </p:pic>
      <p:pic>
        <p:nvPicPr>
          <p:cNvPr id="17" name="Picture 2" descr="C:\Мои Документы\ШКОЛА\КАРТИНКИ\356434663425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86456"/>
            <a:ext cx="3528392" cy="328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6196"/>
            <a:ext cx="2808288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12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200" b="1" dirty="0">
              <a:solidFill>
                <a:srgbClr val="000066"/>
              </a:solidFill>
            </a:endParaRPr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auto">
          <a:xfrm>
            <a:off x="1404144" y="980728"/>
            <a:ext cx="63357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6000" b="1" dirty="0">
                <a:solidFill>
                  <a:schemeClr val="accent5">
                    <a:lumMod val="50000"/>
                  </a:schemeClr>
                </a:solidFill>
              </a:rPr>
              <a:t>0  1  2  3  4  7  8 </a:t>
            </a:r>
          </a:p>
        </p:txBody>
      </p:sp>
      <p:sp>
        <p:nvSpPr>
          <p:cNvPr id="7" name="Подзаголовок 3"/>
          <p:cNvSpPr txBox="1">
            <a:spLocks/>
          </p:cNvSpPr>
          <p:nvPr/>
        </p:nvSpPr>
        <p:spPr bwMode="auto">
          <a:xfrm>
            <a:off x="899318" y="3356992"/>
            <a:ext cx="7345363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5400" dirty="0" smtClean="0">
                <a:solidFill>
                  <a:srgbClr val="FF0000"/>
                </a:solidFill>
              </a:rPr>
              <a:t>10           87           77      97</a:t>
            </a:r>
          </a:p>
        </p:txBody>
      </p:sp>
    </p:spTree>
    <p:extLst>
      <p:ext uri="{BB962C8B-B14F-4D97-AF65-F5344CB8AC3E}">
        <p14:creationId xmlns:p14="http://schemas.microsoft.com/office/powerpoint/2010/main" val="357036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-19050" y="0"/>
            <a:ext cx="9144000" cy="692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200" b="1" dirty="0">
              <a:solidFill>
                <a:srgbClr val="000066"/>
              </a:solidFill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 bwMode="auto">
          <a:xfrm>
            <a:off x="767556" y="346075"/>
            <a:ext cx="7570788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4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10           87           77      97</a:t>
            </a:r>
          </a:p>
        </p:txBody>
      </p:sp>
      <p:sp>
        <p:nvSpPr>
          <p:cNvPr id="8" name="Текст 5"/>
          <p:cNvSpPr txBox="1">
            <a:spLocks/>
          </p:cNvSpPr>
          <p:nvPr/>
        </p:nvSpPr>
        <p:spPr bwMode="auto">
          <a:xfrm>
            <a:off x="457200" y="1773238"/>
            <a:ext cx="3467100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5400" b="1" dirty="0" smtClean="0">
                <a:solidFill>
                  <a:schemeClr val="accent5">
                    <a:lumMod val="50000"/>
                  </a:schemeClr>
                </a:solidFill>
              </a:rPr>
              <a:t>10+87=97</a:t>
            </a:r>
          </a:p>
          <a:p>
            <a:pPr marL="0" indent="0">
              <a:buNone/>
            </a:pPr>
            <a:r>
              <a:rPr lang="ru-RU" altLang="ru-RU" sz="5400" b="1" dirty="0" smtClean="0">
                <a:solidFill>
                  <a:schemeClr val="accent5">
                    <a:lumMod val="50000"/>
                  </a:schemeClr>
                </a:solidFill>
              </a:rPr>
              <a:t>87+10=97</a:t>
            </a:r>
          </a:p>
          <a:p>
            <a:pPr marL="0" indent="0">
              <a:buNone/>
            </a:pPr>
            <a:r>
              <a:rPr lang="ru-RU" altLang="ru-RU" sz="5400" b="1" dirty="0" smtClean="0">
                <a:solidFill>
                  <a:schemeClr val="accent5">
                    <a:lumMod val="50000"/>
                  </a:schemeClr>
                </a:solidFill>
              </a:rPr>
              <a:t>97- 87=10</a:t>
            </a:r>
          </a:p>
          <a:p>
            <a:pPr marL="0" indent="0">
              <a:buNone/>
            </a:pPr>
            <a:r>
              <a:rPr lang="ru-RU" altLang="ru-RU" sz="5400" b="1" dirty="0" smtClean="0">
                <a:solidFill>
                  <a:schemeClr val="accent5">
                    <a:lumMod val="50000"/>
                  </a:schemeClr>
                </a:solidFill>
              </a:rPr>
              <a:t>97- 10=87</a:t>
            </a:r>
          </a:p>
        </p:txBody>
      </p:sp>
      <p:sp>
        <p:nvSpPr>
          <p:cNvPr id="9" name="Содержимое 4"/>
          <p:cNvSpPr>
            <a:spLocks noGrp="1"/>
          </p:cNvSpPr>
          <p:nvPr>
            <p:ph idx="1"/>
          </p:nvPr>
        </p:nvSpPr>
        <p:spPr bwMode="auto">
          <a:xfrm>
            <a:off x="4932040" y="1765301"/>
            <a:ext cx="3744913" cy="435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ru-RU" altLang="ru-RU" sz="5400" b="1" dirty="0" smtClean="0">
                <a:solidFill>
                  <a:schemeClr val="accent5">
                    <a:lumMod val="50000"/>
                  </a:schemeClr>
                </a:solidFill>
              </a:rPr>
              <a:t>10+77=87</a:t>
            </a:r>
          </a:p>
          <a:p>
            <a:pPr marL="0" indent="0">
              <a:buNone/>
            </a:pPr>
            <a:r>
              <a:rPr lang="ru-RU" altLang="ru-RU" sz="5400" b="1" dirty="0" smtClean="0">
                <a:solidFill>
                  <a:schemeClr val="accent5">
                    <a:lumMod val="50000"/>
                  </a:schemeClr>
                </a:solidFill>
              </a:rPr>
              <a:t>77+10=87</a:t>
            </a:r>
          </a:p>
          <a:p>
            <a:pPr marL="0" indent="0">
              <a:buNone/>
            </a:pPr>
            <a:r>
              <a:rPr lang="ru-RU" altLang="ru-RU" sz="5400" b="1" dirty="0" smtClean="0">
                <a:solidFill>
                  <a:schemeClr val="accent5">
                    <a:lumMod val="50000"/>
                  </a:schemeClr>
                </a:solidFill>
              </a:rPr>
              <a:t>87- 77=10</a:t>
            </a:r>
          </a:p>
          <a:p>
            <a:pPr marL="0" indent="0">
              <a:buNone/>
            </a:pPr>
            <a:r>
              <a:rPr lang="ru-RU" altLang="ru-RU" sz="5400" b="1" dirty="0" smtClean="0">
                <a:solidFill>
                  <a:schemeClr val="accent5">
                    <a:lumMod val="50000"/>
                  </a:schemeClr>
                </a:solidFill>
              </a:rPr>
              <a:t>87- 10=77</a:t>
            </a:r>
          </a:p>
        </p:txBody>
      </p:sp>
    </p:spTree>
    <p:extLst>
      <p:ext uri="{BB962C8B-B14F-4D97-AF65-F5344CB8AC3E}">
        <p14:creationId xmlns:p14="http://schemas.microsoft.com/office/powerpoint/2010/main" val="287480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200" b="1" dirty="0">
              <a:solidFill>
                <a:srgbClr val="000066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68350" y="908720"/>
            <a:ext cx="8007300" cy="5745807"/>
            <a:chOff x="369888" y="611188"/>
            <a:chExt cx="8410575" cy="6210300"/>
          </a:xfrm>
        </p:grpSpPr>
        <p:pic>
          <p:nvPicPr>
            <p:cNvPr id="4" name="Рисунок 10" descr="https://cdn2.static1-sima-land.com/items/220701/1/700-nw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188" y="611188"/>
              <a:ext cx="2447925" cy="234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Рисунок 13" descr="https://ogorod-foodmarket.ru/image/cache/catalog/molochnye-produkty/moloko/8/729561493-moloko-prostokvashino-otbornoe-930-ml-650x65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8038" y="836613"/>
              <a:ext cx="1947862" cy="2289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" descr="https://static.daru-dar.org/s1024/00/02/47/f4/47f4ba77095a473a2fe01a48c2098a923baaecc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5963" y="836613"/>
              <a:ext cx="2967037" cy="212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19" descr="https://catherineasquithgallery.com/uploads/posts/2021-02/1612902224_128-p-yabloki-krasnie-fon-193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1500" y="3716338"/>
              <a:ext cx="2882900" cy="2305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6" descr="https://the-challenger.ru/wp-content/uploads/2020/08/snimok-ekrana-2020-08-10-v-18.09.30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888" y="3473450"/>
              <a:ext cx="4124325" cy="273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1"/>
            <p:cNvSpPr txBox="1">
              <a:spLocks noChangeArrowheads="1"/>
            </p:cNvSpPr>
            <p:nvPr/>
          </p:nvSpPr>
          <p:spPr bwMode="auto">
            <a:xfrm>
              <a:off x="1495425" y="2957513"/>
              <a:ext cx="936625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800" b="1" dirty="0">
                  <a:solidFill>
                    <a:schemeClr val="accent5">
                      <a:lumMod val="50000"/>
                    </a:schemeClr>
                  </a:solidFill>
                </a:rPr>
                <a:t>60р.</a:t>
              </a:r>
            </a:p>
            <a:p>
              <a:pPr eaLnBrk="1" hangingPunct="1"/>
              <a:endParaRPr lang="ru-RU" altLang="ru-RU" dirty="0"/>
            </a:p>
          </p:txBody>
        </p:sp>
        <p:sp>
          <p:nvSpPr>
            <p:cNvPr id="10" name="TextBox 2"/>
            <p:cNvSpPr txBox="1">
              <a:spLocks noChangeArrowheads="1"/>
            </p:cNvSpPr>
            <p:nvPr/>
          </p:nvSpPr>
          <p:spPr bwMode="auto">
            <a:xfrm>
              <a:off x="4643438" y="2781300"/>
              <a:ext cx="882650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800" b="1" dirty="0">
                  <a:solidFill>
                    <a:schemeClr val="accent5">
                      <a:lumMod val="50000"/>
                    </a:schemeClr>
                  </a:solidFill>
                </a:rPr>
                <a:t>32р</a:t>
              </a:r>
              <a:r>
                <a:rPr lang="ru-RU" altLang="ru-RU" dirty="0">
                  <a:solidFill>
                    <a:schemeClr val="accent5">
                      <a:lumMod val="50000"/>
                    </a:schemeClr>
                  </a:solidFill>
                </a:rPr>
                <a:t>.</a:t>
              </a:r>
            </a:p>
            <a:p>
              <a:pPr eaLnBrk="1" hangingPunct="1"/>
              <a:endParaRPr lang="ru-RU" altLang="ru-RU" dirty="0"/>
            </a:p>
          </p:txBody>
        </p:sp>
        <p:sp>
          <p:nvSpPr>
            <p:cNvPr id="11" name="TextBox 4"/>
            <p:cNvSpPr txBox="1">
              <a:spLocks noChangeArrowheads="1"/>
            </p:cNvSpPr>
            <p:nvPr/>
          </p:nvSpPr>
          <p:spPr bwMode="auto">
            <a:xfrm>
              <a:off x="4643438" y="6021388"/>
              <a:ext cx="1152525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800" b="1" dirty="0">
                  <a:solidFill>
                    <a:schemeClr val="accent5">
                      <a:lumMod val="50000"/>
                    </a:schemeClr>
                  </a:solidFill>
                </a:rPr>
                <a:t>25р.</a:t>
              </a:r>
            </a:p>
            <a:p>
              <a:pPr eaLnBrk="1" hangingPunct="1"/>
              <a:endParaRPr lang="ru-RU" altLang="ru-RU" dirty="0"/>
            </a:p>
          </p:txBody>
        </p:sp>
        <p:sp>
          <p:nvSpPr>
            <p:cNvPr id="12" name="TextBox 5"/>
            <p:cNvSpPr txBox="1">
              <a:spLocks noChangeArrowheads="1"/>
            </p:cNvSpPr>
            <p:nvPr/>
          </p:nvSpPr>
          <p:spPr bwMode="auto">
            <a:xfrm>
              <a:off x="7671520" y="5876925"/>
              <a:ext cx="1108943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800" b="1" dirty="0">
                  <a:solidFill>
                    <a:schemeClr val="accent5">
                      <a:lumMod val="50000"/>
                    </a:schemeClr>
                  </a:solidFill>
                </a:rPr>
                <a:t>20р.</a:t>
              </a:r>
            </a:p>
            <a:p>
              <a:pPr eaLnBrk="1" hangingPunct="1"/>
              <a:endParaRPr lang="ru-RU" altLang="ru-RU" dirty="0"/>
            </a:p>
          </p:txBody>
        </p:sp>
        <p:sp>
          <p:nvSpPr>
            <p:cNvPr id="13" name="TextBox 6"/>
            <p:cNvSpPr txBox="1">
              <a:spLocks noChangeArrowheads="1"/>
            </p:cNvSpPr>
            <p:nvPr/>
          </p:nvSpPr>
          <p:spPr bwMode="auto">
            <a:xfrm>
              <a:off x="7308850" y="3044825"/>
              <a:ext cx="145415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800" b="1" dirty="0">
                  <a:solidFill>
                    <a:schemeClr val="accent5">
                      <a:lumMod val="50000"/>
                    </a:schemeClr>
                  </a:solidFill>
                </a:rPr>
                <a:t>37р.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379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-34280" y="0"/>
            <a:ext cx="9144000" cy="692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200" b="1" dirty="0">
              <a:solidFill>
                <a:srgbClr val="000066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69751" y="689812"/>
            <a:ext cx="8135937" cy="5902325"/>
            <a:chOff x="684213" y="476250"/>
            <a:chExt cx="8135937" cy="5902325"/>
          </a:xfrm>
        </p:grpSpPr>
        <p:sp>
          <p:nvSpPr>
            <p:cNvPr id="4" name="Прямоугольник 1">
              <a:extLst>
                <a:ext uri="{FF2B5EF4-FFF2-40B4-BE49-F238E27FC236}">
                  <a16:creationId xmlns:a16="http://schemas.microsoft.com/office/drawing/2014/main" id="{66078FB1-B352-45C8-A9BF-78729F286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213" y="476250"/>
              <a:ext cx="8135937" cy="4835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457200" indent="-457200" algn="just">
                <a:lnSpc>
                  <a:spcPct val="107000"/>
                </a:lnSpc>
                <a:buFontTx/>
                <a:buAutoNum type="arabicPeriod"/>
                <a:defRPr/>
              </a:pPr>
              <a:r>
                <a:rPr lang="ru-RU" altLang="ru-RU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Сколько сдачи ты получишь с каждой покупки, если у тебя купюра 50 руб.,</a:t>
              </a:r>
              <a:r>
                <a:rPr lang="en-US" altLang="ru-RU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 ты купишь: один йогурт (32 руб. )? одно мороженое (26 руб. )?</a:t>
              </a:r>
            </a:p>
            <a:p>
              <a:pPr algn="just">
                <a:lnSpc>
                  <a:spcPct val="107000"/>
                </a:lnSpc>
                <a:defRPr/>
              </a:pPr>
              <a:r>
                <a:rPr lang="ru-RU" altLang="ru-RU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32 руб.                           26 </a:t>
              </a:r>
              <a:r>
                <a:rPr lang="ru-RU" altLang="ru-RU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руб</a:t>
              </a:r>
              <a:endPara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indent="-457200" algn="just">
                <a:lnSpc>
                  <a:spcPct val="107000"/>
                </a:lnSpc>
                <a:buFontTx/>
                <a:buAutoNum type="arabicPeriod"/>
                <a:defRPr/>
              </a:pPr>
              <a:endParaRPr lang="ru-RU" altLang="ru-RU" sz="24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 algn="just">
                <a:lnSpc>
                  <a:spcPct val="107000"/>
                </a:lnSpc>
                <a:buFontTx/>
                <a:buAutoNum type="arabicPeriod"/>
                <a:defRPr/>
              </a:pPr>
              <a:endParaRPr lang="ru-RU" altLang="ru-RU" sz="24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 algn="just">
                <a:lnSpc>
                  <a:spcPct val="107000"/>
                </a:lnSpc>
                <a:buFontTx/>
                <a:buAutoNum type="arabicPeriod"/>
                <a:defRPr/>
              </a:pPr>
              <a:endParaRPr lang="ru-RU" altLang="ru-RU" sz="24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 algn="just">
                <a:lnSpc>
                  <a:spcPct val="107000"/>
                </a:lnSpc>
                <a:buFontTx/>
                <a:buAutoNum type="arabicPeriod"/>
                <a:defRPr/>
              </a:pPr>
              <a:endParaRPr lang="ru-RU" altLang="ru-RU" sz="2400" b="1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  <a:defRPr/>
              </a:pPr>
              <a:r>
                <a:rPr lang="ru-RU" altLang="ru-RU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Дима заметил, что упаковка сока стоила 36 руб. Через некоторое время его цену снизили на 8 руб. По какой цене стали продавать сок?</a:t>
              </a:r>
            </a:p>
            <a:p>
              <a:pPr algn="just">
                <a:lnSpc>
                  <a:spcPct val="107000"/>
                </a:lnSpc>
                <a:defRPr/>
              </a:pPr>
              <a:r>
                <a:rPr lang="ru-RU" altLang="ru-RU" sz="2400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36</a:t>
              </a:r>
            </a:p>
          </p:txBody>
        </p:sp>
        <p:pic>
          <p:nvPicPr>
            <p:cNvPr id="5" name="Picture 6" descr="https://voda-nasha.ru/image/cache/catalog/soki-napitki/Fruktolajn/KorobochkasokaApelsin_1.0-500x50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9225" y="4929188"/>
              <a:ext cx="1295400" cy="107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https://voda-nasha.ru/image/cache/catalog/soki-napitki/Fruktolajn/KorobochkasokaApelsin_1.0-500x50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0038" y="4741863"/>
              <a:ext cx="1136650" cy="1138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" descr="https://voda-nasha.ru/image/cache/catalog/soki-napitki/Fruktolajn/KorobochkasokaApelsin_1.0-500x50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4100" y="4775200"/>
              <a:ext cx="1073150" cy="1158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1"/>
            <p:cNvSpPr txBox="1">
              <a:spLocks noChangeArrowheads="1"/>
            </p:cNvSpPr>
            <p:nvPr/>
          </p:nvSpPr>
          <p:spPr bwMode="auto">
            <a:xfrm>
              <a:off x="3594100" y="5397500"/>
              <a:ext cx="2873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 dirty="0">
                  <a:solidFill>
                    <a:schemeClr val="accent5">
                      <a:lumMod val="50000"/>
                    </a:schemeClr>
                  </a:solidFill>
                </a:rPr>
                <a:t>?</a:t>
              </a:r>
            </a:p>
          </p:txBody>
        </p:sp>
        <p:sp>
          <p:nvSpPr>
            <p:cNvPr id="9" name="Правая фигурная скобка 8"/>
            <p:cNvSpPr/>
            <p:nvPr/>
          </p:nvSpPr>
          <p:spPr>
            <a:xfrm rot="5400000">
              <a:off x="4672013" y="4732338"/>
              <a:ext cx="822325" cy="2403475"/>
            </a:xfrm>
            <a:prstGeom prst="rightBrac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5083175" y="6008688"/>
              <a:ext cx="2873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 dirty="0">
                  <a:solidFill>
                    <a:schemeClr val="accent5">
                      <a:lumMod val="50000"/>
                    </a:schemeClr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814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00051">
  <a:themeElements>
    <a:clrScheme name="Кубики">
      <a:dk1>
        <a:srgbClr val="92D050"/>
      </a:dk1>
      <a:lt1>
        <a:srgbClr val="FFFFFF"/>
      </a:lt1>
      <a:dk2>
        <a:srgbClr val="92D050"/>
      </a:dk2>
      <a:lt2>
        <a:srgbClr val="EBF1DD"/>
      </a:lt2>
      <a:accent1>
        <a:srgbClr val="76923C"/>
      </a:accent1>
      <a:accent2>
        <a:srgbClr val="FFC000"/>
      </a:accent2>
      <a:accent3>
        <a:srgbClr val="586D2C"/>
      </a:accent3>
      <a:accent4>
        <a:srgbClr val="5F497A"/>
      </a:accent4>
      <a:accent5>
        <a:srgbClr val="0070C0"/>
      </a:accent5>
      <a:accent6>
        <a:srgbClr val="00B050"/>
      </a:accent6>
      <a:hlink>
        <a:srgbClr val="3F3FFF"/>
      </a:hlink>
      <a:folHlink>
        <a:srgbClr val="7030A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000051</Template>
  <TotalTime>579</TotalTime>
  <Words>824</Words>
  <Application>Microsoft Office PowerPoint</Application>
  <PresentationFormat>Экран (4:3)</PresentationFormat>
  <Paragraphs>167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Verdana</vt:lpstr>
      <vt:lpstr>000051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User</dc:creator>
  <cp:lastModifiedBy>User</cp:lastModifiedBy>
  <cp:revision>63</cp:revision>
  <dcterms:created xsi:type="dcterms:W3CDTF">2015-11-08T08:19:06Z</dcterms:created>
  <dcterms:modified xsi:type="dcterms:W3CDTF">2023-03-09T08:31:29Z</dcterms:modified>
</cp:coreProperties>
</file>