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2" autoAdjust="0"/>
    <p:restoredTop sz="94660"/>
  </p:normalViewPr>
  <p:slideViewPr>
    <p:cSldViewPr snapToGrid="0">
      <p:cViewPr varScale="1">
        <p:scale>
          <a:sx n="69" d="100"/>
          <a:sy n="69" d="100"/>
        </p:scale>
        <p:origin x="61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E40E29F-BBEC-4018-A696-DFB4B933BB85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29B5FEC-CBE0-4B69-919A-3F6F84B3F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5AFB8B-55AA-41EE-800D-8B530EEF720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98;g1238cddaaa2_0_203:notes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5486400 w 120000"/>
              <a:gd name="T3" fmla="*/ 0 h 120000"/>
              <a:gd name="T4" fmla="*/ 5486400 w 120000"/>
              <a:gd name="T5" fmla="*/ 3086100 h 120000"/>
              <a:gd name="T6" fmla="*/ 0 w 120000"/>
              <a:gd name="T7" fmla="*/ 30861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  <p:sp>
        <p:nvSpPr>
          <p:cNvPr id="19458" name="Google Shape;99;g1238cddaaa2_0_203:note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ts val="1400"/>
            </a:pPr>
            <a:endParaRPr lang="ru-RU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Google Shape;98;g1238cddaaa2_0_203:notes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5486400 w 120000"/>
              <a:gd name="T3" fmla="*/ 0 h 120000"/>
              <a:gd name="T4" fmla="*/ 5486400 w 120000"/>
              <a:gd name="T5" fmla="*/ 3086100 h 120000"/>
              <a:gd name="T6" fmla="*/ 0 w 120000"/>
              <a:gd name="T7" fmla="*/ 30861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  <p:sp>
        <p:nvSpPr>
          <p:cNvPr id="21506" name="Google Shape;99;g1238cddaaa2_0_203:note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ts val="1400"/>
            </a:pPr>
            <a:endParaRPr lang="ru-RU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Google Shape;106;g1238cddaaa2_0_149:notes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5486400 w 120000"/>
              <a:gd name="T3" fmla="*/ 0 h 120000"/>
              <a:gd name="T4" fmla="*/ 5486400 w 120000"/>
              <a:gd name="T5" fmla="*/ 3086100 h 120000"/>
              <a:gd name="T6" fmla="*/ 0 w 120000"/>
              <a:gd name="T7" fmla="*/ 30861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  <p:sp>
        <p:nvSpPr>
          <p:cNvPr id="23554" name="Google Shape;107;g1238cddaaa2_0_149:note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ts val="1400"/>
            </a:pPr>
            <a:endParaRPr lang="ru-RU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FD2A4-4E65-4632-A661-BAD8BACB806E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0FFB1-9CAA-48B9-9FB6-65AD6FA1E6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055FB-7C3D-422E-BCEB-6BF5526844E8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2B512-3C7B-4309-B1F9-958CB333A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7398B-4BC7-414C-A459-A30E76A4702C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C3D57-22FC-416F-996B-F0BCC05EBE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Название слайда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13"/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  <a:cs typeface="+mn-cs"/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  <a:cs typeface="+mn-cs"/>
              </a:endParaRPr>
            </a:p>
          </p:txBody>
        </p:sp>
      </p:grpSp>
      <p:pic>
        <p:nvPicPr>
          <p:cNvPr id="8" name="Рисунок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1312863"/>
            <a:ext cx="174625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4"/>
          <p:cNvCxnSpPr/>
          <p:nvPr userDrawn="1"/>
        </p:nvCxnSpPr>
        <p:spPr>
          <a:xfrm>
            <a:off x="6469063" y="4233863"/>
            <a:ext cx="504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 userDrawn="1"/>
        </p:nvGrpSpPr>
        <p:grpSpPr>
          <a:xfrm>
            <a:off x="-1871180" y="-2049517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11" name="Полилиния 5"/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  <a:cs typeface="+mn-cs"/>
              </a:endParaRPr>
            </a:p>
          </p:txBody>
        </p:sp>
        <p:sp>
          <p:nvSpPr>
            <p:cNvPr id="12" name="Полилиния 6"/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  <a:cs typeface="+mn-cs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43650" y="2173288"/>
            <a:ext cx="5143500" cy="2090808"/>
          </a:xfrm>
        </p:spPr>
        <p:txBody>
          <a:bodyPr rtlCol="0" anchor="b">
            <a:noAutofit/>
          </a:bodyPr>
          <a:lstStyle>
            <a:lvl1pPr algn="l">
              <a:defRPr sz="54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ru-RU" noProof="0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13" name="Рисунок 12"/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FD2AE-45A7-427F-8B39-722B4EC85E1F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90440-AC7F-449C-A1BE-F41D6FCA9F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4BA6-1541-4949-8AC2-A908AAA8CFC2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610B4-1C4E-4DEB-9C31-7067FBFB4E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E557D-45EC-42BD-BEEC-C6DD68DDE62A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1E6CA-CD27-4FAC-B8E5-2120133A94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14EAB-0B44-4947-BEDE-162D47DC9022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2F285-ED55-41C6-AE6E-ADEB4C9875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96161-C426-494F-9D75-C8EA3E6F7AF6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82EB8-F14C-4CB9-A293-0469D847D7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78484-8321-41E8-88DF-7E3240B8FCB3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29E3A-36A2-43E8-8618-08F32F435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5CFF1-9E9D-44E8-B97B-EF085A457FAA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8D4FA-7304-4C04-BCAA-F94F3F328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ED2EE-4928-4A1C-AE42-F20FB1E39177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6404E-F1A3-4406-9A2C-81124E5B33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A9E6CA-9B6A-47D4-A419-A846DCD91AE9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2F7915-07FA-4B9C-9495-C40109A6BE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43650" y="2173288"/>
            <a:ext cx="5143500" cy="20907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условий повышения образовательных результатов обучающихся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43650" y="4279900"/>
            <a:ext cx="5143500" cy="503238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i="1" dirty="0"/>
              <a:t>Дзаурова Л. М. (Школа №384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i="1" dirty="0"/>
              <a:t>им. Д.К. Корнеева», ЗАО)</a:t>
            </a:r>
          </a:p>
        </p:txBody>
      </p:sp>
      <p:sp>
        <p:nvSpPr>
          <p:cNvPr id="15363" name="Рисунок 5"/>
          <p:cNvSpPr>
            <a:spLocks noGrp="1"/>
          </p:cNvSpPr>
          <p:nvPr>
            <p:ph type="pic" sz="quarter" idx="10"/>
          </p:nvPr>
        </p:nvSpPr>
        <p:spPr>
          <a:xfrm>
            <a:off x="711200" y="728663"/>
            <a:ext cx="5305425" cy="5305425"/>
          </a:xfrm>
        </p:spPr>
        <p:txBody>
          <a:bodyPr/>
          <a:lstStyle/>
          <a:p>
            <a:endParaRPr lang="ru-RU"/>
          </a:p>
        </p:txBody>
      </p:sp>
      <p:pic>
        <p:nvPicPr>
          <p:cNvPr id="8" name="Рисунок 9" descr="Городской пейзаж"/>
          <p:cNvPicPr>
            <a:picLocks noChangeAspect="1"/>
          </p:cNvPicPr>
          <p:nvPr/>
        </p:nvPicPr>
        <p:blipFill>
          <a:blip r:embed="rId3" cstate="print"/>
          <a:srcRect t="39" b="39"/>
          <a:stretch>
            <a:fillRect/>
          </a:stretch>
        </p:blipFill>
        <p:spPr>
          <a:xfrm>
            <a:off x="710811" y="728545"/>
            <a:ext cx="5305661" cy="5305661"/>
          </a:xfrm>
          <a:prstGeom prst="ellipse">
            <a:avLst/>
          </a:prstGeom>
          <a:solidFill>
            <a:schemeClr val="bg2"/>
          </a:solidFill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6016625" y="506413"/>
            <a:ext cx="5143500" cy="1520825"/>
          </a:xfrm>
          <a:prstGeom prst="rect">
            <a:avLst/>
          </a:prstGeom>
          <a:solidFill>
            <a:schemeClr val="bg1"/>
          </a:solidFill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ru-RU" sz="3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Управленческий проект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3;p16"/>
          <p:cNvSpPr>
            <a:spLocks noChangeArrowheads="1"/>
          </p:cNvSpPr>
          <p:nvPr/>
        </p:nvSpPr>
        <p:spPr bwMode="auto">
          <a:xfrm>
            <a:off x="5984875" y="4356482"/>
            <a:ext cx="3963988" cy="23733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lnSpc>
                <a:spcPct val="80000"/>
              </a:lnSpc>
            </a:pPr>
            <a:r>
              <a:rPr lang="ru-RU" sz="2000" b="1">
                <a:latin typeface="Montserrat"/>
              </a:rPr>
              <a:t>Риски:</a:t>
            </a:r>
          </a:p>
          <a:p>
            <a:pPr>
              <a:lnSpc>
                <a:spcPct val="80000"/>
              </a:lnSpc>
            </a:pPr>
            <a:endParaRPr lang="ru-RU" sz="1600" b="1">
              <a:latin typeface="Montserrat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000">
                <a:latin typeface="Montserrat"/>
              </a:rPr>
              <a:t>Низкая мотивация обучающихся и педагогов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000">
                <a:latin typeface="Montserrat"/>
              </a:rPr>
              <a:t>Низкий контроль за выполнения планов и программ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ru-RU" sz="1600" b="1">
              <a:latin typeface="Montserrat"/>
            </a:endParaRPr>
          </a:p>
          <a:p>
            <a:pPr>
              <a:lnSpc>
                <a:spcPct val="80000"/>
              </a:lnSpc>
            </a:pPr>
            <a:endParaRPr lang="ru-RU" sz="1600" b="1">
              <a:latin typeface="Montserrat"/>
            </a:endParaRPr>
          </a:p>
        </p:txBody>
      </p:sp>
      <p:sp>
        <p:nvSpPr>
          <p:cNvPr id="6" name="Google Shape;103;p16"/>
          <p:cNvSpPr>
            <a:spLocks noChangeArrowheads="1"/>
          </p:cNvSpPr>
          <p:nvPr/>
        </p:nvSpPr>
        <p:spPr bwMode="auto">
          <a:xfrm>
            <a:off x="8229600" y="5982159"/>
            <a:ext cx="3962400" cy="8758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>
              <a:lnSpc>
                <a:spcPct val="80000"/>
              </a:lnSpc>
            </a:pPr>
            <a:endParaRPr lang="ru-RU" sz="2000" dirty="0">
              <a:latin typeface="Montserrat"/>
            </a:endParaRPr>
          </a:p>
          <a:p>
            <a:pPr algn="ctr">
              <a:lnSpc>
                <a:spcPct val="80000"/>
              </a:lnSpc>
            </a:pPr>
            <a:r>
              <a:rPr lang="ru-RU" sz="2000" dirty="0">
                <a:latin typeface="Montserrat"/>
              </a:rPr>
              <a:t>Ресурсы:</a:t>
            </a:r>
          </a:p>
          <a:p>
            <a:pPr algn="ctr">
              <a:lnSpc>
                <a:spcPct val="80000"/>
              </a:lnSpc>
            </a:pPr>
            <a:r>
              <a:rPr lang="ru-RU" sz="2000" dirty="0">
                <a:latin typeface="Montserrat"/>
              </a:rPr>
              <a:t>материально-технические</a:t>
            </a:r>
          </a:p>
          <a:p>
            <a:pPr algn="ctr">
              <a:lnSpc>
                <a:spcPct val="80000"/>
              </a:lnSpc>
            </a:pPr>
            <a:r>
              <a:rPr lang="ru-RU" sz="2000" dirty="0">
                <a:latin typeface="Montserrat"/>
              </a:rPr>
              <a:t> кадровые</a:t>
            </a:r>
          </a:p>
          <a:p>
            <a:pPr algn="ctr">
              <a:lnSpc>
                <a:spcPct val="80000"/>
              </a:lnSpc>
            </a:pPr>
            <a:endParaRPr lang="ru-RU" sz="2000" dirty="0">
              <a:latin typeface="Montserrat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0128250" y="15722"/>
            <a:ext cx="2063750" cy="18097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anchor="ctr">
            <a:normAutofit fontScale="92500"/>
          </a:bodyPr>
          <a:lstStyle/>
          <a:p>
            <a:pPr algn="ctr" defTabSz="457200">
              <a:lnSpc>
                <a:spcPct val="90000"/>
              </a:lnSpc>
            </a:pPr>
            <a:br>
              <a:rPr lang="ru-RU" sz="1300">
                <a:solidFill>
                  <a:srgbClr val="262626"/>
                </a:solidFill>
                <a:latin typeface="Calibri Light" pitchFamily="34" charset="0"/>
              </a:rPr>
            </a:br>
            <a:r>
              <a:rPr lang="ru-RU" sz="1300" b="1">
                <a:latin typeface="Calibri Light" pitchFamily="34" charset="0"/>
              </a:rPr>
              <a:t>Задача №5</a:t>
            </a:r>
            <a:br>
              <a:rPr lang="ru-RU" sz="1300" b="1">
                <a:latin typeface="Calibri Light" pitchFamily="34" charset="0"/>
              </a:rPr>
            </a:br>
            <a:r>
              <a:rPr lang="ru-RU" sz="1300" b="1">
                <a:latin typeface="Calibri Light" pitchFamily="34" charset="0"/>
              </a:rPr>
              <a:t>Организовать работу школьного самоуправления с обучающимися с низкими образовательными результатами</a:t>
            </a:r>
          </a:p>
          <a:p>
            <a:pPr algn="ctr" defTabSz="457200">
              <a:lnSpc>
                <a:spcPct val="90000"/>
              </a:lnSpc>
            </a:pPr>
            <a:br>
              <a:rPr lang="ru-RU" sz="1300" b="1">
                <a:latin typeface="Calibri Light" pitchFamily="34" charset="0"/>
              </a:rPr>
            </a:br>
            <a:br>
              <a:rPr lang="ru-RU" sz="1300" b="1">
                <a:latin typeface="Calibri Light" pitchFamily="34" charset="0"/>
              </a:rPr>
            </a:br>
            <a:endParaRPr lang="ru-RU" sz="1300" b="1">
              <a:latin typeface="Calibri Light" pitchFamily="34" charset="0"/>
            </a:endParaRPr>
          </a:p>
        </p:txBody>
      </p:sp>
      <p:sp>
        <p:nvSpPr>
          <p:cNvPr id="27650" name="Объект 2"/>
          <p:cNvSpPr>
            <a:spLocks/>
          </p:cNvSpPr>
          <p:nvPr/>
        </p:nvSpPr>
        <p:spPr bwMode="auto">
          <a:xfrm>
            <a:off x="203200" y="169863"/>
            <a:ext cx="5602288" cy="6559932"/>
          </a:xfrm>
          <a:prstGeom prst="rect">
            <a:avLst/>
          </a:prstGeom>
          <a:solidFill>
            <a:srgbClr val="BDD7E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lnSpc>
                <a:spcPct val="60000"/>
              </a:lnSpc>
              <a:spcBef>
                <a:spcPts val="1000"/>
              </a:spcBef>
              <a:buFont typeface="Wingdings 3" pitchFamily="18" charset="2"/>
              <a:buNone/>
            </a:pPr>
            <a:r>
              <a:rPr lang="ru-RU" sz="3900" b="1" dirty="0">
                <a:latin typeface="Montserrat"/>
              </a:rPr>
              <a:t>Мероприятия: </a:t>
            </a:r>
          </a:p>
          <a:p>
            <a:pPr marL="265113" indent="-265113">
              <a:lnSpc>
                <a:spcPct val="7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ru-RU" sz="1600" dirty="0">
                <a:latin typeface="Montserrat"/>
              </a:rPr>
              <a:t>Встречи лидеров школьного самоуправления для разработки системы поддержки обучающихся с низкими образовательными результатами (08.09, 15.09, 22.09)</a:t>
            </a:r>
          </a:p>
          <a:p>
            <a:pPr marL="265113" indent="-265113">
              <a:lnSpc>
                <a:spcPct val="7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ru-RU" sz="1600" dirty="0">
                <a:latin typeface="Montserrat"/>
              </a:rPr>
              <a:t>Презентация школьным самоуправлением системы поддержки обучающихся с низкими образовательными результатами (02.10)</a:t>
            </a:r>
          </a:p>
          <a:p>
            <a:pPr marL="265113" indent="-265113">
              <a:lnSpc>
                <a:spcPct val="7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ru-RU" sz="1600" dirty="0">
                <a:latin typeface="Montserrat"/>
              </a:rPr>
              <a:t>Встречи  в клубе по интересам обучающихся с низкими образовательными результатами (27.10,30.11,22.12,02.02,01.03, 29.03,36.04)</a:t>
            </a:r>
          </a:p>
          <a:p>
            <a:pPr marL="265113" indent="-265113">
              <a:lnSpc>
                <a:spcPct val="7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ru-RU" sz="1600" dirty="0">
                <a:latin typeface="Montserrat"/>
              </a:rPr>
              <a:t>Проведение конкурса «Мой класс» (27-30 ноября)</a:t>
            </a:r>
          </a:p>
          <a:p>
            <a:pPr marL="265113" indent="-265113">
              <a:lnSpc>
                <a:spcPct val="7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ru-RU" sz="1600" dirty="0">
                <a:latin typeface="Montserrat"/>
              </a:rPr>
              <a:t>Фестиваль талантов (12-16.02)</a:t>
            </a:r>
          </a:p>
          <a:p>
            <a:pPr marL="265113" indent="-265113">
              <a:lnSpc>
                <a:spcPct val="7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ru-RU" sz="1600" dirty="0">
                <a:latin typeface="Montserrat"/>
              </a:rPr>
              <a:t>Конкурс «О, идея!» (23-27.10)</a:t>
            </a:r>
          </a:p>
          <a:p>
            <a:pPr marL="265113" indent="-265113">
              <a:lnSpc>
                <a:spcPct val="7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ru-RU" sz="1600" dirty="0">
                <a:latin typeface="Montserrat"/>
              </a:rPr>
              <a:t>Участие в марафоне «Движение первых» 12.12.</a:t>
            </a:r>
          </a:p>
          <a:p>
            <a:pPr marL="265113" indent="-265113">
              <a:lnSpc>
                <a:spcPct val="7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ru-RU" sz="1600" dirty="0">
                <a:latin typeface="Montserrat"/>
              </a:rPr>
              <a:t>Участие в фестивале «Билет в будущее» (14.11)</a:t>
            </a:r>
          </a:p>
          <a:p>
            <a:pPr marL="265113" indent="-265113">
              <a:lnSpc>
                <a:spcPct val="7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ru-RU" sz="1600" dirty="0">
                <a:latin typeface="Montserrat"/>
              </a:rPr>
              <a:t>Профилактические тренинги для обучающихся с низкими образовательными результатами «Мой выбор-успех» (22.-27.04)</a:t>
            </a:r>
          </a:p>
          <a:p>
            <a:pPr marL="265113" indent="-265113">
              <a:lnSpc>
                <a:spcPct val="7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ru-RU" sz="1600" dirty="0">
                <a:latin typeface="Montserrat"/>
              </a:rPr>
              <a:t>Церемонии награждений обучающихся за успехи в образовательной деятельности (02.11, 28.12,28.04, 16.04)</a:t>
            </a:r>
          </a:p>
          <a:p>
            <a:pPr marL="265113" indent="-265113">
              <a:lnSpc>
                <a:spcPct val="7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endParaRPr lang="ru-RU" sz="1600" dirty="0">
              <a:latin typeface="Montserrat"/>
            </a:endParaRPr>
          </a:p>
        </p:txBody>
      </p:sp>
      <p:sp>
        <p:nvSpPr>
          <p:cNvPr id="5" name="Google Shape;103;p16"/>
          <p:cNvSpPr>
            <a:spLocks noChangeArrowheads="1"/>
          </p:cNvSpPr>
          <p:nvPr/>
        </p:nvSpPr>
        <p:spPr bwMode="auto">
          <a:xfrm>
            <a:off x="5984875" y="196850"/>
            <a:ext cx="3963988" cy="40655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lnSpc>
                <a:spcPct val="80000"/>
              </a:lnSpc>
            </a:pPr>
            <a:r>
              <a:rPr lang="ru-RU" sz="2000" b="1">
                <a:latin typeface="Montserrat"/>
              </a:rPr>
              <a:t>Результат</a:t>
            </a:r>
            <a:r>
              <a:rPr lang="ru-RU">
                <a:latin typeface="Calibri" pitchFamily="34" charset="0"/>
              </a:rPr>
              <a:t>: </a:t>
            </a:r>
            <a:r>
              <a:rPr lang="ru-RU" sz="2000">
                <a:latin typeface="Montserrat"/>
              </a:rPr>
              <a:t>: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ru-RU" sz="2000">
                <a:latin typeface="Montserrat"/>
              </a:rPr>
              <a:t>100 % обучающихся с низкими образовательными результатами повысили свою успешность в интеллектуальной и/или личностной сфере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ru-RU" sz="2000">
                <a:latin typeface="Montserrat"/>
              </a:rPr>
              <a:t>Создана система наставничества среди обучающихся План участия школьников в школьных и городских мероприятиях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ru-RU" sz="2000">
                <a:latin typeface="Montserrat"/>
              </a:rPr>
              <a:t>Программы фестивалей и конкурсов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1285875" y="296863"/>
            <a:ext cx="9601200" cy="1150937"/>
          </a:xfrm>
          <a:solidFill>
            <a:schemeClr val="accent1">
              <a:lumMod val="60000"/>
              <a:lumOff val="40000"/>
            </a:schemeClr>
          </a:solidFill>
        </p:spPr>
        <p:txBody>
          <a:bodyPr rtlCol="0">
            <a:normAutofit fontScale="90000"/>
          </a:bodyPr>
          <a:lstStyle/>
          <a:p>
            <a:pPr algn="ctr" fontAlgn="auto">
              <a:lnSpc>
                <a:spcPct val="120000"/>
              </a:lnSpc>
              <a:spcAft>
                <a:spcPts val="1200"/>
              </a:spcAft>
              <a:defRPr/>
            </a:pPr>
            <a:br>
              <a:rPr lang="ru-RU" sz="2800" b="1" dirty="0"/>
            </a:br>
            <a:r>
              <a:rPr lang="ru-RU" sz="3600" b="1" dirty="0">
                <a:latin typeface="Montserrat" panose="00000500000000000000" pitchFamily="2" charset="0"/>
                <a:ea typeface="+mn-ea"/>
                <a:cs typeface="+mn-cs"/>
              </a:rPr>
              <a:t>ОЖИДАЕМЫЕ РЕЗУЛЬТАТЫ ПРОЕКТА </a:t>
            </a:r>
            <a:br>
              <a:rPr lang="ru-RU" sz="3600" b="1" dirty="0">
                <a:latin typeface="Montserrat" panose="00000500000000000000" pitchFamily="2" charset="0"/>
                <a:ea typeface="+mn-ea"/>
                <a:cs typeface="+mn-cs"/>
              </a:rPr>
            </a:br>
            <a:endParaRPr lang="ru-RU" sz="3600" b="1" dirty="0"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32770" name="TextBox 2"/>
          <p:cNvSpPr txBox="1">
            <a:spLocks noChangeArrowheads="1"/>
          </p:cNvSpPr>
          <p:nvPr/>
        </p:nvSpPr>
        <p:spPr bwMode="auto">
          <a:xfrm>
            <a:off x="1177925" y="1690688"/>
            <a:ext cx="10191750" cy="4991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ru-RU" sz="2000" dirty="0">
                <a:latin typeface="Montserrat"/>
              </a:rPr>
              <a:t>6 педагогов повысили уровень квалификации в разработке и реализации ИОТ.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ru-RU" sz="2000" dirty="0">
                <a:latin typeface="Montserrat"/>
              </a:rPr>
              <a:t>Для 100% детей , имеющих трудности в обучении, разработаны ИОТ.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ru-RU" sz="2000" dirty="0">
                <a:latin typeface="Montserrat"/>
              </a:rPr>
              <a:t>100 % детей с низкими образовательными результатами приняли участие в воспитательных мероприятиях , занятиях специалистов.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ru-RU" sz="2000" dirty="0">
                <a:latin typeface="Montserrat"/>
              </a:rPr>
              <a:t>Разработана и реализована Программа участия обучающихся в школьных и городских социокультурных мероприятиях.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ru-RU" sz="2000" dirty="0">
                <a:latin typeface="Montserrat"/>
              </a:rPr>
              <a:t>Увеличилось количество детей, участвующих в конкурсах и олимпиадах (на 10%)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ru-RU" sz="2000" dirty="0">
                <a:latin typeface="Montserrat"/>
              </a:rPr>
              <a:t>100% родителей обучающихся с низкими образовательными результатами вовлечены в образовательный процесс.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ru-RU" sz="2000" dirty="0">
                <a:latin typeface="Montserrat"/>
              </a:rPr>
              <a:t>Реализован Проект взаимодействия школы с социальными партнерами в работе с детьми, имеющими особые способности.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ru-RU" sz="2000" dirty="0">
                <a:latin typeface="Montserrat"/>
              </a:rPr>
              <a:t>Сформированы индивидуальные траектории обучающихся в сфере профессиональной ориентации.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ru-RU" sz="2000" dirty="0">
                <a:latin typeface="Montserrat"/>
              </a:rPr>
              <a:t>Создан клуб по интересам для реализации системы наставничества.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ru-RU" sz="2000" dirty="0">
                <a:latin typeface="Montserrat"/>
              </a:rPr>
              <a:t>100 % обучающихся с низкими образовательными результатами повысили свою успешность в интеллектуальной и/или личностной сфере.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ru-RU" sz="2000" dirty="0">
                <a:latin typeface="Montserrat"/>
              </a:rPr>
              <a:t>Реализованы школьные программы и фестивали .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endParaRPr lang="ru-RU" sz="2000" dirty="0">
              <a:latin typeface="Montserrat"/>
            </a:endParaRP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endParaRPr lang="ru-RU" sz="2000" dirty="0">
              <a:latin typeface="Montserrat"/>
            </a:endParaRP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endParaRPr lang="ru-RU" sz="2000" dirty="0">
              <a:latin typeface="Montserrat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Google Shape;102;p16"/>
          <p:cNvSpPr>
            <a:spLocks noChangeArrowheads="1"/>
          </p:cNvSpPr>
          <p:nvPr/>
        </p:nvSpPr>
        <p:spPr bwMode="auto">
          <a:xfrm>
            <a:off x="793750" y="692150"/>
            <a:ext cx="4608513" cy="51847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>
              <a:lnSpc>
                <a:spcPct val="115000"/>
              </a:lnSpc>
              <a:spcAft>
                <a:spcPts val="1500"/>
              </a:spcAft>
              <a:buClr>
                <a:srgbClr val="000000"/>
              </a:buClr>
              <a:buFont typeface="Arial" charset="0"/>
              <a:buNone/>
            </a:pPr>
            <a:r>
              <a:rPr lang="ru-RU" sz="3400" b="1">
                <a:latin typeface="Montserrat"/>
                <a:sym typeface="Times New Roman" pitchFamily="18" charset="0"/>
              </a:rPr>
              <a:t>ПРОДУКТ</a:t>
            </a:r>
          </a:p>
          <a:p>
            <a:pPr algn="ctr">
              <a:lnSpc>
                <a:spcPct val="115000"/>
              </a:lnSpc>
              <a:spcAft>
                <a:spcPts val="1500"/>
              </a:spcAft>
              <a:buClr>
                <a:srgbClr val="000000"/>
              </a:buClr>
              <a:buFont typeface="Arial" charset="0"/>
              <a:buNone/>
            </a:pPr>
            <a:r>
              <a:rPr lang="ru-RU" sz="3400" b="1">
                <a:latin typeface="Montserrat"/>
                <a:sym typeface="Times New Roman" pitchFamily="18" charset="0"/>
              </a:rPr>
              <a:t>ПРОЕКТА</a:t>
            </a:r>
            <a:endParaRPr lang="ru-RU" sz="3400" b="1">
              <a:latin typeface="Montserrat"/>
              <a:sym typeface="Arial" charset="0"/>
            </a:endParaRPr>
          </a:p>
        </p:txBody>
      </p:sp>
      <p:sp>
        <p:nvSpPr>
          <p:cNvPr id="5" name="Google Shape;103;p16"/>
          <p:cNvSpPr>
            <a:spLocks noChangeArrowheads="1"/>
          </p:cNvSpPr>
          <p:nvPr/>
        </p:nvSpPr>
        <p:spPr bwMode="auto">
          <a:xfrm>
            <a:off x="5495925" y="1520825"/>
            <a:ext cx="5735638" cy="1079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charset="0"/>
              <a:buNone/>
              <a:defRPr/>
            </a:pPr>
            <a:r>
              <a:rPr lang="ru-RU" sz="2200" dirty="0">
                <a:latin typeface="+mn-lt"/>
                <a:cs typeface="+mn-cs"/>
                <a:sym typeface="Arial" charset="0"/>
              </a:rPr>
              <a:t>РАЗРАБОТКА И РЕАЛИЗАЦИЯ ИОТ ДЛЯ ОБУЧАЮЩИХСЯ С НИЗКИМИ ОБРАЗОВАТЕЛЬНЫМИ РЕЗУЛЬТАТАМИ</a:t>
            </a:r>
            <a:endParaRPr lang="ru-RU" sz="2200" dirty="0">
              <a:latin typeface="+mn-lt"/>
              <a:cs typeface="+mn-cs"/>
              <a:sym typeface="Times New Roman" pitchFamily="18" charset="0"/>
            </a:endParaRPr>
          </a:p>
        </p:txBody>
      </p:sp>
      <p:sp>
        <p:nvSpPr>
          <p:cNvPr id="6" name="Google Shape;103;p16"/>
          <p:cNvSpPr>
            <a:spLocks noGrp="1" noChangeArrowheads="1"/>
          </p:cNvSpPr>
          <p:nvPr>
            <p:ph idx="1"/>
          </p:nvPr>
        </p:nvSpPr>
        <p:spPr>
          <a:xfrm>
            <a:off x="5495925" y="3159125"/>
            <a:ext cx="5711825" cy="172878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lIns="91425" tIns="91425" rIns="91425" bIns="91425" rtlCol="0" anchor="ctr">
            <a:noAutofit/>
          </a:bodyPr>
          <a:lstStyle/>
          <a:p>
            <a:pPr algn="ctr" fontAlgn="auto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  <a:buFont typeface="Arial" charset="0"/>
              <a:buNone/>
              <a:defRPr/>
            </a:pPr>
            <a:r>
              <a:rPr lang="ru-RU" sz="2200" dirty="0">
                <a:sym typeface="Arial" charset="0"/>
              </a:rPr>
              <a:t>СОЗДАНЫ УСЛОВИЯ ПО ПОВЫШЕНИЮ МОТИВАЦИИ ДОСТИЖЕНИЯ И ОБРАЗОВАТЕЛЬНЫХ РЕЗУЛЬТАТОВ ОБУЧАЮЩИХСЯ</a:t>
            </a:r>
            <a:endParaRPr lang="ru-RU" sz="2200" dirty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1228725" y="250825"/>
            <a:ext cx="9601200" cy="1304925"/>
          </a:xfrm>
          <a:solidFill>
            <a:schemeClr val="accent1">
              <a:lumMod val="60000"/>
              <a:lumOff val="40000"/>
            </a:schemeClr>
          </a:solidFill>
        </p:spPr>
        <p:txBody>
          <a:bodyPr rtlCol="0">
            <a:noAutofit/>
          </a:bodyPr>
          <a:lstStyle/>
          <a:p>
            <a:pPr algn="ctr" fontAlgn="auto">
              <a:lnSpc>
                <a:spcPct val="120000"/>
              </a:lnSpc>
              <a:spcAft>
                <a:spcPts val="1200"/>
              </a:spcAft>
              <a:defRPr/>
            </a:pPr>
            <a:r>
              <a:rPr lang="ru-RU" sz="2200" b="1" dirty="0">
                <a:latin typeface="Montserrat" panose="00000500000000000000" pitchFamily="2" charset="0"/>
                <a:ea typeface="+mn-ea"/>
                <a:cs typeface="+mn-cs"/>
              </a:rPr>
              <a:t>ЗНАЧИМОСТЬ РЕЗУЛЬТАТОВ ДЛЯ ОБНОВЛЕНИЯ И РАЗВИТИЯ СИСТЕМЫ ВОСПИТАНИЯ И СОЦИАЛИЗАЦИИ ОБУЧАЮЩИХСЯ</a:t>
            </a:r>
          </a:p>
        </p:txBody>
      </p:sp>
      <p:sp>
        <p:nvSpPr>
          <p:cNvPr id="3" name="Объект 2"/>
          <p:cNvSpPr>
            <a:spLocks/>
          </p:cNvSpPr>
          <p:nvPr/>
        </p:nvSpPr>
        <p:spPr bwMode="auto">
          <a:xfrm>
            <a:off x="946150" y="1855788"/>
            <a:ext cx="10313988" cy="45450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ts val="1000"/>
              </a:spcBef>
              <a:buFont typeface="Arial" charset="0"/>
              <a:buAutoNum type="arabicPeriod"/>
            </a:pPr>
            <a:r>
              <a:rPr lang="ru-RU" sz="2000">
                <a:latin typeface="Montserrat"/>
              </a:rPr>
              <a:t>Увеличение и расширение спектра возможностей для развития способностей и таланта каждого школьника </a:t>
            </a:r>
          </a:p>
          <a:p>
            <a:pPr marL="533400" indent="-533400">
              <a:lnSpc>
                <a:spcPct val="90000"/>
              </a:lnSpc>
              <a:spcBef>
                <a:spcPts val="1000"/>
              </a:spcBef>
              <a:buFont typeface="Arial" charset="0"/>
              <a:buAutoNum type="arabicPeriod"/>
            </a:pPr>
            <a:r>
              <a:rPr lang="ru-RU" sz="2000">
                <a:latin typeface="Montserrat"/>
              </a:rPr>
              <a:t>Формирование эффективной системы поддержки и развития детей с ОВЗ и выраженными способностями</a:t>
            </a:r>
          </a:p>
          <a:p>
            <a:pPr marL="533400" indent="-533400">
              <a:lnSpc>
                <a:spcPct val="90000"/>
              </a:lnSpc>
              <a:spcBef>
                <a:spcPts val="1000"/>
              </a:spcBef>
              <a:buFont typeface="Arial" charset="0"/>
              <a:buAutoNum type="arabicPeriod"/>
            </a:pPr>
            <a:r>
              <a:rPr lang="ru-RU" sz="2000">
                <a:latin typeface="Montserrat"/>
              </a:rPr>
              <a:t>Совершенствование системы взаимодействия между участниками образовательного процесса</a:t>
            </a:r>
          </a:p>
          <a:p>
            <a:pPr marL="533400" indent="-533400">
              <a:lnSpc>
                <a:spcPct val="90000"/>
              </a:lnSpc>
              <a:spcBef>
                <a:spcPts val="1000"/>
              </a:spcBef>
              <a:buFont typeface="Arial" charset="0"/>
              <a:buAutoNum type="arabicPeriod"/>
            </a:pPr>
            <a:r>
              <a:rPr lang="ru-RU" sz="2000">
                <a:latin typeface="Montserrat"/>
              </a:rPr>
              <a:t>Распространение системы наставничества среди обучающихся</a:t>
            </a:r>
          </a:p>
          <a:p>
            <a:pPr marL="533400" indent="-533400">
              <a:lnSpc>
                <a:spcPct val="90000"/>
              </a:lnSpc>
              <a:spcBef>
                <a:spcPts val="1000"/>
              </a:spcBef>
              <a:buFont typeface="Arial" charset="0"/>
              <a:buAutoNum type="arabicPeriod"/>
            </a:pPr>
            <a:r>
              <a:rPr lang="ru-RU" sz="2000">
                <a:latin typeface="Montserrat"/>
              </a:rPr>
              <a:t>Повышение активности родителей в образовательном процессе</a:t>
            </a:r>
          </a:p>
          <a:p>
            <a:pPr marL="533400" indent="-533400">
              <a:lnSpc>
                <a:spcPct val="90000"/>
              </a:lnSpc>
              <a:spcBef>
                <a:spcPts val="1000"/>
              </a:spcBef>
              <a:buFont typeface="Arial" charset="0"/>
              <a:buAutoNum type="arabicPeriod"/>
            </a:pPr>
            <a:r>
              <a:rPr lang="ru-RU" sz="2000">
                <a:latin typeface="Montserrat"/>
              </a:rPr>
              <a:t>Повышение имиджа образовательной организации</a:t>
            </a:r>
          </a:p>
          <a:p>
            <a:pPr marL="533400" indent="-533400">
              <a:lnSpc>
                <a:spcPct val="90000"/>
              </a:lnSpc>
              <a:spcBef>
                <a:spcPts val="1000"/>
              </a:spcBef>
              <a:buFont typeface="Arial" charset="0"/>
              <a:buAutoNum type="arabicPeriod"/>
            </a:pPr>
            <a:r>
              <a:rPr lang="ru-RU" sz="2000">
                <a:latin typeface="Montserrat"/>
              </a:rPr>
              <a:t>Расширение возможностей взаимодействия между участниками образовательных отношений и социальными партнерами </a:t>
            </a:r>
          </a:p>
          <a:p>
            <a:pPr marL="533400" indent="-533400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ru-RU" sz="2000">
              <a:latin typeface="Montserrat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1620838" y="233363"/>
            <a:ext cx="8596312" cy="13208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latin typeface="Montserrat" panose="00000500000000000000" pitchFamily="2" charset="0"/>
                <a:ea typeface="+mn-ea"/>
                <a:cs typeface="+mn-cs"/>
              </a:rPr>
              <a:t>Визитная карточка образовательной организации</a:t>
            </a:r>
          </a:p>
        </p:txBody>
      </p:sp>
      <p:sp>
        <p:nvSpPr>
          <p:cNvPr id="8" name="Прямоугольник: скругленные углы 11"/>
          <p:cNvSpPr/>
          <p:nvPr/>
        </p:nvSpPr>
        <p:spPr>
          <a:xfrm>
            <a:off x="1268413" y="2755900"/>
            <a:ext cx="9364662" cy="642938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Montserrat" panose="00000500000000000000" pitchFamily="2" charset="0"/>
              </a:rPr>
              <a:t>Относительная удаленность от центра</a:t>
            </a:r>
          </a:p>
        </p:txBody>
      </p:sp>
      <p:sp>
        <p:nvSpPr>
          <p:cNvPr id="10" name="Прямоугольник: скругленные углы 2"/>
          <p:cNvSpPr/>
          <p:nvPr/>
        </p:nvSpPr>
        <p:spPr>
          <a:xfrm>
            <a:off x="1268413" y="3624263"/>
            <a:ext cx="9364662" cy="739775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Montserrat" panose="00000500000000000000" pitchFamily="2" charset="0"/>
              </a:rPr>
              <a:t>Наличие культурно-спортивных объектов</a:t>
            </a:r>
          </a:p>
        </p:txBody>
      </p:sp>
      <p:sp>
        <p:nvSpPr>
          <p:cNvPr id="11" name="Прямоугольник: скругленные углы 5"/>
          <p:cNvSpPr/>
          <p:nvPr/>
        </p:nvSpPr>
        <p:spPr>
          <a:xfrm>
            <a:off x="1271588" y="1817688"/>
            <a:ext cx="9432925" cy="674687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Montserrat" panose="00000500000000000000" pitchFamily="2" charset="0"/>
              </a:rPr>
              <a:t>ГБОУ «Школа №384 им. Д.К. Корнеева»(ЗАО)</a:t>
            </a:r>
          </a:p>
        </p:txBody>
      </p:sp>
      <p:sp>
        <p:nvSpPr>
          <p:cNvPr id="12" name="Прямоугольник: скругленные углы 2"/>
          <p:cNvSpPr/>
          <p:nvPr/>
        </p:nvSpPr>
        <p:spPr>
          <a:xfrm>
            <a:off x="1277937" y="4619625"/>
            <a:ext cx="9355137" cy="630238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Montserrat" panose="00000500000000000000" pitchFamily="2" charset="0"/>
              </a:rPr>
              <a:t>Состав обучающихся - дети разных культур</a:t>
            </a:r>
          </a:p>
        </p:txBody>
      </p:sp>
      <p:sp>
        <p:nvSpPr>
          <p:cNvPr id="13" name="Прямоугольник: скругленные углы 2"/>
          <p:cNvSpPr/>
          <p:nvPr/>
        </p:nvSpPr>
        <p:spPr>
          <a:xfrm>
            <a:off x="1277938" y="5511800"/>
            <a:ext cx="9355136" cy="650875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Montserrat" panose="00000500000000000000" pitchFamily="2" charset="0"/>
              </a:rPr>
              <a:t>В составе обучающихся есть дети с ОВЗ и низкими образовательными результатами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Google Shape;101;p16"/>
          <p:cNvSpPr>
            <a:spLocks noGrp="1"/>
          </p:cNvSpPr>
          <p:nvPr>
            <p:ph idx="1"/>
          </p:nvPr>
        </p:nvSpPr>
        <p:spPr>
          <a:xfrm>
            <a:off x="5251450" y="4295775"/>
            <a:ext cx="5907088" cy="10795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lIns="113100" tIns="113100" rIns="113100" bIns="113100">
            <a:normAutofit/>
          </a:bodyPr>
          <a:lstStyle/>
          <a:p>
            <a:pPr marL="0" indent="0" algn="ctr">
              <a:lnSpc>
                <a:spcPct val="105000"/>
              </a:lnSpc>
              <a:spcAft>
                <a:spcPts val="1500"/>
              </a:spcAft>
              <a:buClr>
                <a:srgbClr val="000000"/>
              </a:buClr>
              <a:buSzPts val="2200"/>
              <a:buFont typeface="Arial" charset="0"/>
              <a:buNone/>
            </a:pPr>
            <a:r>
              <a:rPr lang="ru-RU" sz="1900" dirty="0">
                <a:latin typeface="Montserrat"/>
              </a:rPr>
              <a:t>Низкий уровень вовлеченности родителей в процесс обучения детей </a:t>
            </a:r>
          </a:p>
          <a:p>
            <a:pPr marL="0" indent="0" algn="ctr">
              <a:lnSpc>
                <a:spcPct val="85000"/>
              </a:lnSpc>
              <a:spcAft>
                <a:spcPts val="1500"/>
              </a:spcAft>
              <a:buClr>
                <a:srgbClr val="695D46"/>
              </a:buClr>
              <a:buSzPts val="2200"/>
              <a:buFont typeface="Arial" charset="0"/>
              <a:buNone/>
            </a:pPr>
            <a:endParaRPr lang="ru-RU" sz="19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8434" name="Google Shape;102;p16"/>
          <p:cNvSpPr>
            <a:spLocks noChangeArrowheads="1"/>
          </p:cNvSpPr>
          <p:nvPr/>
        </p:nvSpPr>
        <p:spPr bwMode="auto">
          <a:xfrm>
            <a:off x="839788" y="95250"/>
            <a:ext cx="4176712" cy="60848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>
              <a:lnSpc>
                <a:spcPct val="115000"/>
              </a:lnSpc>
              <a:spcAft>
                <a:spcPts val="1500"/>
              </a:spcAft>
              <a:buClr>
                <a:srgbClr val="000000"/>
              </a:buClr>
              <a:buFont typeface="Arial" charset="0"/>
              <a:buNone/>
            </a:pPr>
            <a:r>
              <a:rPr lang="ru-RU" sz="3400" b="1">
                <a:latin typeface="Montserrat"/>
                <a:sym typeface="Times New Roman" pitchFamily="18" charset="0"/>
              </a:rPr>
              <a:t>АКТУАЛЬНОСТЬ</a:t>
            </a:r>
          </a:p>
          <a:p>
            <a:pPr algn="ctr">
              <a:lnSpc>
                <a:spcPct val="115000"/>
              </a:lnSpc>
              <a:spcAft>
                <a:spcPts val="1500"/>
              </a:spcAft>
              <a:buClr>
                <a:srgbClr val="000000"/>
              </a:buClr>
              <a:buFont typeface="Arial" charset="0"/>
              <a:buNone/>
            </a:pPr>
            <a:r>
              <a:rPr lang="ru-RU" sz="3400" b="1">
                <a:latin typeface="Montserrat"/>
                <a:sym typeface="Times New Roman" pitchFamily="18" charset="0"/>
              </a:rPr>
              <a:t>ПРОЕКТА</a:t>
            </a:r>
            <a:endParaRPr lang="ru-RU" sz="3400" b="1">
              <a:latin typeface="Montserrat"/>
              <a:sym typeface="Arial" charset="0"/>
            </a:endParaRPr>
          </a:p>
        </p:txBody>
      </p:sp>
      <p:sp>
        <p:nvSpPr>
          <p:cNvPr id="21507" name="Google Shape;103;p16"/>
          <p:cNvSpPr>
            <a:spLocks noChangeArrowheads="1"/>
          </p:cNvSpPr>
          <p:nvPr/>
        </p:nvSpPr>
        <p:spPr bwMode="auto">
          <a:xfrm>
            <a:off x="5235575" y="2905125"/>
            <a:ext cx="5940425" cy="12334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Clr>
                <a:srgbClr val="000000"/>
              </a:buClr>
              <a:buFont typeface="Arial" charset="0"/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ru-RU" sz="2000" dirty="0">
                <a:latin typeface="Montserrat" panose="00000500000000000000" pitchFamily="2" charset="0"/>
                <a:cs typeface="+mn-cs"/>
                <a:sym typeface="Times New Roman" pitchFamily="18" charset="0"/>
              </a:rPr>
              <a:t>Недостаточный уровень компетентности педагогов в реализации индивидуального подхода в обучении</a:t>
            </a:r>
          </a:p>
        </p:txBody>
      </p:sp>
      <p:sp>
        <p:nvSpPr>
          <p:cNvPr id="6" name="Google Shape;103;p16"/>
          <p:cNvSpPr>
            <a:spLocks noChangeArrowheads="1"/>
          </p:cNvSpPr>
          <p:nvPr/>
        </p:nvSpPr>
        <p:spPr bwMode="auto">
          <a:xfrm>
            <a:off x="5197475" y="212725"/>
            <a:ext cx="5942013" cy="1223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Clr>
                <a:srgbClr val="000000"/>
              </a:buClr>
              <a:buFont typeface="Arial" charset="0"/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ru-RU" sz="2000" dirty="0">
                <a:latin typeface="Montserrat" panose="00000500000000000000" pitchFamily="2" charset="0"/>
                <a:cs typeface="+mn-cs"/>
                <a:sym typeface="Times New Roman" pitchFamily="18" charset="0"/>
              </a:rPr>
              <a:t>У 30% обучающихся, в том числе и детей с ОВЗ, низкие образовательные результаты</a:t>
            </a:r>
          </a:p>
        </p:txBody>
      </p:sp>
      <p:sp>
        <p:nvSpPr>
          <p:cNvPr id="7" name="Google Shape;101;p16"/>
          <p:cNvSpPr txBox="1">
            <a:spLocks/>
          </p:cNvSpPr>
          <p:nvPr/>
        </p:nvSpPr>
        <p:spPr bwMode="auto">
          <a:xfrm>
            <a:off x="5268913" y="5530850"/>
            <a:ext cx="5907087" cy="793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13100" tIns="113100" rIns="113100" bIns="113100"/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105000"/>
              </a:lnSpc>
              <a:spcBef>
                <a:spcPct val="20000"/>
              </a:spcBef>
              <a:spcAft>
                <a:spcPts val="1500"/>
              </a:spcAft>
              <a:buClr>
                <a:srgbClr val="000000"/>
              </a:buClr>
              <a:buSzPts val="2200"/>
              <a:buFont typeface="Wingdings 3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  <a:latin typeface="Montserrat" panose="00000500000000000000" pitchFamily="2" charset="0"/>
              </a:rPr>
              <a:t>Низкая мотивация достижения у обучающихся</a:t>
            </a:r>
            <a:endParaRPr lang="ru-RU" dirty="0">
              <a:solidFill>
                <a:srgbClr val="FF0000"/>
              </a:solidFill>
              <a:latin typeface="Montserrat" panose="00000500000000000000" pitchFamily="2" charset="0"/>
            </a:endParaRPr>
          </a:p>
          <a:p>
            <a:pPr marL="0" indent="0" algn="ctr" defTabSz="914400" eaLnBrk="1" hangingPunct="1">
              <a:lnSpc>
                <a:spcPct val="105000"/>
              </a:lnSpc>
              <a:spcAft>
                <a:spcPts val="1500"/>
              </a:spcAft>
              <a:buClr>
                <a:srgbClr val="695D46"/>
              </a:buClr>
              <a:buSzPts val="2200"/>
              <a:buFont typeface="Wingdings 3" pitchFamily="18" charset="2"/>
              <a:buNone/>
              <a:defRPr/>
            </a:pPr>
            <a:endParaRPr lang="ru-RU" sz="2000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8" name="Google Shape;103;p16"/>
          <p:cNvSpPr>
            <a:spLocks noChangeArrowheads="1"/>
          </p:cNvSpPr>
          <p:nvPr/>
        </p:nvSpPr>
        <p:spPr bwMode="auto">
          <a:xfrm>
            <a:off x="5218113" y="1524000"/>
            <a:ext cx="5940425" cy="1223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Clr>
                <a:srgbClr val="000000"/>
              </a:buClr>
              <a:buFont typeface="Arial" charset="0"/>
              <a:buNone/>
              <a:defRPr/>
            </a:pPr>
            <a:r>
              <a:rPr lang="ru-RU" sz="2000" dirty="0">
                <a:latin typeface="Montserrat" panose="00000500000000000000" pitchFamily="2" charset="0"/>
                <a:cs typeface="+mn-cs"/>
                <a:sym typeface="Times New Roman" pitchFamily="18" charset="0"/>
              </a:rPr>
              <a:t>Низкий процент обучающихся (20%), участвующих в конкурсах, олимпиадах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102;p16"/>
          <p:cNvSpPr>
            <a:spLocks noChangeArrowheads="1"/>
          </p:cNvSpPr>
          <p:nvPr/>
        </p:nvSpPr>
        <p:spPr bwMode="auto">
          <a:xfrm>
            <a:off x="695325" y="765175"/>
            <a:ext cx="4608513" cy="51847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>
              <a:lnSpc>
                <a:spcPct val="115000"/>
              </a:lnSpc>
              <a:spcAft>
                <a:spcPts val="1500"/>
              </a:spcAft>
              <a:buClr>
                <a:srgbClr val="000000"/>
              </a:buClr>
            </a:pPr>
            <a:r>
              <a:rPr lang="ru-RU" sz="3400" b="1">
                <a:latin typeface="Montserrat"/>
                <a:sym typeface="Times New Roman" pitchFamily="18" charset="0"/>
              </a:rPr>
              <a:t>ПРОБЛЕМА</a:t>
            </a:r>
            <a:endParaRPr lang="ru-RU" sz="3400" b="1">
              <a:latin typeface="Montserrat"/>
              <a:sym typeface="Arial" charset="0"/>
            </a:endParaRPr>
          </a:p>
        </p:txBody>
      </p:sp>
      <p:sp>
        <p:nvSpPr>
          <p:cNvPr id="6" name="Google Shape;103;p16"/>
          <p:cNvSpPr>
            <a:spLocks noChangeArrowheads="1"/>
          </p:cNvSpPr>
          <p:nvPr/>
        </p:nvSpPr>
        <p:spPr bwMode="auto">
          <a:xfrm>
            <a:off x="5402263" y="1844675"/>
            <a:ext cx="6094412" cy="2514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charset="0"/>
              <a:buNone/>
              <a:defRPr/>
            </a:pPr>
            <a:r>
              <a:rPr lang="ru-RU" sz="3200" dirty="0">
                <a:latin typeface="Montserrat" panose="00000500000000000000" pitchFamily="2" charset="0"/>
                <a:cs typeface="+mn-cs"/>
                <a:sym typeface="Arial" charset="0"/>
              </a:rPr>
              <a:t>Недостаточный уровень образовательных результатов 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charset="0"/>
              <a:buNone/>
              <a:defRPr/>
            </a:pPr>
            <a:r>
              <a:rPr lang="ru-RU" sz="3200" dirty="0">
                <a:latin typeface="Montserrat" panose="00000500000000000000" pitchFamily="2" charset="0"/>
                <a:cs typeface="+mn-cs"/>
                <a:sym typeface="Arial" charset="0"/>
              </a:rPr>
              <a:t>у обучающихся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Google Shape;110;p17"/>
          <p:cNvSpPr>
            <a:spLocks noChangeArrowheads="1"/>
          </p:cNvSpPr>
          <p:nvPr/>
        </p:nvSpPr>
        <p:spPr bwMode="auto">
          <a:xfrm>
            <a:off x="596900" y="173038"/>
            <a:ext cx="11020425" cy="1323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>
              <a:lnSpc>
                <a:spcPct val="115000"/>
              </a:lnSpc>
              <a:buClr>
                <a:srgbClr val="000000"/>
              </a:buClr>
              <a:buSzPts val="400"/>
              <a:buFont typeface="Arial" charset="0"/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Цель: </a:t>
            </a:r>
            <a:r>
              <a:rPr lang="ru-RU" dirty="0">
                <a:latin typeface="Montserrat"/>
                <a:sym typeface="Arial" charset="0"/>
              </a:rPr>
              <a:t>Создание условий успешности обучающихся с недостаточным уровнем образовательных результатов через реализацию индивидуального подхода </a:t>
            </a:r>
          </a:p>
          <a:p>
            <a:pPr algn="ctr">
              <a:lnSpc>
                <a:spcPct val="115000"/>
              </a:lnSpc>
              <a:buClr>
                <a:srgbClr val="000000"/>
              </a:buClr>
              <a:buSzPts val="400"/>
              <a:buFont typeface="Arial" charset="0"/>
              <a:buNone/>
            </a:pPr>
            <a:r>
              <a:rPr lang="ru-RU" dirty="0">
                <a:latin typeface="Montserrat"/>
                <a:sym typeface="Arial" charset="0"/>
              </a:rPr>
              <a:t>в 2023-2024 учебном году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723900" y="1951038"/>
            <a:ext cx="6659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6" name="Google Shape;103;p16"/>
          <p:cNvSpPr>
            <a:spLocks noChangeArrowheads="1"/>
          </p:cNvSpPr>
          <p:nvPr/>
        </p:nvSpPr>
        <p:spPr bwMode="auto">
          <a:xfrm>
            <a:off x="596900" y="1898650"/>
            <a:ext cx="11020425" cy="4959350"/>
          </a:xfrm>
          <a:prstGeom prst="rect">
            <a:avLst/>
          </a:prstGeom>
          <a:solidFill>
            <a:srgbClr val="DEEBF7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marL="342900" indent="-342900">
              <a:lnSpc>
                <a:spcPct val="115000"/>
              </a:lnSpc>
              <a:buClr>
                <a:srgbClr val="000000"/>
              </a:buClr>
              <a:buFont typeface="Arial" charset="0"/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  <a:sym typeface="Arial" charset="0"/>
              </a:rPr>
              <a:t>Задачи</a:t>
            </a:r>
            <a:r>
              <a:rPr lang="en-US" sz="2900" b="1" dirty="0">
                <a:latin typeface="Times New Roman" pitchFamily="18" charset="0"/>
                <a:cs typeface="Times New Roman" pitchFamily="18" charset="0"/>
                <a:sym typeface="Arial" charset="0"/>
              </a:rPr>
              <a:t>:</a:t>
            </a:r>
            <a:endParaRPr lang="ru-RU" sz="2900" b="1" dirty="0">
              <a:latin typeface="Times New Roman" pitchFamily="18" charset="0"/>
              <a:cs typeface="Times New Roman" pitchFamily="18" charset="0"/>
              <a:sym typeface="Arial" charset="0"/>
            </a:endParaRP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Font typeface="Arial" charset="0"/>
              <a:buAutoNum type="arabicPeriod"/>
            </a:pPr>
            <a:r>
              <a:rPr lang="ru-RU" sz="2200" dirty="0">
                <a:latin typeface="Montserrat"/>
                <a:sym typeface="Arial" charset="0"/>
              </a:rPr>
              <a:t>Повысить уровень компетентности педагогов в разработке и реализации индивидуального подхода в работе с обучающимися.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Font typeface="Arial" charset="0"/>
              <a:buAutoNum type="arabicPeriod"/>
            </a:pPr>
            <a:r>
              <a:rPr lang="ru-RU" sz="2200" dirty="0">
                <a:latin typeface="Montserrat"/>
                <a:sym typeface="Arial" charset="0"/>
              </a:rPr>
              <a:t>Реализовать разработанные индивидуальные образовательные траектории (ИОТ) обучающихся с помощью классных руководителей, специалистов, педагогов-предметников и дополнительного образования.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Font typeface="Arial" charset="0"/>
              <a:buAutoNum type="arabicPeriod"/>
            </a:pPr>
            <a:r>
              <a:rPr lang="ru-RU" sz="2200" dirty="0">
                <a:latin typeface="Montserrat"/>
                <a:sym typeface="Arial" charset="0"/>
              </a:rPr>
              <a:t>Вовлечь родителей обучающихся с низкими образовательными результатами в реализацию индивидуального подхода.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Font typeface="Arial" charset="0"/>
              <a:buAutoNum type="arabicPeriod"/>
            </a:pPr>
            <a:r>
              <a:rPr lang="ru-RU" sz="2200" dirty="0">
                <a:latin typeface="Montserrat"/>
                <a:sym typeface="Arial" charset="0"/>
              </a:rPr>
              <a:t>Организовать взаимодействие с социальными партнерами школы в реализации ИОТ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Font typeface="Arial" charset="0"/>
              <a:buAutoNum type="arabicPeriod"/>
            </a:pPr>
            <a:r>
              <a:rPr lang="ru-RU" sz="2200" dirty="0">
                <a:latin typeface="Montserrat"/>
                <a:sym typeface="Arial" charset="0"/>
              </a:rPr>
              <a:t>Организовать работу школьного самоуправления с обучающимися с низкими образовательными результатами.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Font typeface="Arial" charset="0"/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  <a:sym typeface="Arial" charset="0"/>
            </a:endParaRP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Font typeface="Arial" charset="0"/>
              <a:buNone/>
            </a:pPr>
            <a:endParaRPr lang="en-US" sz="3200" dirty="0">
              <a:latin typeface="Montserrat"/>
              <a:sym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10056813" y="0"/>
            <a:ext cx="2135187" cy="198913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ru-RU" sz="1400" b="1">
                <a:latin typeface="Arial" charset="0"/>
              </a:rPr>
            </a:br>
            <a:r>
              <a:rPr lang="ru-RU" sz="1400" b="1">
                <a:latin typeface="Arial" charset="0"/>
              </a:rPr>
              <a:t>Задача №</a:t>
            </a:r>
            <a:r>
              <a:rPr lang="ru-RU" sz="1400" b="1"/>
              <a:t>1</a:t>
            </a:r>
            <a:br>
              <a:rPr lang="ru-RU" sz="1400" b="1"/>
            </a:br>
            <a:r>
              <a:rPr lang="ru-RU" sz="1400" b="1"/>
              <a:t>Повысить уровень компетентности педагогов в разработке и реализации индивидуального подхода в работе с обучающимися</a:t>
            </a:r>
          </a:p>
        </p:txBody>
      </p:sp>
      <p:sp>
        <p:nvSpPr>
          <p:cNvPr id="4" name="Google Shape;103;p16"/>
          <p:cNvSpPr>
            <a:spLocks noChangeArrowheads="1"/>
          </p:cNvSpPr>
          <p:nvPr/>
        </p:nvSpPr>
        <p:spPr bwMode="auto">
          <a:xfrm>
            <a:off x="6161089" y="2506663"/>
            <a:ext cx="3816350" cy="3235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lnSpc>
                <a:spcPct val="80000"/>
              </a:lnSpc>
            </a:pPr>
            <a:r>
              <a:rPr lang="ru-RU" sz="2000" b="1" dirty="0">
                <a:latin typeface="Montserrat"/>
              </a:rPr>
              <a:t>Риски: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ru-RU" sz="1600" dirty="0">
                <a:latin typeface="Montserrat"/>
              </a:rPr>
              <a:t>Отсутствие критериев отбора обучающихся, необходимым индивидуальный подход</a:t>
            </a:r>
          </a:p>
          <a:p>
            <a:pPr>
              <a:buFont typeface="Arial" charset="0"/>
              <a:buChar char="•"/>
            </a:pPr>
            <a:r>
              <a:rPr lang="ru-RU" sz="1600" dirty="0">
                <a:latin typeface="Montserrat"/>
              </a:rPr>
              <a:t>Неготовность педагогов использовать индивидуальный подход</a:t>
            </a:r>
          </a:p>
          <a:p>
            <a:pPr>
              <a:buFont typeface="Arial" charset="0"/>
              <a:buChar char="•"/>
            </a:pPr>
            <a:r>
              <a:rPr lang="ru-RU" sz="1600" dirty="0">
                <a:latin typeface="Montserrat"/>
              </a:rPr>
              <a:t>Профессиональная некомпетентность в вопросах индивидуализации учебно-воспитательного процесса</a:t>
            </a:r>
          </a:p>
          <a:p>
            <a:pPr>
              <a:buFont typeface="Arial" charset="0"/>
              <a:buChar char="•"/>
            </a:pPr>
            <a:r>
              <a:rPr lang="ru-RU" sz="1600" dirty="0">
                <a:latin typeface="Montserrat"/>
              </a:rPr>
              <a:t>Низкая мотивация педагогов использовать индивидуальный подход</a:t>
            </a:r>
          </a:p>
        </p:txBody>
      </p:sp>
      <p:sp>
        <p:nvSpPr>
          <p:cNvPr id="5" name="Google Shape;103;p16"/>
          <p:cNvSpPr>
            <a:spLocks noChangeArrowheads="1"/>
          </p:cNvSpPr>
          <p:nvPr/>
        </p:nvSpPr>
        <p:spPr bwMode="auto">
          <a:xfrm>
            <a:off x="6161088" y="341313"/>
            <a:ext cx="3816350" cy="20812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Montserrat" panose="00000500000000000000" pitchFamily="2" charset="0"/>
                <a:cs typeface="+mn-cs"/>
              </a:rPr>
              <a:t>Результат</a:t>
            </a:r>
            <a:r>
              <a:rPr lang="ru-RU" dirty="0">
                <a:latin typeface="Calibri" pitchFamily="34" charset="0"/>
                <a:cs typeface="+mn-cs"/>
              </a:rPr>
              <a:t>: </a:t>
            </a:r>
          </a:p>
          <a:p>
            <a:pPr marL="285750" indent="-28575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latin typeface="Montserrat" panose="00000500000000000000" pitchFamily="2" charset="0"/>
                <a:cs typeface="+mn-cs"/>
              </a:rPr>
              <a:t>6 педагогов повысили уровень квалификации в разработке и реализации ИОТ</a:t>
            </a:r>
          </a:p>
          <a:p>
            <a:pPr marL="285750" indent="-28575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latin typeface="Montserrat" panose="00000500000000000000" pitchFamily="2" charset="0"/>
                <a:cs typeface="+mn-cs"/>
              </a:rPr>
              <a:t>Для 100% детей , имеющих трудности в обучении, разработаны ИОТ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Montserrat" panose="00000500000000000000" pitchFamily="2" charset="0"/>
              <a:cs typeface="+mn-cs"/>
            </a:endParaRPr>
          </a:p>
        </p:txBody>
      </p:sp>
      <p:sp>
        <p:nvSpPr>
          <p:cNvPr id="6" name="Google Shape;103;p16"/>
          <p:cNvSpPr>
            <a:spLocks noChangeArrowheads="1"/>
          </p:cNvSpPr>
          <p:nvPr/>
        </p:nvSpPr>
        <p:spPr bwMode="auto">
          <a:xfrm>
            <a:off x="9856788" y="5614988"/>
            <a:ext cx="2327275" cy="12430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>
              <a:lnSpc>
                <a:spcPct val="80000"/>
              </a:lnSpc>
            </a:pPr>
            <a:r>
              <a:rPr lang="ru-RU" sz="2000">
                <a:latin typeface="Montserrat"/>
              </a:rPr>
              <a:t>Ресурсы: педагогический коллектив</a:t>
            </a:r>
          </a:p>
        </p:txBody>
      </p:sp>
      <p:sp>
        <p:nvSpPr>
          <p:cNvPr id="27650" name="Объект 2"/>
          <p:cNvSpPr>
            <a:spLocks/>
          </p:cNvSpPr>
          <p:nvPr/>
        </p:nvSpPr>
        <p:spPr bwMode="auto">
          <a:xfrm>
            <a:off x="528638" y="339725"/>
            <a:ext cx="5513387" cy="5892800"/>
          </a:xfrm>
          <a:prstGeom prst="rect">
            <a:avLst/>
          </a:prstGeom>
          <a:solidFill>
            <a:srgbClr val="BDD7E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60000"/>
              </a:lnSpc>
              <a:spcBef>
                <a:spcPts val="1000"/>
              </a:spcBef>
              <a:buFont typeface="Wingdings 3" pitchFamily="18" charset="2"/>
              <a:buNone/>
            </a:pPr>
            <a:r>
              <a:rPr lang="ru-RU" sz="2500" b="1" dirty="0">
                <a:latin typeface="Montserrat"/>
              </a:rPr>
              <a:t>Мероприятия: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 Light" pitchFamily="34" charset="0"/>
              <a:buAutoNum type="arabicPeriod"/>
            </a:pPr>
            <a:r>
              <a:rPr lang="ru-RU" sz="1200" dirty="0">
                <a:latin typeface="Montserrat"/>
              </a:rPr>
              <a:t>Встречи рабочей группы (22.05.23, 26.08.23)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 Light" pitchFamily="34" charset="0"/>
              <a:buAutoNum type="arabicPeriod"/>
            </a:pPr>
            <a:r>
              <a:rPr lang="ru-RU" sz="1200" dirty="0">
                <a:latin typeface="Montserrat"/>
              </a:rPr>
              <a:t>Мониторинг ( анализ электронного журнала, анкетирование сферы интересов, исследования степени вовлеченности родителей в образование детей, психологические тестирования и т.д.) индивидуальных способностей и склонностей обучающихся (сентябрь 2023г.).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 Light" pitchFamily="34" charset="0"/>
              <a:buAutoNum type="arabicPeriod"/>
            </a:pPr>
            <a:r>
              <a:rPr lang="ru-RU" sz="1200" dirty="0">
                <a:latin typeface="Montserrat"/>
              </a:rPr>
              <a:t>Серия встреч рабочей группы для обсуждения результатов мониторинга (18.09, 02.10)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 Light" pitchFamily="34" charset="0"/>
              <a:buAutoNum type="arabicPeriod"/>
            </a:pPr>
            <a:r>
              <a:rPr lang="ru-RU" sz="1200" dirty="0">
                <a:latin typeface="Montserrat"/>
              </a:rPr>
              <a:t>Курсы повышения квалификации педагогов по сопровождению детей с низкой учебной успеваемостью. («Создание индивидуального образовательного маршрута в дополнительном образовании», "Индивидуальный образовательный маршрут в основной школе по ФГОС")(сентябрь-октябрь 2023г.)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 Light" pitchFamily="34" charset="0"/>
              <a:buAutoNum type="arabicPeriod"/>
            </a:pPr>
            <a:r>
              <a:rPr lang="ru-RU" sz="1200" dirty="0">
                <a:latin typeface="Montserrat"/>
              </a:rPr>
              <a:t>Консультации педагогов с представителями СПО для подготовки участников чемпионатов профессионального мастерства (22.09, 27.10.,19.01,16.02.,15.03)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 Light" pitchFamily="34" charset="0"/>
              <a:buAutoNum type="arabicPeriod"/>
            </a:pPr>
            <a:r>
              <a:rPr lang="ru-RU" sz="1200" dirty="0">
                <a:latin typeface="Montserrat"/>
              </a:rPr>
              <a:t>Индивидуальные и групповые встречи с детьми, испытывающих трудности в обучении ( еженедельно, в течение недели, в четверг- итоги встреч)(02.10.23-17.05.23)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 Light" pitchFamily="34" charset="0"/>
              <a:buAutoNum type="arabicPeriod"/>
            </a:pPr>
            <a:r>
              <a:rPr lang="ru-RU" sz="1200" dirty="0">
                <a:latin typeface="Montserrat"/>
              </a:rPr>
              <a:t>Встречи с участниками образовательных отношений для разработки ИОТ обучающихся (03.10,10.10,17.10,24.10.)</a:t>
            </a:r>
          </a:p>
          <a:p>
            <a:pPr>
              <a:lnSpc>
                <a:spcPct val="6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endParaRPr lang="ru-RU" sz="1600" dirty="0">
              <a:latin typeface="Montserrat"/>
            </a:endParaRPr>
          </a:p>
          <a:p>
            <a:pPr>
              <a:lnSpc>
                <a:spcPct val="60000"/>
              </a:lnSpc>
              <a:spcBef>
                <a:spcPts val="1000"/>
              </a:spcBef>
              <a:buFont typeface="Wingdings 3" pitchFamily="18" charset="2"/>
              <a:buNone/>
            </a:pPr>
            <a:endParaRPr lang="ru-RU" sz="1600" dirty="0">
              <a:latin typeface="Montserrat"/>
            </a:endParaRPr>
          </a:p>
          <a:p>
            <a:pPr>
              <a:lnSpc>
                <a:spcPct val="60000"/>
              </a:lnSpc>
              <a:spcBef>
                <a:spcPts val="1000"/>
              </a:spcBef>
              <a:buFont typeface="Wingdings" pitchFamily="2" charset="2"/>
              <a:buChar char="Ø"/>
            </a:pPr>
            <a:endParaRPr lang="ru-RU" sz="1600" dirty="0">
              <a:latin typeface="Montserrat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0072688" y="0"/>
            <a:ext cx="2119312" cy="2133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ru-RU" sz="1300"/>
            </a:br>
            <a:r>
              <a:rPr lang="ru-RU" sz="1300" b="1"/>
              <a:t>Задача №2</a:t>
            </a:r>
            <a:br>
              <a:rPr lang="ru-RU" sz="1300" b="1"/>
            </a:br>
            <a:r>
              <a:rPr lang="ru-RU" sz="1300" b="1"/>
              <a:t> Реализовать разработанные индивидуальные образовательные траектории (ИОТ) обучающихся с помощью классных руководителей, специалистов, педагогов-предметников и дополнительного образования.</a:t>
            </a:r>
            <a:br>
              <a:rPr lang="ru-RU" sz="1300" b="1"/>
            </a:br>
            <a:endParaRPr lang="ru-RU" sz="1300" b="1"/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231431" y="36016"/>
            <a:ext cx="5689600" cy="667840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60000"/>
              </a:lnSpc>
              <a:buFont typeface="Wingdings 3" pitchFamily="18" charset="2"/>
              <a:buNone/>
            </a:pPr>
            <a:r>
              <a:rPr lang="ru-RU" sz="1600" b="1" dirty="0">
                <a:latin typeface="Montserrat"/>
              </a:rPr>
              <a:t>Мероприятия: 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Calibri Light" pitchFamily="34" charset="0"/>
              <a:buAutoNum type="arabicPeriod"/>
            </a:pPr>
            <a:endParaRPr lang="ru-RU" sz="1700" dirty="0">
              <a:latin typeface="Montserrat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Calibri Light" pitchFamily="34" charset="0"/>
              <a:buAutoNum type="arabicPeriod"/>
            </a:pPr>
            <a:r>
              <a:rPr lang="ru-RU" sz="1700" dirty="0">
                <a:latin typeface="Montserrat"/>
              </a:rPr>
              <a:t>Субботы московского школьника (30.09,28.10, 25.11, 23.12, 27.01., 17.02, 30.04, 27.04)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Calibri Light" pitchFamily="34" charset="0"/>
              <a:buAutoNum type="arabicPeriod"/>
            </a:pPr>
            <a:r>
              <a:rPr lang="ru-RU" sz="1700" dirty="0">
                <a:latin typeface="Montserrat"/>
              </a:rPr>
              <a:t>Выездные мероприятия (Учебный день в театре, музее, библиотеке) (07.10.23- 20.05.23)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</a:pPr>
            <a:r>
              <a:rPr lang="ru-RU" sz="1700" dirty="0">
                <a:latin typeface="Montserrat"/>
              </a:rPr>
              <a:t>«Животные московского зоопарка» (07.10),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</a:pPr>
            <a:r>
              <a:rPr lang="ru-RU" sz="1700" dirty="0">
                <a:latin typeface="Montserrat"/>
              </a:rPr>
              <a:t>Государственный биологический музей имени К.А. Тимирязева (18.11)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</a:pPr>
            <a:r>
              <a:rPr lang="ru-RU" sz="1700" dirty="0">
                <a:latin typeface="Montserrat"/>
              </a:rPr>
              <a:t>Государственный Дарвиновский музей (16.12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</a:pPr>
            <a:r>
              <a:rPr lang="ru-RU" sz="1700" dirty="0">
                <a:latin typeface="Montserrat"/>
              </a:rPr>
              <a:t>Мемориальный музей космонавтики (13.04)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</a:pPr>
            <a:r>
              <a:rPr lang="ru-RU" sz="1700" dirty="0">
                <a:latin typeface="Montserrat"/>
              </a:rPr>
              <a:t>Музей победы (02.03)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</a:pPr>
            <a:r>
              <a:rPr lang="ru-RU" sz="1700" dirty="0">
                <a:latin typeface="Montserrat"/>
              </a:rPr>
              <a:t>Тематические занятия (Библиотека №29, в течение учебного года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</a:pPr>
            <a:r>
              <a:rPr lang="ru-RU" sz="1700" dirty="0">
                <a:latin typeface="Montserrat"/>
              </a:rPr>
              <a:t>РАМТ ( спектакль «Черная курица» и др. ноябрь 2023)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ru-RU" sz="1700" dirty="0">
                <a:latin typeface="Montserrat"/>
              </a:rPr>
              <a:t>3. Встречи с представителями ВУЗов и  колледжей и др. для организации сетевого взаимодействия в сфере профориентации и сферы. (09.10, 11.12, 12.02, 18.03)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ru-RU" sz="1700" dirty="0">
                <a:latin typeface="Montserrat"/>
              </a:rPr>
              <a:t>4. Участие в социокультурных проектах города («Большая перемена») (с 01.09 по 20.05. 2023)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ru-RU" sz="1700" dirty="0">
                <a:latin typeface="Montserrat"/>
              </a:rPr>
              <a:t>5. Участие школьников с особыми способностями в олимпиадах и научных конференциях (городские, всероссийские олимпиады, Олимпиада «Музеи. Парки. Усадьбы», «Турнир большого города», «Московское кино в школе», «Экологический календарь» и др., конференция «Наука для жизни», «Курчатовский проект» и др.)(02.10.23 по 20.05.23)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ru-RU" sz="1700" dirty="0">
                <a:latin typeface="Montserrat"/>
              </a:rPr>
              <a:t>6. Индивидуальные и групповые консультации со специалистами психолого-педагогической службы 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ru-RU" sz="1700" dirty="0">
                <a:latin typeface="Montserrat"/>
              </a:rPr>
              <a:t>(еженедельно по пятницам, 9.00)02.10.23-20.05.23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ru-RU" sz="1700" dirty="0">
                <a:latin typeface="Montserrat"/>
              </a:rPr>
              <a:t>7. Профилактические недели («Неделя психологии», «Неделя толерантности» , «Неделя психологического здоровья», «Неделя профилактики </a:t>
            </a:r>
            <a:r>
              <a:rPr lang="ru-RU" sz="1700" dirty="0" err="1">
                <a:latin typeface="Montserrat"/>
              </a:rPr>
              <a:t>буллинга</a:t>
            </a:r>
            <a:r>
              <a:rPr lang="ru-RU" sz="1700" dirty="0">
                <a:latin typeface="Montserrat"/>
              </a:rPr>
              <a:t>», «Неделя профилактики ПАВ» , «Неделя профилактики рискованного поведения») (с 01.09 по 01.05.2023) 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ru-RU" sz="1700" dirty="0">
                <a:latin typeface="Montserrat"/>
              </a:rPr>
              <a:t>8. Встречи рабочей группы для разработки программы реализации участия обучающихся в мероприятиях доп. образования и специалистов (06.10,10.11.09.02,15.03.,27.04)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ru-RU" sz="1700" dirty="0">
                <a:latin typeface="Montserrat"/>
              </a:rPr>
              <a:t>9. Встреча рабочей группы по подведение итогов реализации проекта 07.06.24</a:t>
            </a:r>
          </a:p>
          <a:p>
            <a:pPr marL="0" indent="0">
              <a:lnSpc>
                <a:spcPct val="60000"/>
              </a:lnSpc>
              <a:spcBef>
                <a:spcPct val="0"/>
              </a:spcBef>
              <a:buFont typeface="Wingdings 3" pitchFamily="18" charset="2"/>
              <a:buNone/>
            </a:pPr>
            <a:endParaRPr lang="ru-RU" sz="1500" dirty="0">
              <a:latin typeface="Montserrat"/>
            </a:endParaRPr>
          </a:p>
          <a:p>
            <a:pPr marL="0" indent="0">
              <a:lnSpc>
                <a:spcPct val="60000"/>
              </a:lnSpc>
              <a:buFont typeface="Wingdings" pitchFamily="2" charset="2"/>
              <a:buChar char="Ø"/>
            </a:pPr>
            <a:endParaRPr lang="ru-RU" sz="1100" dirty="0">
              <a:latin typeface="Montserrat"/>
            </a:endParaRPr>
          </a:p>
        </p:txBody>
      </p:sp>
      <p:sp>
        <p:nvSpPr>
          <p:cNvPr id="4" name="Google Shape;103;p16"/>
          <p:cNvSpPr>
            <a:spLocks noChangeArrowheads="1"/>
          </p:cNvSpPr>
          <p:nvPr/>
        </p:nvSpPr>
        <p:spPr bwMode="auto">
          <a:xfrm>
            <a:off x="6146800" y="3720603"/>
            <a:ext cx="3816350" cy="2209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Montserrat" panose="00000500000000000000" pitchFamily="2" charset="0"/>
                <a:cs typeface="+mn-cs"/>
              </a:rPr>
              <a:t>Риски:</a:t>
            </a:r>
          </a:p>
          <a:p>
            <a:pPr marL="285750" indent="-28575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Montserrat" panose="00000500000000000000" pitchFamily="2" charset="0"/>
                <a:cs typeface="+mn-cs"/>
              </a:rPr>
              <a:t>Увеличение расходов образовательной организации</a:t>
            </a:r>
          </a:p>
          <a:p>
            <a:pPr marL="285750" indent="-28575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Montserrat" panose="00000500000000000000" pitchFamily="2" charset="0"/>
                <a:cs typeface="+mn-cs"/>
              </a:rPr>
              <a:t>Низкая мотивация педагогов к реализации ИОТ</a:t>
            </a:r>
          </a:p>
        </p:txBody>
      </p:sp>
      <p:sp>
        <p:nvSpPr>
          <p:cNvPr id="5" name="Google Shape;103;p16"/>
          <p:cNvSpPr>
            <a:spLocks noChangeArrowheads="1"/>
          </p:cNvSpPr>
          <p:nvPr/>
        </p:nvSpPr>
        <p:spPr bwMode="auto">
          <a:xfrm>
            <a:off x="6146800" y="36016"/>
            <a:ext cx="3816350" cy="34766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lnSpc>
                <a:spcPct val="80000"/>
              </a:lnSpc>
            </a:pPr>
            <a:r>
              <a:rPr lang="ru-RU" sz="2000" b="1" dirty="0">
                <a:latin typeface="Montserrat"/>
              </a:rPr>
              <a:t>Результат</a:t>
            </a:r>
            <a:r>
              <a:rPr lang="ru-RU" dirty="0">
                <a:latin typeface="Calibri" pitchFamily="34" charset="0"/>
              </a:rPr>
              <a:t>: </a:t>
            </a:r>
            <a:r>
              <a:rPr lang="ru-RU" sz="2000" dirty="0">
                <a:latin typeface="Montserrat"/>
              </a:rPr>
              <a:t>: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ru-RU" sz="1700" dirty="0">
                <a:latin typeface="Montserrat"/>
              </a:rPr>
              <a:t>100 % детей с низкими образовательными результатами приняли участие в воспитательных мероприятиях , занятиях специалистов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ru-RU" sz="1700" dirty="0">
                <a:latin typeface="Montserrat"/>
              </a:rPr>
              <a:t>Программа участия обучающихся в школьных и городских социокультурных мероприятиях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ru-RU" sz="1700" dirty="0">
                <a:latin typeface="Montserrat"/>
              </a:rPr>
              <a:t>Увеличилось количество детей, участвующих в конкурсах и олимпиадах (на 10%)</a:t>
            </a:r>
          </a:p>
          <a:p>
            <a:pPr>
              <a:lnSpc>
                <a:spcPct val="80000"/>
              </a:lnSpc>
            </a:pPr>
            <a:endParaRPr lang="ru-RU" sz="2000" dirty="0">
              <a:latin typeface="Montserrat"/>
            </a:endParaRPr>
          </a:p>
        </p:txBody>
      </p:sp>
      <p:sp>
        <p:nvSpPr>
          <p:cNvPr id="6" name="Google Shape;103;p16"/>
          <p:cNvSpPr>
            <a:spLocks noChangeArrowheads="1"/>
          </p:cNvSpPr>
          <p:nvPr/>
        </p:nvSpPr>
        <p:spPr bwMode="auto">
          <a:xfrm>
            <a:off x="8119432" y="5930403"/>
            <a:ext cx="4064632" cy="9275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>
              <a:lnSpc>
                <a:spcPct val="80000"/>
              </a:lnSpc>
            </a:pPr>
            <a:r>
              <a:rPr lang="ru-RU" sz="2000" dirty="0">
                <a:latin typeface="Montserrat"/>
              </a:rPr>
              <a:t>Ресурсы: </a:t>
            </a:r>
          </a:p>
          <a:p>
            <a:pPr algn="ctr">
              <a:lnSpc>
                <a:spcPct val="80000"/>
              </a:lnSpc>
            </a:pPr>
            <a:r>
              <a:rPr lang="ru-RU" sz="2000" dirty="0">
                <a:latin typeface="Montserrat"/>
              </a:rPr>
              <a:t>материально-технические</a:t>
            </a:r>
          </a:p>
          <a:p>
            <a:pPr algn="ctr">
              <a:lnSpc>
                <a:spcPct val="80000"/>
              </a:lnSpc>
            </a:pPr>
            <a:r>
              <a:rPr lang="ru-RU" sz="2000" dirty="0">
                <a:latin typeface="Montserrat"/>
              </a:rPr>
              <a:t> кадровые</a:t>
            </a:r>
          </a:p>
          <a:p>
            <a:pPr algn="ctr">
              <a:lnSpc>
                <a:spcPct val="80000"/>
              </a:lnSpc>
            </a:pPr>
            <a:r>
              <a:rPr lang="ru-RU" sz="2000" dirty="0">
                <a:latin typeface="Montserrat"/>
              </a:rPr>
              <a:t>организационные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663575" y="627063"/>
            <a:ext cx="5432425" cy="5538787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 fontScale="55000" lnSpcReduction="20000"/>
          </a:bodyPr>
          <a:lstStyle/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6200" b="1" dirty="0">
                <a:latin typeface="Montserrat" panose="00000500000000000000" pitchFamily="2" charset="0"/>
              </a:rPr>
              <a:t>Мероприятия: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100" dirty="0">
                <a:latin typeface="Montserrat" panose="00000500000000000000" pitchFamily="2" charset="0"/>
              </a:rPr>
              <a:t>Групповые консультации и индивидуальные беседы с родителями в ходе реализации ИОТ(даты с 20.09 по 10.11)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100" dirty="0">
                <a:latin typeface="Montserrat" panose="00000500000000000000" pitchFamily="2" charset="0"/>
              </a:rPr>
              <a:t>Конференция «Успех каждого ребенка» (20.02 2024)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100" dirty="0">
                <a:latin typeface="Montserrat" panose="00000500000000000000" pitchFamily="2" charset="0"/>
              </a:rPr>
              <a:t>Встречи с родителями в клубе «Образ» (24.10,28.11,26.12,30.01,27.02, 26.03,30.04)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100" dirty="0">
                <a:latin typeface="Montserrat" panose="00000500000000000000" pitchFamily="2" charset="0"/>
              </a:rPr>
              <a:t>Встречи рабочей группы для создания информационных материалов для родителей о программах обучения и перспективах развития  личности ребенка (06.10,10.11.09.02,15.03.,27.04)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100" dirty="0">
                <a:latin typeface="Montserrat" panose="00000500000000000000" pitchFamily="2" charset="0"/>
              </a:rPr>
              <a:t>Серия уроков «Родитель в роли учителя и ученика» (14.11, 15.11,16.11)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000" dirty="0">
                <a:latin typeface="Montserrat" panose="00000500000000000000" pitchFamily="2" charset="0"/>
              </a:rPr>
              <a:t>Дни открытых дверей (11.11. 16.03)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1000" dirty="0">
              <a:latin typeface="Arial" charset="0"/>
            </a:endParaRPr>
          </a:p>
        </p:txBody>
      </p:sp>
      <p:sp>
        <p:nvSpPr>
          <p:cNvPr id="4" name="Google Shape;103;p16"/>
          <p:cNvSpPr>
            <a:spLocks noChangeArrowheads="1"/>
          </p:cNvSpPr>
          <p:nvPr/>
        </p:nvSpPr>
        <p:spPr bwMode="auto">
          <a:xfrm>
            <a:off x="6161088" y="2852738"/>
            <a:ext cx="3816350" cy="2089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Montserrat" panose="00000500000000000000" pitchFamily="2" charset="0"/>
                <a:cs typeface="+mn-cs"/>
              </a:rPr>
              <a:t>Риски:</a:t>
            </a:r>
          </a:p>
          <a:p>
            <a:pPr marL="285750" indent="-28575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Montserrat" panose="00000500000000000000" pitchFamily="2" charset="0"/>
                <a:cs typeface="+mn-cs"/>
              </a:rPr>
              <a:t>Формирование группы недовольных родителей</a:t>
            </a:r>
          </a:p>
          <a:p>
            <a:pPr marL="285750" indent="-28575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Montserrat" panose="00000500000000000000" pitchFamily="2" charset="0"/>
                <a:cs typeface="+mn-cs"/>
              </a:rPr>
              <a:t>Нежелание родителей участвовать в учебно-воспитательном процессе (позиция «Школа должна»)</a:t>
            </a:r>
          </a:p>
        </p:txBody>
      </p:sp>
      <p:sp>
        <p:nvSpPr>
          <p:cNvPr id="6" name="Google Shape;103;p16"/>
          <p:cNvSpPr>
            <a:spLocks noChangeArrowheads="1"/>
          </p:cNvSpPr>
          <p:nvPr/>
        </p:nvSpPr>
        <p:spPr bwMode="auto">
          <a:xfrm>
            <a:off x="8284684" y="5129213"/>
            <a:ext cx="3907316" cy="17287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>
              <a:lnSpc>
                <a:spcPct val="80000"/>
              </a:lnSpc>
            </a:pPr>
            <a:r>
              <a:rPr lang="ru-RU" sz="2000" dirty="0">
                <a:latin typeface="Montserrat"/>
              </a:rPr>
              <a:t>Ресурсы: </a:t>
            </a:r>
            <a:endParaRPr lang="en-US" sz="2000" dirty="0">
              <a:latin typeface="Montserrat"/>
            </a:endParaRPr>
          </a:p>
          <a:p>
            <a:pPr algn="ctr">
              <a:lnSpc>
                <a:spcPct val="80000"/>
              </a:lnSpc>
            </a:pPr>
            <a:r>
              <a:rPr lang="ru-RU" sz="2000" dirty="0">
                <a:latin typeface="Montserrat"/>
              </a:rPr>
              <a:t>материально-технические, </a:t>
            </a:r>
          </a:p>
          <a:p>
            <a:pPr algn="ctr">
              <a:lnSpc>
                <a:spcPct val="80000"/>
              </a:lnSpc>
            </a:pPr>
            <a:r>
              <a:rPr lang="ru-RU" sz="2000" dirty="0">
                <a:latin typeface="Montserrat"/>
              </a:rPr>
              <a:t>групповые чаты, социальные сети школы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0128250" y="0"/>
            <a:ext cx="2063750" cy="19161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anchor="ctr"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Задача №3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Вовлечь родителей обучающихся с низкими образовательными результатами в реализацию</a:t>
            </a:r>
            <a:r>
              <a:rPr lang="ru-RU" sz="1400" i="1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индивидуального подхода</a:t>
            </a:r>
            <a:br>
              <a:rPr lang="ru-RU" sz="1400" b="1" dirty="0">
                <a:solidFill>
                  <a:schemeClr val="tx1"/>
                </a:solidFill>
              </a:rPr>
            </a:br>
            <a:endParaRPr lang="ru-RU" sz="1400" dirty="0">
              <a:solidFill>
                <a:schemeClr val="tx1"/>
              </a:solidFill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5" name="Google Shape;103;p16"/>
          <p:cNvSpPr>
            <a:spLocks noChangeArrowheads="1"/>
          </p:cNvSpPr>
          <p:nvPr/>
        </p:nvSpPr>
        <p:spPr bwMode="auto">
          <a:xfrm>
            <a:off x="6161088" y="627063"/>
            <a:ext cx="3816350" cy="20812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lnSpc>
                <a:spcPct val="80000"/>
              </a:lnSpc>
            </a:pPr>
            <a:r>
              <a:rPr lang="ru-RU" sz="2000" b="1">
                <a:latin typeface="Montserrat"/>
              </a:rPr>
              <a:t>Результат</a:t>
            </a:r>
            <a:r>
              <a:rPr lang="ru-RU">
                <a:latin typeface="Calibri" pitchFamily="34" charset="0"/>
              </a:rPr>
              <a:t>: </a:t>
            </a:r>
            <a:r>
              <a:rPr lang="ru-RU" sz="2000">
                <a:latin typeface="Montserrat"/>
              </a:rPr>
              <a:t>:  </a:t>
            </a:r>
          </a:p>
          <a:p>
            <a:pPr>
              <a:lnSpc>
                <a:spcPct val="80000"/>
              </a:lnSpc>
            </a:pPr>
            <a:r>
              <a:rPr lang="ru-RU" sz="2000">
                <a:latin typeface="Montserrat"/>
              </a:rPr>
              <a:t>100% родителей обучающихся с низкими образовательными результатами вовлечены в процесс развития и обучения детей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255588" y="298450"/>
            <a:ext cx="5419725" cy="6056313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 fontScale="55000" lnSpcReduction="20000"/>
          </a:bodyPr>
          <a:lstStyle/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6200" b="1" dirty="0">
                <a:latin typeface="Montserrat" panose="00000500000000000000" pitchFamily="2" charset="0"/>
              </a:rPr>
              <a:t>Мероприятия: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100" dirty="0">
                <a:latin typeface="Montserrat" panose="00000500000000000000" pitchFamily="2" charset="0"/>
              </a:rPr>
              <a:t>1.Встречи с социальными партнерами для разработки совместного проекта развития дополнительного образования, согласно ИОТ обучающихся </a:t>
            </a:r>
            <a:r>
              <a:rPr lang="ru-RU" sz="3200" dirty="0">
                <a:latin typeface="Montserrat" panose="00000500000000000000" pitchFamily="2" charset="0"/>
              </a:rPr>
              <a:t>(03.10,10.10,17.10,24.10.)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dirty="0">
                <a:latin typeface="Montserrat" panose="00000500000000000000" pitchFamily="2" charset="0"/>
              </a:rPr>
              <a:t>2. </a:t>
            </a:r>
            <a:r>
              <a:rPr lang="ru-RU" sz="3100" dirty="0">
                <a:latin typeface="Montserrat" panose="00000500000000000000" pitchFamily="2" charset="0"/>
              </a:rPr>
              <a:t>Встречи с социальными партнёрами в ходе реализации </a:t>
            </a:r>
            <a:r>
              <a:rPr lang="ru-RU" sz="3200" dirty="0">
                <a:latin typeface="Montserrat" panose="00000500000000000000" pitchFamily="2" charset="0"/>
              </a:rPr>
              <a:t>(09.10, 11.12, 12.02, 18.03</a:t>
            </a:r>
            <a:r>
              <a:rPr lang="ru-RU" sz="3100" dirty="0">
                <a:latin typeface="Montserrat" panose="00000500000000000000" pitchFamily="2" charset="0"/>
              </a:rPr>
              <a:t>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100" dirty="0">
                <a:latin typeface="Montserrat" panose="00000500000000000000" pitchFamily="2" charset="0"/>
              </a:rPr>
              <a:t>3.Проведение с социальными партнерами </a:t>
            </a:r>
            <a:r>
              <a:rPr lang="ru-RU" sz="3100" dirty="0" err="1">
                <a:latin typeface="Montserrat" panose="00000500000000000000" pitchFamily="2" charset="0"/>
              </a:rPr>
              <a:t>профориентационных</a:t>
            </a:r>
            <a:r>
              <a:rPr lang="ru-RU" sz="3100" dirty="0">
                <a:latin typeface="Montserrat" panose="00000500000000000000" pitchFamily="2" charset="0"/>
              </a:rPr>
              <a:t> мероприятий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100" dirty="0">
                <a:latin typeface="Montserrat" panose="00000500000000000000" pitchFamily="2" charset="0"/>
              </a:rPr>
              <a:t>(с 01.11.23 по 30.04.2023)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100" dirty="0">
                <a:latin typeface="Montserrat" panose="00000500000000000000" pitchFamily="2" charset="0"/>
              </a:rPr>
              <a:t>«Билет в будущее», ГАОУ ДПО МЦРПО (ноябрь 2023)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100" dirty="0">
                <a:latin typeface="Montserrat" panose="00000500000000000000" pitchFamily="2" charset="0"/>
              </a:rPr>
              <a:t>«</a:t>
            </a:r>
            <a:r>
              <a:rPr lang="ru-RU" sz="3100" dirty="0" err="1">
                <a:latin typeface="Montserrat" panose="00000500000000000000" pitchFamily="2" charset="0"/>
              </a:rPr>
              <a:t>Мастерята</a:t>
            </a:r>
            <a:r>
              <a:rPr lang="ru-RU" sz="3100" dirty="0">
                <a:latin typeface="Montserrat" panose="00000500000000000000" pitchFamily="2" charset="0"/>
              </a:rPr>
              <a:t>», КБПОУ Колледж бизнес-технологий (март 2024)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100" dirty="0">
                <a:latin typeface="Montserrat" panose="00000500000000000000" pitchFamily="2" charset="0"/>
              </a:rPr>
              <a:t>конкурс –фестиваль «Созидание» , Колледж сферы услуг №10 3 мероприятия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100" dirty="0">
                <a:latin typeface="Montserrat" panose="00000500000000000000" pitchFamily="2" charset="0"/>
              </a:rPr>
              <a:t>(апрель 2024)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100" dirty="0" err="1">
                <a:latin typeface="Montserrat" panose="00000500000000000000" pitchFamily="2" charset="0"/>
              </a:rPr>
              <a:t>Квесты</a:t>
            </a:r>
            <a:r>
              <a:rPr lang="ru-RU" sz="3100" dirty="0">
                <a:latin typeface="Montserrat" panose="00000500000000000000" pitchFamily="2" charset="0"/>
              </a:rPr>
              <a:t> ,Центр развития творчества «Гермес» (декабрь 2023)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000" dirty="0">
                <a:latin typeface="Montserrat" panose="00000500000000000000" pitchFamily="2" charset="0"/>
              </a:rPr>
              <a:t>4. Встречи с социальными партнерами для обсуждения полученных результатов проекта (</a:t>
            </a:r>
            <a:r>
              <a:rPr lang="ru-RU" dirty="0">
                <a:latin typeface="Montserrat" panose="00000500000000000000" pitchFamily="2" charset="0"/>
              </a:rPr>
              <a:t>09.10, 11.12, 12.02, 18.03</a:t>
            </a:r>
            <a:r>
              <a:rPr lang="ru-RU" sz="3000" dirty="0">
                <a:latin typeface="Montserrat" panose="00000500000000000000" pitchFamily="2" charset="0"/>
              </a:rPr>
              <a:t>)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1000" dirty="0">
              <a:latin typeface="Arial" charset="0"/>
            </a:endParaRPr>
          </a:p>
        </p:txBody>
      </p:sp>
      <p:sp>
        <p:nvSpPr>
          <p:cNvPr id="4" name="Google Shape;103;p16"/>
          <p:cNvSpPr>
            <a:spLocks noChangeArrowheads="1"/>
          </p:cNvSpPr>
          <p:nvPr/>
        </p:nvSpPr>
        <p:spPr bwMode="auto">
          <a:xfrm>
            <a:off x="6030913" y="3248025"/>
            <a:ext cx="3808412" cy="24685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Montserrat" panose="00000500000000000000" pitchFamily="2" charset="0"/>
                <a:cs typeface="+mn-cs"/>
              </a:rPr>
              <a:t>Риски:</a:t>
            </a:r>
          </a:p>
          <a:p>
            <a:pPr marL="285750" indent="-28575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Montserrat" panose="00000500000000000000" pitchFamily="2" charset="0"/>
                <a:cs typeface="+mn-cs"/>
              </a:rPr>
              <a:t>Удаленность образовательной организации от учреждений дополнительного образования  и социокультурных площадок</a:t>
            </a:r>
          </a:p>
        </p:txBody>
      </p:sp>
      <p:sp>
        <p:nvSpPr>
          <p:cNvPr id="6" name="Google Shape;103;p16"/>
          <p:cNvSpPr>
            <a:spLocks noChangeArrowheads="1"/>
          </p:cNvSpPr>
          <p:nvPr/>
        </p:nvSpPr>
        <p:spPr bwMode="auto">
          <a:xfrm>
            <a:off x="8758411" y="5483225"/>
            <a:ext cx="3433590" cy="137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Montserrat" panose="00000500000000000000" pitchFamily="2" charset="0"/>
                <a:cs typeface="+mn-cs"/>
              </a:rPr>
              <a:t>Ресурсы: 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Montserrat" panose="00000500000000000000" pitchFamily="2" charset="0"/>
                <a:cs typeface="+mn-cs"/>
              </a:rPr>
              <a:t>городские площадки, материальные, кадровые, временные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0128250" y="0"/>
            <a:ext cx="2063750" cy="1628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br>
              <a:rPr lang="ru-RU" sz="1400" dirty="0"/>
            </a:br>
            <a:r>
              <a:rPr lang="ru-RU" sz="1400" b="1" dirty="0">
                <a:solidFill>
                  <a:schemeClr val="tx1"/>
                </a:solidFill>
              </a:rPr>
              <a:t>Задача №4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Организовать взаимодействие с социальными партнерами школы в реализации ИОТ</a:t>
            </a:r>
            <a:br>
              <a:rPr lang="ru-RU" sz="1400" b="1" dirty="0">
                <a:solidFill>
                  <a:schemeClr val="tx1"/>
                </a:solidFill>
              </a:rPr>
            </a:br>
            <a:br>
              <a:rPr lang="ru-RU" sz="1400" b="1" dirty="0">
                <a:solidFill>
                  <a:schemeClr val="tx1"/>
                </a:solidFill>
              </a:rPr>
            </a:b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" name="Google Shape;103;p16"/>
          <p:cNvSpPr>
            <a:spLocks noChangeArrowheads="1"/>
          </p:cNvSpPr>
          <p:nvPr/>
        </p:nvSpPr>
        <p:spPr bwMode="auto">
          <a:xfrm>
            <a:off x="5999163" y="312738"/>
            <a:ext cx="3811587" cy="2782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lnSpc>
                <a:spcPct val="80000"/>
              </a:lnSpc>
            </a:pPr>
            <a:r>
              <a:rPr lang="ru-RU" sz="2000" b="1" dirty="0">
                <a:latin typeface="Montserrat"/>
              </a:rPr>
              <a:t>Результат</a:t>
            </a:r>
            <a:r>
              <a:rPr lang="ru-RU" dirty="0">
                <a:latin typeface="Calibri" pitchFamily="34" charset="0"/>
              </a:rPr>
              <a:t>: </a:t>
            </a:r>
            <a:r>
              <a:rPr lang="ru-RU" sz="2000" dirty="0">
                <a:latin typeface="Montserrat"/>
              </a:rPr>
              <a:t>: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ru-RU" sz="1600" dirty="0">
                <a:latin typeface="Montserrat"/>
              </a:rPr>
              <a:t> Разработан и реализован проект взаимодействия школы с социальными партнерами в работе с детьми, имеющими особые способности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ru-RU" sz="1600" dirty="0">
                <a:latin typeface="Montserrat"/>
              </a:rPr>
              <a:t>Уточнены и дополнены индивидуальные траектории обучающихся в сфере профессиональной ориентации</a:t>
            </a:r>
          </a:p>
          <a:p>
            <a:pPr>
              <a:lnSpc>
                <a:spcPct val="80000"/>
              </a:lnSpc>
            </a:pPr>
            <a:endParaRPr lang="ru-RU" sz="1600" dirty="0">
              <a:latin typeface="Montserrat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1604</Words>
  <Application>Microsoft Office PowerPoint</Application>
  <PresentationFormat>Широкоэкранный</PresentationFormat>
  <Paragraphs>164</Paragraphs>
  <Slides>13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Montserrat</vt:lpstr>
      <vt:lpstr>Times New Roman</vt:lpstr>
      <vt:lpstr>Wingdings</vt:lpstr>
      <vt:lpstr>Wingdings 3</vt:lpstr>
      <vt:lpstr>Тема Office</vt:lpstr>
      <vt:lpstr>  Создание условий повышения образовательных результатов обучающихся</vt:lpstr>
      <vt:lpstr>Визитная карточка образовательной организации</vt:lpstr>
      <vt:lpstr>Презентация PowerPoint</vt:lpstr>
      <vt:lpstr>Презентация PowerPoint</vt:lpstr>
      <vt:lpstr>Презентация PowerPoint</vt:lpstr>
      <vt:lpstr> Задача №1 Повысить уровень компетентности педагогов в разработке и реализации индивидуального подхода в работе с обучающимися</vt:lpstr>
      <vt:lpstr> Задача №2  Реализовать разработанные индивидуальные образовательные траектории (ИОТ) обучающихся с помощью классных руководителей, специалистов, педагогов-предметников и дополнительного образования. </vt:lpstr>
      <vt:lpstr>Презентация PowerPoint</vt:lpstr>
      <vt:lpstr>Презентация PowerPoint</vt:lpstr>
      <vt:lpstr>Презентация PowerPoint</vt:lpstr>
      <vt:lpstr> ОЖИДАЕМЫЕ РЕЗУЛЬТАТЫ ПРОЕКТА  </vt:lpstr>
      <vt:lpstr>Презентация PowerPoint</vt:lpstr>
      <vt:lpstr>ЗНАЧИМОСТЬ РЕЗУЛЬТАТОВ ДЛЯ ОБНОВЛЕНИЯ И РАЗВИТИЯ СИСТЕМЫ ВОСПИТАНИЯ И СОЦИАЛИЗАЦИИ ОБУЧАЮЩИХСЯ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условий повышения учебных результатов обучающихся</dc:title>
  <dc:creator>Свешникова Светлана Леонидовна</dc:creator>
  <cp:lastModifiedBy>Людмила Дзаурова</cp:lastModifiedBy>
  <cp:revision>43</cp:revision>
  <dcterms:created xsi:type="dcterms:W3CDTF">2023-04-27T05:58:01Z</dcterms:created>
  <dcterms:modified xsi:type="dcterms:W3CDTF">2023-10-13T21:22:25Z</dcterms:modified>
</cp:coreProperties>
</file>