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3EC43C0-97C9-4DCE-ABDC-4A2A47FDB4C4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888B13F-2841-47B9-9AFF-7F40710E216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Урок английского языка  в 8 классе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по теме: 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« Досуг. Спорт. Хобби »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автор: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Курбанова Наталья Геннадиевна,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Учитель ГБОУ РЦДО г.Уфа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852f73"/>
                </a:solidFill>
                <a:latin typeface="Times New Roman"/>
              </a:rPr>
              <a:t>Fill</a:t>
            </a:r>
            <a:endParaRPr b="0" lang="ru-RU" sz="4400" spc="-1" strike="noStrike">
              <a:latin typeface="Arial"/>
            </a:endParaRPr>
          </a:p>
        </p:txBody>
      </p:sp>
      <p:graphicFrame>
        <p:nvGraphicFramePr>
          <p:cNvPr id="70" name="Table 2"/>
          <p:cNvGraphicFramePr/>
          <p:nvPr/>
        </p:nvGraphicFramePr>
        <p:xfrm>
          <a:off x="107640" y="1600200"/>
          <a:ext cx="8578440" cy="2524680"/>
        </p:xfrm>
        <a:graphic>
          <a:graphicData uri="http://schemas.openxmlformats.org/drawingml/2006/table">
            <a:tbl>
              <a:tblPr/>
              <a:tblGrid>
                <a:gridCol w="1656000"/>
                <a:gridCol w="936000"/>
                <a:gridCol w="1224000"/>
                <a:gridCol w="864000"/>
                <a:gridCol w="1152000"/>
                <a:gridCol w="1296000"/>
                <a:gridCol w="720000"/>
                <a:gridCol w="730800"/>
              </a:tblGrid>
              <a:tr h="61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sport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name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Country of origin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How long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General idea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equipment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</a:t>
                      </a: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+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-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61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sandboarding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Brian Potter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unknown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years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</a:tr>
              <a:tr h="434880"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</a:tr>
              <a:tr h="434880"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</a:tr>
              <a:tr h="434880"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852f73"/>
                </a:solidFill>
                <a:latin typeface="Times New Roman"/>
              </a:rPr>
              <a:t>Sandboarding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3" name="Picture 2" descr=""/>
          <p:cNvPicPr/>
          <p:nvPr/>
        </p:nvPicPr>
        <p:blipFill>
          <a:blip r:embed="rId1"/>
          <a:stretch/>
        </p:blipFill>
        <p:spPr>
          <a:xfrm>
            <a:off x="1061640" y="1340640"/>
            <a:ext cx="6768000" cy="517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852f73"/>
                </a:solidFill>
                <a:latin typeface="Times New Roman"/>
              </a:rPr>
              <a:t>Zorbing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899640" y="1340640"/>
            <a:ext cx="7632000" cy="489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450360" y="188640"/>
            <a:ext cx="8228880" cy="122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852f73"/>
                </a:solidFill>
                <a:latin typeface="Times New Roman"/>
              </a:rPr>
              <a:t>Ice climbing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683640" y="1081440"/>
            <a:ext cx="7680600" cy="577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274680"/>
            <a:ext cx="8228880" cy="92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852f73"/>
                </a:solidFill>
                <a:latin typeface="Times New Roman"/>
              </a:rPr>
              <a:t>Underwater hockey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81" name="Picture 2" descr=""/>
          <p:cNvPicPr/>
          <p:nvPr/>
        </p:nvPicPr>
        <p:blipFill>
          <a:blip r:embed="rId1"/>
          <a:srcRect l="2889" t="-372386" r="-2889" b="372386"/>
          <a:stretch/>
        </p:blipFill>
        <p:spPr>
          <a:xfrm>
            <a:off x="755640" y="620640"/>
            <a:ext cx="7980120" cy="547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852f73"/>
                </a:solidFill>
                <a:latin typeface="Times New Roman"/>
              </a:rPr>
              <a:t>Fill</a:t>
            </a: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4400" spc="-1" strike="noStrike">
              <a:latin typeface="Arial"/>
            </a:endParaRPr>
          </a:p>
        </p:txBody>
      </p:sp>
      <p:graphicFrame>
        <p:nvGraphicFramePr>
          <p:cNvPr id="83" name="Table 2"/>
          <p:cNvGraphicFramePr/>
          <p:nvPr/>
        </p:nvGraphicFramePr>
        <p:xfrm>
          <a:off x="457200" y="1600200"/>
          <a:ext cx="8228880" cy="2315880"/>
        </p:xfrm>
        <a:graphic>
          <a:graphicData uri="http://schemas.openxmlformats.org/drawingml/2006/table">
            <a:tbl>
              <a:tblPr/>
              <a:tblGrid>
                <a:gridCol w="1450440"/>
                <a:gridCol w="1292400"/>
                <a:gridCol w="1371600"/>
                <a:gridCol w="1371600"/>
                <a:gridCol w="1371600"/>
                <a:gridCol w="1371600"/>
              </a:tblGrid>
              <a:tr h="13701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1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3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4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5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9460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Speaker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852f73"/>
                </a:solidFill>
                <a:latin typeface="Times New Roman"/>
              </a:rPr>
              <a:t>My favourite sport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323640" y="1412640"/>
            <a:ext cx="86860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1. My favourite sport is…..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2. I do (go, play)…….. twice a week.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not very often.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all the time.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3. I have been doing (going, playing) it about a year.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4. I need a special equipment….(SB ex.5 p.129)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5. I like it because it makes me strong, brave, healthy and beautiful.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6. I do my sport just for fun (to be fit, for my parents…..)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852f73"/>
                </a:solidFill>
                <a:latin typeface="Times New Roman"/>
              </a:rPr>
              <a:t>Thank you</a:t>
            </a:r>
            <a:endParaRPr b="0" lang="ru-R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Picture 2" descr=""/>
          <p:cNvPicPr/>
          <p:nvPr/>
        </p:nvPicPr>
        <p:blipFill>
          <a:blip r:embed="rId1"/>
          <a:stretch/>
        </p:blipFill>
        <p:spPr>
          <a:xfrm>
            <a:off x="1043640" y="836640"/>
            <a:ext cx="7272000" cy="524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2"/>
          <p:cNvSpPr/>
          <p:nvPr/>
        </p:nvSpPr>
        <p:spPr>
          <a:xfrm>
            <a:off x="457200" y="692640"/>
            <a:ext cx="8228880" cy="543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0" name="Picture 2" descr=""/>
          <p:cNvPicPr/>
          <p:nvPr/>
        </p:nvPicPr>
        <p:blipFill>
          <a:blip r:embed="rId1"/>
          <a:stretch/>
        </p:blipFill>
        <p:spPr>
          <a:xfrm>
            <a:off x="827640" y="764640"/>
            <a:ext cx="7920000" cy="525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3" name="Picture 2" descr=""/>
          <p:cNvPicPr/>
          <p:nvPr/>
        </p:nvPicPr>
        <p:blipFill>
          <a:blip r:embed="rId1"/>
          <a:stretch/>
        </p:blipFill>
        <p:spPr>
          <a:xfrm>
            <a:off x="395640" y="673560"/>
            <a:ext cx="8136360" cy="539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6" name="Picture 2" descr=""/>
          <p:cNvPicPr/>
          <p:nvPr/>
        </p:nvPicPr>
        <p:blipFill>
          <a:blip r:embed="rId1"/>
          <a:stretch/>
        </p:blipFill>
        <p:spPr>
          <a:xfrm>
            <a:off x="467640" y="980640"/>
            <a:ext cx="8136360" cy="480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9" name="Picture 2" descr=""/>
          <p:cNvPicPr/>
          <p:nvPr/>
        </p:nvPicPr>
        <p:blipFill>
          <a:blip r:embed="rId1"/>
          <a:stretch/>
        </p:blipFill>
        <p:spPr>
          <a:xfrm>
            <a:off x="1475640" y="116640"/>
            <a:ext cx="6624000" cy="64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2" name="Picture 2" descr=""/>
          <p:cNvPicPr/>
          <p:nvPr/>
        </p:nvPicPr>
        <p:blipFill>
          <a:blip r:embed="rId1"/>
          <a:stretch/>
        </p:blipFill>
        <p:spPr>
          <a:xfrm>
            <a:off x="971640" y="620640"/>
            <a:ext cx="7416000" cy="565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852f73"/>
                </a:solidFill>
                <a:latin typeface="Times New Roman"/>
              </a:rPr>
              <a:t> </a:t>
            </a:r>
            <a:r>
              <a:rPr b="1" lang="ru-RU" sz="5400" spc="-1" strike="noStrike">
                <a:solidFill>
                  <a:srgbClr val="852f73"/>
                </a:solidFill>
                <a:latin typeface="Times New Roman"/>
              </a:rPr>
              <a:t>Pastimes. Sports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5" name="Picture 2" descr=""/>
          <p:cNvPicPr/>
          <p:nvPr/>
        </p:nvPicPr>
        <p:blipFill>
          <a:blip r:embed="rId1"/>
          <a:stretch/>
        </p:blipFill>
        <p:spPr>
          <a:xfrm>
            <a:off x="541440" y="1268640"/>
            <a:ext cx="8064000" cy="577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We must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Listen to and read  the texts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Fill in  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Listen to, read, act out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Write a few word about your favorite sports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68" name="Table 3"/>
          <p:cNvGraphicFramePr/>
          <p:nvPr/>
        </p:nvGraphicFramePr>
        <p:xfrm>
          <a:off x="2267640" y="2709000"/>
          <a:ext cx="6095160" cy="869400"/>
        </p:xfrm>
        <a:graphic>
          <a:graphicData uri="http://schemas.openxmlformats.org/drawingml/2006/table">
            <a:tbl>
              <a:tblPr/>
              <a:tblGrid>
                <a:gridCol w="1218960"/>
                <a:gridCol w="1218960"/>
                <a:gridCol w="1218960"/>
                <a:gridCol w="1218960"/>
                <a:gridCol w="1219680"/>
              </a:tblGrid>
              <a:tr h="434880"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</a:tr>
              <a:tr h="434880"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LibreOffice/7.0.1.2$Windows_x86 LibreOffice_project/7cbcfc562f6eb6708b5ff7d7397325de9e764452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2023-12-05T14:22:48Z</dcterms:modified>
  <cp:revision>1</cp:revision>
  <dc:subject/>
  <dc:title/>
</cp:coreProperties>
</file>