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68" d="100"/>
          <a:sy n="68" d="100"/>
        </p:scale>
        <p:origin x="15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1AE5-BC62-4019-8F82-506E966E329F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8786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1AE5-BC62-4019-8F82-506E966E329F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5422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1AE5-BC62-4019-8F82-506E966E329F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097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1AE5-BC62-4019-8F82-506E966E329F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86015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1AE5-BC62-4019-8F82-506E966E329F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49742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1AE5-BC62-4019-8F82-506E966E329F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5327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1AE5-BC62-4019-8F82-506E966E329F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3971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1AE5-BC62-4019-8F82-506E966E329F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52428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1AE5-BC62-4019-8F82-506E966E329F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0422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1AE5-BC62-4019-8F82-506E966E329F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17208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1AE5-BC62-4019-8F82-506E966E329F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27401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21AE5-BC62-4019-8F82-506E966E329F}" type="slidenum">
              <a:rPr lang="es-ES" altLang="ru-RU" smtClean="0"/>
              <a:pPr/>
              <a:t>‹#›</a:t>
            </a:fld>
            <a:endParaRPr lang="es-ES" alt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1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71775" y="1196753"/>
            <a:ext cx="5684838" cy="3096344"/>
          </a:xfrm>
        </p:spPr>
        <p:txBody>
          <a:bodyPr anchor="ctr">
            <a:normAutofit fontScale="90000"/>
          </a:bodyPr>
          <a:lstStyle/>
          <a:p>
            <a:pPr eaLnBrk="1" hangingPunct="1"/>
            <a:br>
              <a:rPr lang="ru-RU" altLang="ru-RU" sz="2800" dirty="0">
                <a:solidFill>
                  <a:schemeClr val="tx1"/>
                </a:solidFill>
                <a:latin typeface="Bookman Old Style" pitchFamily="18" charset="0"/>
              </a:rPr>
            </a:br>
            <a:br>
              <a:rPr lang="ru-RU" altLang="ru-RU" sz="2800" dirty="0">
                <a:solidFill>
                  <a:schemeClr val="tx1"/>
                </a:solidFill>
                <a:latin typeface="Bookman Old Style" pitchFamily="18" charset="0"/>
              </a:rPr>
            </a:br>
            <a:br>
              <a:rPr lang="ru-RU" altLang="ru-RU" sz="2800" dirty="0">
                <a:solidFill>
                  <a:schemeClr val="tx1"/>
                </a:solidFill>
                <a:latin typeface="Bookman Old Style" pitchFamily="18" charset="0"/>
              </a:rPr>
            </a:br>
            <a:br>
              <a:rPr lang="ru-RU" altLang="ru-RU" sz="28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altLang="ru-RU" sz="3100" dirty="0">
                <a:solidFill>
                  <a:schemeClr val="tx1"/>
                </a:solidFill>
                <a:latin typeface="Bookman Old Style" pitchFamily="18" charset="0"/>
              </a:rPr>
              <a:t>Портрет</a:t>
            </a:r>
            <a:br>
              <a:rPr lang="ru-RU" altLang="ru-RU" sz="31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altLang="ru-RU" sz="3100" dirty="0">
                <a:solidFill>
                  <a:schemeClr val="tx1"/>
                </a:solidFill>
                <a:latin typeface="Bookman Old Style" pitchFamily="18" charset="0"/>
              </a:rPr>
              <a:t>Конструкция </a:t>
            </a:r>
            <a:br>
              <a:rPr lang="ru-RU" altLang="ru-RU" sz="31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altLang="ru-RU" sz="3100" dirty="0">
                <a:solidFill>
                  <a:schemeClr val="tx1"/>
                </a:solidFill>
                <a:latin typeface="Bookman Old Style" pitchFamily="18" charset="0"/>
              </a:rPr>
              <a:t>головы человека</a:t>
            </a:r>
            <a:br>
              <a:rPr lang="ru-RU" altLang="ru-RU" sz="31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altLang="ru-RU" sz="3100" dirty="0">
                <a:solidFill>
                  <a:schemeClr val="tx1"/>
                </a:solidFill>
                <a:latin typeface="Bookman Old Style" pitchFamily="18" charset="0"/>
              </a:rPr>
              <a:t> и её пропорции. Графический портретный рисунок и портрет в живописи.</a:t>
            </a:r>
            <a:br>
              <a:rPr lang="ru-RU" altLang="ru-RU" sz="3900" dirty="0">
                <a:solidFill>
                  <a:schemeClr val="tx1"/>
                </a:solidFill>
                <a:latin typeface="Bookman Old Style" pitchFamily="18" charset="0"/>
              </a:rPr>
            </a:br>
            <a:br>
              <a:rPr lang="ru-RU" altLang="ru-RU" sz="3900" dirty="0">
                <a:solidFill>
                  <a:schemeClr val="tx1"/>
                </a:solidFill>
                <a:latin typeface="Bookman Old Style" pitchFamily="18" charset="0"/>
              </a:rPr>
            </a:br>
            <a:br>
              <a:rPr lang="ru-RU" altLang="ru-RU" sz="3900" dirty="0">
                <a:solidFill>
                  <a:schemeClr val="tx1"/>
                </a:solidFill>
                <a:latin typeface="Bookman Old Style" pitchFamily="18" charset="0"/>
              </a:rPr>
            </a:br>
            <a:br>
              <a:rPr lang="ru-RU" altLang="ru-RU" sz="3900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Bookman Old Style" pitchFamily="18" charset="0"/>
              </a:rPr>
              <a:t>Подготовила работу Коваленко Ирина</a:t>
            </a:r>
            <a:br>
              <a:rPr lang="ru-RU" altLang="ru-RU" sz="2000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Bookman Old Style" pitchFamily="18" charset="0"/>
              </a:rPr>
              <a:t>Учитель ИЗО СОШ №9</a:t>
            </a:r>
            <a:endParaRPr lang="es-ES" alt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09638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>
                <a:latin typeface="Bookman Old Style" pitchFamily="18" charset="0"/>
              </a:rPr>
              <a:t>Поэ</a:t>
            </a:r>
            <a:r>
              <a:rPr lang="ru-RU" altLang="ru-RU" sz="3900">
                <a:latin typeface="Bookman Old Style" pitchFamily="18" charset="0"/>
              </a:rPr>
              <a:t>тапный рисунок головы в «фас»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 eaLnBrk="1" hangingPunct="1"/>
            <a:r>
              <a:rPr lang="ru-RU" altLang="ru-RU" sz="2000">
                <a:latin typeface="Bookman Old Style" pitchFamily="18" charset="0"/>
              </a:rPr>
              <a:t>1. Проводим осевую линию.</a:t>
            </a:r>
          </a:p>
          <a:p>
            <a:pPr eaLnBrk="1" hangingPunct="1"/>
            <a:endParaRPr lang="ru-RU" altLang="ru-RU" sz="2000">
              <a:latin typeface="Bookman Old Style" pitchFamily="18" charset="0"/>
            </a:endParaRPr>
          </a:p>
          <a:p>
            <a:pPr eaLnBrk="1" hangingPunct="1"/>
            <a:endParaRPr lang="ru-RU" altLang="ru-RU" sz="2000">
              <a:latin typeface="Bookman Old Style" pitchFamily="18" charset="0"/>
            </a:endParaRPr>
          </a:p>
          <a:p>
            <a:pPr eaLnBrk="1" hangingPunct="1"/>
            <a:r>
              <a:rPr lang="ru-RU" altLang="ru-RU" sz="2000">
                <a:latin typeface="Bookman Old Style" pitchFamily="18" charset="0"/>
              </a:rPr>
              <a:t>2.Измеряем отношение ширины</a:t>
            </a:r>
          </a:p>
          <a:p>
            <a:pPr eaLnBrk="1" hangingPunct="1">
              <a:buFontTx/>
              <a:buNone/>
            </a:pPr>
            <a:r>
              <a:rPr lang="ru-RU" altLang="ru-RU" sz="2000">
                <a:latin typeface="Bookman Old Style" pitchFamily="18" charset="0"/>
              </a:rPr>
              <a:t>     головы к высоте.  </a:t>
            </a:r>
          </a:p>
          <a:p>
            <a:pPr eaLnBrk="1" hangingPunct="1">
              <a:buFontTx/>
              <a:buNone/>
            </a:pPr>
            <a:r>
              <a:rPr lang="ru-RU" altLang="ru-RU" sz="2000">
                <a:latin typeface="Bookman Old Style" pitchFamily="18" charset="0"/>
              </a:rPr>
              <a:t>    (на расстоянии вытянутой руки </a:t>
            </a:r>
          </a:p>
          <a:p>
            <a:pPr eaLnBrk="1" hangingPunct="1">
              <a:buFontTx/>
              <a:buNone/>
            </a:pPr>
            <a:r>
              <a:rPr lang="ru-RU" altLang="ru-RU" sz="2000">
                <a:latin typeface="Bookman Old Style" pitchFamily="18" charset="0"/>
              </a:rPr>
              <a:t>     карандашом) Ширина головы</a:t>
            </a:r>
          </a:p>
          <a:p>
            <a:pPr eaLnBrk="1" hangingPunct="1">
              <a:buFontTx/>
              <a:buNone/>
            </a:pPr>
            <a:r>
              <a:rPr lang="ru-RU" altLang="ru-RU" sz="2000">
                <a:latin typeface="Bookman Old Style" pitchFamily="18" charset="0"/>
              </a:rPr>
              <a:t>    откладывается1,5 раза к высоте </a:t>
            </a:r>
          </a:p>
          <a:p>
            <a:pPr eaLnBrk="1" hangingPunct="1"/>
            <a:r>
              <a:rPr lang="ru-RU" altLang="ru-RU" sz="2000">
                <a:latin typeface="Bookman Old Style" pitchFamily="18" charset="0"/>
              </a:rPr>
              <a:t>Проводим горизонтальные </a:t>
            </a:r>
          </a:p>
          <a:p>
            <a:pPr eaLnBrk="1" hangingPunct="1">
              <a:buFontTx/>
              <a:buNone/>
            </a:pPr>
            <a:r>
              <a:rPr lang="ru-RU" altLang="ru-RU" sz="2000">
                <a:latin typeface="Bookman Old Style" pitchFamily="18" charset="0"/>
              </a:rPr>
              <a:t>     линии и рисуем овал</a:t>
            </a:r>
          </a:p>
          <a:p>
            <a:pPr eaLnBrk="1" hangingPunct="1"/>
            <a:endParaRPr lang="ru-RU" altLang="ru-RU" sz="2200">
              <a:latin typeface="Bookman Old Style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50000" contrast="68000"/>
          </a:blip>
          <a:srcRect/>
          <a:stretch>
            <a:fillRect/>
          </a:stretch>
        </p:blipFill>
        <p:spPr bwMode="auto">
          <a:xfrm>
            <a:off x="5364163" y="1382713"/>
            <a:ext cx="3600450" cy="541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890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900">
                <a:latin typeface="Bookman Old Style" pitchFamily="18" charset="0"/>
              </a:rPr>
              <a:t>Поэтапный рисунок головы в «фас»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pPr eaLnBrk="1" hangingPunct="1"/>
            <a:r>
              <a:rPr lang="ru-RU" altLang="ru-RU" sz="3500">
                <a:latin typeface="Bookman Old Style" pitchFamily="18" charset="0"/>
              </a:rPr>
              <a:t>3.   Вторую и третью часть делим так же на три части, получаем линию губ и глаз.</a:t>
            </a:r>
          </a:p>
          <a:p>
            <a:pPr eaLnBrk="1" hangingPunct="1"/>
            <a:endParaRPr lang="ru-RU" alt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lum bright="-22000" contrast="40000"/>
          </a:blip>
          <a:srcRect/>
          <a:stretch/>
        </p:blipFill>
        <p:spPr bwMode="auto">
          <a:xfrm>
            <a:off x="5508625" y="1268413"/>
            <a:ext cx="3465513" cy="54276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>
                <a:latin typeface="Bookman Old Style" pitchFamily="18" charset="0"/>
              </a:rPr>
              <a:t>Поэтапный рисунок головы в «фас»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 eaLnBrk="1" hangingPunct="1"/>
            <a:r>
              <a:rPr lang="ru-RU" altLang="ru-RU">
                <a:latin typeface="Bookman Old Style" pitchFamily="18" charset="0"/>
              </a:rPr>
              <a:t>Рисуем геометрическими фигурами глаза(между глазами должен поместиться один глаз), нос, губы, намечаем место бровей, ушей.</a:t>
            </a:r>
          </a:p>
          <a:p>
            <a:pPr eaLnBrk="1" hangingPunct="1"/>
            <a:endParaRPr lang="ru-RU" altLang="ru-RU"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84000" contrast="100000"/>
          </a:blip>
          <a:stretch>
            <a:fillRect/>
          </a:stretch>
        </p:blipFill>
        <p:spPr bwMode="auto">
          <a:xfrm>
            <a:off x="4932363" y="1238250"/>
            <a:ext cx="3979862" cy="54229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62025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>
                <a:latin typeface="Bookman Old Style" pitchFamily="18" charset="0"/>
              </a:rPr>
              <a:t>Поэтапный рисунок головы в «фас»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pPr eaLnBrk="1" hangingPunct="1"/>
            <a:r>
              <a:rPr lang="ru-RU" altLang="ru-RU">
                <a:latin typeface="Bookman Old Style" pitchFamily="18" charset="0"/>
              </a:rPr>
              <a:t>Уточняем форму лица, глаз, носа, бровей, губ, причёски и придаём портрету настроение.</a:t>
            </a:r>
          </a:p>
          <a:p>
            <a:pPr eaLnBrk="1" hangingPunct="1"/>
            <a:endParaRPr lang="ru-RU" alt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74000" contrast="88000"/>
          </a:blip>
          <a:stretch>
            <a:fillRect/>
          </a:stretch>
        </p:blipFill>
        <p:spPr bwMode="auto">
          <a:xfrm>
            <a:off x="5364163" y="1273175"/>
            <a:ext cx="3609975" cy="5410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dirty="0">
                <a:latin typeface="Bookman Old Style" pitchFamily="18" charset="0"/>
              </a:rPr>
              <a:t>Домашнее задание: </a:t>
            </a:r>
            <a:r>
              <a:rPr lang="ru-RU" altLang="ru-RU" dirty="0">
                <a:latin typeface="Bookman Old Style" pitchFamily="18" charset="0"/>
              </a:rPr>
              <a:t>зарисовка разных частей лица, рисуем  своих родных и близких людей с натуры.</a:t>
            </a: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eaLnBrk="1" hangingPunct="1"/>
            <a:endParaRPr lang="ru-RU" altLang="ru-RU" dirty="0">
              <a:latin typeface="Bookman Old Style" pitchFamily="18" charset="0"/>
            </a:endParaRPr>
          </a:p>
          <a:p>
            <a:pPr marL="0" indent="0" eaLnBrk="1" hangingPunct="1">
              <a:buNone/>
            </a:pPr>
            <a:endParaRPr lang="ru-RU" altLang="ru-RU" dirty="0">
              <a:latin typeface="Bookman Old Style" pitchFamily="18" charset="0"/>
            </a:endParaRPr>
          </a:p>
          <a:p>
            <a:pPr marL="0" indent="0" eaLnBrk="1" hangingPunct="1">
              <a:buNone/>
            </a:pPr>
            <a:endParaRPr lang="ru-RU" alt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E4295-0789-4FC0-89AC-F63D28DE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D68F-E05C-4441-908D-471AE5364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А на  этих слайдах я покажу свои работы с прошедшие полтора года и работы ребят , которые посещают внеурочные уроки по изобразительному искусству и делают определенные успехи в этой   творческой работе.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05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B236B3F-BC6A-4D9C-B4A1-6699C459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8F51013D-3177-467C-B335-6219D05A56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843881"/>
            <a:ext cx="3394472" cy="4038601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2656C858-BE73-4B7C-9554-A37E472CE2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9922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EA3BB-465E-4B57-AB30-011191ED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0FABCE-8056-45B4-AB46-405EA254E3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C599285-359B-4175-9525-31ACEE0589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93497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39F58-5347-4545-AF38-CD207F913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AAB758E-89F1-40F0-8151-A69E4600E8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6" y="1600200"/>
            <a:ext cx="3443667" cy="4525963"/>
          </a:xfr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D3850853-EA46-43E9-9424-A39F26F13C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104734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C6FC-116C-4D72-BC33-2E586B93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1F41274-EAE7-44F5-A734-CF61F0A7B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0" y="1600200"/>
            <a:ext cx="3282380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20BE71C-D96E-4861-AA23-EB2A94AEBA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72" y="1600200"/>
            <a:ext cx="3388055" cy="4525963"/>
          </a:xfrm>
        </p:spPr>
      </p:pic>
    </p:spTree>
    <p:extLst>
      <p:ext uri="{BB962C8B-B14F-4D97-AF65-F5344CB8AC3E}">
        <p14:creationId xmlns:p14="http://schemas.microsoft.com/office/powerpoint/2010/main" val="301830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Bookman Old Style" pitchFamily="18" charset="0"/>
              </a:rPr>
              <a:t>Цель и задачи урока</a:t>
            </a:r>
          </a:p>
        </p:txBody>
      </p:sp>
      <p:sp>
        <p:nvSpPr>
          <p:cNvPr id="3075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ru-RU" altLang="ru-RU" sz="2400" b="1" dirty="0">
                <a:latin typeface="Bookman Old Style" pitchFamily="18" charset="0"/>
              </a:rPr>
              <a:t>Образовательная цель: </a:t>
            </a:r>
            <a:r>
              <a:rPr lang="ru-RU" altLang="ru-RU" sz="2400" dirty="0">
                <a:latin typeface="Bookman Old Style" pitchFamily="18" charset="0"/>
              </a:rPr>
              <a:t>Ознакомить с  историей возникновении портрета , элементах анализа художественных произведений.</a:t>
            </a:r>
          </a:p>
          <a:p>
            <a:pPr eaLnBrk="1" hangingPunct="1"/>
            <a:endParaRPr lang="ru-RU" altLang="ru-RU" sz="2400" b="1" dirty="0">
              <a:latin typeface="Bookman Old Style" pitchFamily="18" charset="0"/>
            </a:endParaRPr>
          </a:p>
          <a:p>
            <a:pPr eaLnBrk="1" hangingPunct="1"/>
            <a:r>
              <a:rPr lang="ru-RU" altLang="ru-RU" sz="2400" b="1" dirty="0">
                <a:latin typeface="Bookman Old Style" pitchFamily="18" charset="0"/>
              </a:rPr>
              <a:t>Деятельностная цель: </a:t>
            </a:r>
            <a:r>
              <a:rPr lang="ru-RU" altLang="ru-RU" sz="2400" dirty="0">
                <a:latin typeface="Bookman Old Style" pitchFamily="18" charset="0"/>
              </a:rPr>
              <a:t>научатся формулировать проблему, самостоятельно осуществлять поиск способов решения проблем творческого и поискового характера</a:t>
            </a:r>
            <a:r>
              <a:rPr lang="ru-RU" altLang="ru-RU" sz="2400" b="1" dirty="0">
                <a:latin typeface="Bookman Old Style" pitchFamily="18" charset="0"/>
              </a:rPr>
              <a:t> </a:t>
            </a:r>
            <a:r>
              <a:rPr lang="ru-RU" altLang="ru-RU" sz="2400" dirty="0">
                <a:latin typeface="Bookman Old Style" pitchFamily="18" charset="0"/>
              </a:rPr>
              <a:t>, умения размышлять, сравнивать, овладевать приёмами создания выразительных форм . </a:t>
            </a:r>
          </a:p>
          <a:p>
            <a:pPr eaLnBrk="1" hangingPunct="1"/>
            <a:r>
              <a:rPr lang="ru-RU" altLang="ru-RU" sz="2400" dirty="0">
                <a:latin typeface="Bookman Old Style" pitchFamily="18" charset="0"/>
              </a:rPr>
              <a:t>Научить детей рисовать портреты людей используя знания и схемы построения портретов.</a:t>
            </a:r>
          </a:p>
          <a:p>
            <a:pPr eaLnBrk="1" hangingPunct="1"/>
            <a:r>
              <a:rPr lang="ru-RU" altLang="ru-RU" sz="2400" dirty="0">
                <a:latin typeface="Bookman Old Style" pitchFamily="18" charset="0"/>
              </a:rPr>
              <a:t>По мере развития и рисования портретов добиваться максимального портретного сходства с натурой.</a:t>
            </a:r>
          </a:p>
          <a:p>
            <a:pPr eaLnBrk="1" hangingPunct="1"/>
            <a:r>
              <a:rPr lang="ru-RU" altLang="ru-RU" sz="2400" b="1" dirty="0">
                <a:latin typeface="Bookman Old Style" pitchFamily="18" charset="0"/>
              </a:rPr>
              <a:t>Задачи урока: </a:t>
            </a:r>
            <a:r>
              <a:rPr lang="ru-RU" altLang="ru-RU" sz="2400" dirty="0">
                <a:latin typeface="Bookman Old Style" pitchFamily="18" charset="0"/>
              </a:rPr>
              <a:t>развивать потребность детей в творчестве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BC68C-C0EC-4700-A1EB-0F30A1AE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5CACED9-D285-4FEE-B104-B81CE705E2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62C8258-9276-46E7-B594-B64FF89454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88089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E1737-9031-4627-9FB6-A8199878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815D4553-8D15-4C91-8D38-A38D6CF32B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7E9B2FCD-5481-4ACD-A371-36C09BA71C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765653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7F106-8F82-42EF-B0A8-DD547D546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115F39D-84DB-490D-857C-B87DD072C1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428DC29-BD64-455F-9545-19F74D242B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215001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94F4A-BF45-40ED-A2FF-5103AA53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D67A821-D84B-436D-8DE8-ED8111FC61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8195E4D-47B4-4B0E-9859-B54CA6703E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177031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4201C102-F08D-4F54-949C-00413B982A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412776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8947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AC6E9-33B9-4321-90AD-AD90BA09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Лучшие работы учащихся, занимающихся дополнительно изобразительным творчеством на внеурочных занятиях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938D341-C170-4B68-A883-A6F2479F6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5859AB3A-BB7F-4CB9-BAE8-AD86FB1269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057294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65AFB707-F43F-4CEA-A6BD-9FA748A417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B333241D-1E56-4BCF-AC3E-52A47A54B0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27296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45FDD3B2-654F-45A9-8832-B1BD2A1652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2165A20-C994-49EB-B38C-FD105373D3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56109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C72721CC-C451-4F52-8C0E-5B30E9648A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694356F-B2E0-46C7-814A-838E8A089D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59264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tx1"/>
                </a:solidFill>
                <a:latin typeface="Bookman Old Style" pitchFamily="18" charset="0"/>
              </a:rPr>
              <a:t>Что такое портрет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>
                <a:latin typeface="Bookman Old Style" pitchFamily="18" charset="0"/>
              </a:rPr>
              <a:t>Портрет</a:t>
            </a:r>
            <a:r>
              <a:rPr lang="ru-RU" altLang="ru-RU" sz="2800">
                <a:latin typeface="Bookman Old Style" pitchFamily="18" charset="0"/>
              </a:rPr>
              <a:t>-(</a:t>
            </a:r>
            <a:r>
              <a:rPr lang="ru-RU" altLang="ru-RU">
                <a:latin typeface="Bookman Old Style" pitchFamily="18" charset="0"/>
              </a:rPr>
              <a:t>от  франц. – изображать,  </a:t>
            </a:r>
            <a:br>
              <a:rPr lang="ru-RU" altLang="ru-RU">
                <a:latin typeface="Bookman Old Style" pitchFamily="18" charset="0"/>
              </a:rPr>
            </a:br>
            <a:r>
              <a:rPr lang="ru-RU" altLang="ru-RU">
                <a:latin typeface="Bookman Old Style" pitchFamily="18" charset="0"/>
              </a:rPr>
              <a:t> передавать  «черта  в  черту») </a:t>
            </a:r>
            <a:br>
              <a:rPr lang="ru-RU" altLang="ru-RU">
                <a:latin typeface="Bookman Old Style" pitchFamily="18" charset="0"/>
              </a:rPr>
            </a:br>
            <a:endParaRPr lang="ru-RU" altLang="ru-RU" sz="240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SzPct val="90000"/>
              <a:buFontTx/>
              <a:buNone/>
            </a:pPr>
            <a:r>
              <a:rPr lang="ru-RU" altLang="ru-RU">
                <a:latin typeface="Bookman Old Style" pitchFamily="18" charset="0"/>
              </a:rPr>
              <a:t> </a:t>
            </a:r>
            <a:r>
              <a:rPr lang="ru-RU" altLang="ru-RU" sz="1800">
                <a:latin typeface="Bookman Old Style" pitchFamily="18" charset="0"/>
              </a:rPr>
              <a:t> </a:t>
            </a:r>
            <a:r>
              <a:rPr lang="ru-RU" altLang="ru-RU">
                <a:latin typeface="Bookman Old Style" pitchFamily="18" charset="0"/>
              </a:rPr>
              <a:t>– это изображение  человека или группы людей, реально  существующих,  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SzPct val="90000"/>
              <a:buFontTx/>
              <a:buNone/>
            </a:pPr>
            <a:r>
              <a:rPr lang="ru-RU" altLang="ru-RU">
                <a:latin typeface="Bookman Old Style" pitchFamily="18" charset="0"/>
              </a:rPr>
              <a:t>либо существовавших  в  прошлом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900">
                <a:latin typeface="Bookman Old Style" pitchFamily="18" charset="0"/>
              </a:rPr>
              <a:t>Количество  персонажей  в  картине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chemeClr val="tx2"/>
                </a:solidFill>
                <a:latin typeface="Bookman Old Style" pitchFamily="18" charset="0"/>
              </a:rPr>
              <a:t>Портрет одного человека</a:t>
            </a:r>
          </a:p>
          <a:p>
            <a:pPr eaLnBrk="1" hangingPunct="1"/>
            <a:r>
              <a:rPr lang="ru-RU" altLang="ru-RU">
                <a:solidFill>
                  <a:schemeClr val="tx2"/>
                </a:solidFill>
                <a:latin typeface="Bookman Old Style" pitchFamily="18" charset="0"/>
              </a:rPr>
              <a:t>Портрет двух человек (парный)</a:t>
            </a:r>
          </a:p>
          <a:p>
            <a:pPr eaLnBrk="1" hangingPunct="1"/>
            <a:r>
              <a:rPr lang="ru-RU" altLang="ru-RU">
                <a:solidFill>
                  <a:schemeClr val="tx2"/>
                </a:solidFill>
                <a:latin typeface="Bookman Old Style" pitchFamily="18" charset="0"/>
              </a:rPr>
              <a:t>Портрет трёх человек и более(групповой</a:t>
            </a:r>
            <a:r>
              <a:rPr lang="ru-RU" altLang="ru-RU">
                <a:latin typeface="Bookman Old Style" pitchFamily="18" charset="0"/>
              </a:rPr>
              <a:t>)</a:t>
            </a:r>
          </a:p>
          <a:p>
            <a:pPr eaLnBrk="1" hangingPunct="1"/>
            <a:endParaRPr lang="ru-RU" altLang="ru-RU"/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3862388"/>
            <a:ext cx="221456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9525" y="4043363"/>
            <a:ext cx="351313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9025" y="4160838"/>
            <a:ext cx="293528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900">
                <a:latin typeface="Bookman Old Style" pitchFamily="18" charset="0"/>
              </a:rPr>
              <a:t>Положение  персонажа в картине 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250825" y="1527175"/>
            <a:ext cx="8229600" cy="4525963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chemeClr val="tx2"/>
                </a:solidFill>
                <a:latin typeface="Bookman Old Style" pitchFamily="18" charset="0"/>
              </a:rPr>
              <a:t> в полный рост</a:t>
            </a:r>
          </a:p>
          <a:p>
            <a:pPr eaLnBrk="1" hangingPunct="1"/>
            <a:r>
              <a:rPr lang="ru-RU" altLang="ru-RU" sz="3600">
                <a:solidFill>
                  <a:schemeClr val="tx2"/>
                </a:solidFill>
                <a:latin typeface="Bookman Old Style" pitchFamily="18" charset="0"/>
              </a:rPr>
              <a:t> поколенный</a:t>
            </a:r>
          </a:p>
          <a:p>
            <a:pPr eaLnBrk="1" hangingPunct="1"/>
            <a:r>
              <a:rPr lang="ru-RU" altLang="ru-RU" sz="3600">
                <a:solidFill>
                  <a:schemeClr val="tx2"/>
                </a:solidFill>
                <a:latin typeface="Bookman Old Style" pitchFamily="18" charset="0"/>
              </a:rPr>
              <a:t> поясной</a:t>
            </a:r>
          </a:p>
          <a:p>
            <a:pPr eaLnBrk="1" hangingPunct="1"/>
            <a:r>
              <a:rPr lang="ru-RU" altLang="ru-RU" sz="3600">
                <a:solidFill>
                  <a:schemeClr val="tx2"/>
                </a:solidFill>
                <a:latin typeface="Bookman Old Style" pitchFamily="18" charset="0"/>
              </a:rPr>
              <a:t>погрудный</a:t>
            </a:r>
          </a:p>
          <a:p>
            <a:pPr eaLnBrk="1" hangingPunct="1"/>
            <a:r>
              <a:rPr lang="ru-RU" altLang="ru-RU" sz="3600">
                <a:solidFill>
                  <a:schemeClr val="tx2"/>
                </a:solidFill>
                <a:latin typeface="Bookman Old Style" pitchFamily="18" charset="0"/>
              </a:rPr>
              <a:t> голова</a:t>
            </a:r>
          </a:p>
          <a:p>
            <a:pPr eaLnBrk="1" hangingPunct="1"/>
            <a:endParaRPr lang="ru-RU" altLang="ru-RU"/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8450" y="1466850"/>
            <a:ext cx="16557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276475"/>
            <a:ext cx="204628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6775" y="4216400"/>
            <a:ext cx="17859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4625" y="4470400"/>
            <a:ext cx="217805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3788" y="4662488"/>
            <a:ext cx="1671637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900">
                <a:latin typeface="Bookman Old Style" pitchFamily="18" charset="0"/>
              </a:rPr>
              <a:t>Разворот  головы в портрете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v"/>
              <a:defRPr/>
            </a:pPr>
            <a:endParaRPr lang="ru-RU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514350" indent="-514350" eaLnBrk="1" hangingPunct="1"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в  «фас» или «анфас»</a:t>
            </a:r>
          </a:p>
          <a:p>
            <a:pPr marL="514350" indent="-514350" eaLnBrk="1" hangingPunct="1"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в  «три четверти»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 в  «профиль»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1163" y="3240088"/>
            <a:ext cx="449897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42988" y="3968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>
                <a:latin typeface="Bookman Old Style" pitchFamily="18" charset="0"/>
              </a:rPr>
              <a:t>Конструкция головы человека </a:t>
            </a:r>
            <a:br>
              <a:rPr lang="ru-RU" altLang="ru-RU" sz="3200">
                <a:latin typeface="Bookman Old Style" pitchFamily="18" charset="0"/>
              </a:rPr>
            </a:br>
            <a:endParaRPr lang="ru-RU" altLang="ru-RU" sz="3200">
              <a:latin typeface="Bookman Old Style" pitchFamily="18" charset="0"/>
            </a:endParaRPr>
          </a:p>
        </p:txBody>
      </p:sp>
      <p:pic>
        <p:nvPicPr>
          <p:cNvPr id="8195" name="Picture 2" descr="C:\Users\Админ\Desktop\ИЗБРАЖЕНИЯ\img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5888" y="2205038"/>
            <a:ext cx="2827337" cy="4525962"/>
          </a:xfrm>
        </p:spPr>
      </p:pic>
      <p:pic>
        <p:nvPicPr>
          <p:cNvPr id="8196" name="Picture 3" descr="C:\Users\Админ\Desktop\ИЗБРАЖЕНИЯ\img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6938" y="2235200"/>
            <a:ext cx="25209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Users\Админ\Desktop\ИЗБРАЖЕНИЯ\img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9525" y="2211388"/>
            <a:ext cx="2635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90575" y="1598613"/>
            <a:ext cx="14954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rgbClr val="000000"/>
                </a:solidFill>
                <a:latin typeface="Bookman Old Style" panose="02050604050505020204" pitchFamily="18" charset="0"/>
                <a:ea typeface="+mj-ea"/>
                <a:cs typeface="Arial"/>
              </a:rPr>
              <a:t>в фас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63900" y="1598613"/>
            <a:ext cx="2968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rgbClr val="000000"/>
                </a:solidFill>
                <a:latin typeface="Bookman Old Style" panose="02050604050505020204" pitchFamily="18" charset="0"/>
                <a:ea typeface="+mj-ea"/>
                <a:cs typeface="Arial"/>
              </a:rPr>
              <a:t>три четверти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97638" y="1592263"/>
            <a:ext cx="23574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rgbClr val="000000"/>
                </a:solidFill>
                <a:latin typeface="Bookman Old Style" panose="02050604050505020204" pitchFamily="18" charset="0"/>
                <a:ea typeface="+mj-ea"/>
                <a:cs typeface="Arial"/>
              </a:rPr>
              <a:t>в профиль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2075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900">
                <a:latin typeface="Bookman Old Style" pitchFamily="18" charset="0"/>
              </a:rPr>
              <a:t>Конструкция головы человека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Bookman Old Style" pitchFamily="18" charset="0"/>
              </a:rPr>
              <a:t>Конструкция означает «строение», «взаимное расположение и соотношение частей»</a:t>
            </a:r>
          </a:p>
          <a:p>
            <a:pPr eaLnBrk="1" hangingPunct="1"/>
            <a:r>
              <a:rPr lang="ru-RU" altLang="ru-RU">
                <a:latin typeface="Bookman Old Style" pitchFamily="18" charset="0"/>
              </a:rPr>
              <a:t>Изучение строения формы геометрических фигур помогает анализировать живые формы.</a:t>
            </a:r>
          </a:p>
          <a:p>
            <a:pPr eaLnBrk="1" hangingPunct="1"/>
            <a:r>
              <a:rPr lang="ru-RU" altLang="ru-RU" b="1">
                <a:latin typeface="Bookman Old Style" pitchFamily="18" charset="0"/>
              </a:rPr>
              <a:t>А. Дюрер </a:t>
            </a:r>
            <a:r>
              <a:rPr lang="ru-RU" altLang="ru-RU">
                <a:latin typeface="Bookman Old Style" pitchFamily="18" charset="0"/>
              </a:rPr>
              <a:t>представил конструктивную основу формы головы человека.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904875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>
                <a:latin typeface="Bookman Old Style" pitchFamily="18" charset="0"/>
              </a:rPr>
              <a:t>Пропорции лица человека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863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sz="2800">
                <a:latin typeface="Bookman Old Style" pitchFamily="18" charset="0"/>
              </a:rPr>
              <a:t>Представления об идеальных пропорциях человека были придуманы в</a:t>
            </a:r>
          </a:p>
          <a:p>
            <a:pPr eaLnBrk="1" hangingPunct="1">
              <a:buFontTx/>
              <a:buNone/>
            </a:pPr>
            <a:r>
              <a:rPr lang="ru-RU" altLang="ru-RU" sz="2800">
                <a:latin typeface="Bookman Old Style" pitchFamily="18" charset="0"/>
              </a:rPr>
              <a:t>     Древней Греции.</a:t>
            </a:r>
          </a:p>
          <a:p>
            <a:pPr eaLnBrk="1" hangingPunct="1"/>
            <a:endParaRPr lang="ru-RU" altLang="ru-RU" sz="2800">
              <a:latin typeface="Bookman Old Style" pitchFamily="18" charset="0"/>
            </a:endParaRPr>
          </a:p>
          <a:p>
            <a:pPr eaLnBrk="1" hangingPunct="1"/>
            <a:r>
              <a:rPr lang="ru-RU" altLang="ru-RU" sz="2800">
                <a:latin typeface="Bookman Old Style" pitchFamily="18" charset="0"/>
              </a:rPr>
              <a:t>Представления об идеальных пропорциях человека были придуманы в</a:t>
            </a:r>
          </a:p>
          <a:p>
            <a:pPr eaLnBrk="1" hangingPunct="1">
              <a:buFontTx/>
              <a:buNone/>
            </a:pPr>
            <a:r>
              <a:rPr lang="ru-RU" altLang="ru-RU" sz="2800">
                <a:latin typeface="Bookman Old Style" pitchFamily="18" charset="0"/>
              </a:rPr>
              <a:t>     Древней Греции.</a:t>
            </a:r>
          </a:p>
          <a:p>
            <a:pPr eaLnBrk="1" hangingPunct="1"/>
            <a:endParaRPr lang="ru-RU" altLang="ru-RU" sz="280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341438"/>
            <a:ext cx="3770313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2543</TotalTime>
  <Words>472</Words>
  <Application>Microsoft Office PowerPoint</Application>
  <PresentationFormat>Экран (4:3)</PresentationFormat>
  <Paragraphs>79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Bookman Old Style</vt:lpstr>
      <vt:lpstr>Calibri</vt:lpstr>
      <vt:lpstr>Wingdings</vt:lpstr>
      <vt:lpstr>La mente</vt:lpstr>
      <vt:lpstr>    Портрет Конструкция  головы человека  и её пропорции. Графический портретный рисунок и портрет в живописи.    Подготовила работу Коваленко Ирина Учитель ИЗО СОШ №9</vt:lpstr>
      <vt:lpstr>Цель и задачи урока</vt:lpstr>
      <vt:lpstr>Что такое портрет</vt:lpstr>
      <vt:lpstr>Количество  персонажей  в  картине</vt:lpstr>
      <vt:lpstr>Положение  персонажа в картине </vt:lpstr>
      <vt:lpstr>Разворот  головы в портрете</vt:lpstr>
      <vt:lpstr>Конструкция головы человека  </vt:lpstr>
      <vt:lpstr>Конструкция головы человека</vt:lpstr>
      <vt:lpstr>Пропорции лица человека</vt:lpstr>
      <vt:lpstr>Поэтапный рисунок головы в «фас»</vt:lpstr>
      <vt:lpstr>Поэтапный рисунок головы в «фас»</vt:lpstr>
      <vt:lpstr>Поэтапный рисунок головы в «фас»</vt:lpstr>
      <vt:lpstr>Поэтапный рисунок головы в «фас»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Лучшие работы учащихся, занимающихся дополнительно изобразительным творчеством на внеурочных занятиях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One</cp:lastModifiedBy>
  <cp:revision>423</cp:revision>
  <dcterms:created xsi:type="dcterms:W3CDTF">2010-05-23T14:28:12Z</dcterms:created>
  <dcterms:modified xsi:type="dcterms:W3CDTF">2023-05-18T16:23:29Z</dcterms:modified>
</cp:coreProperties>
</file>