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9" r:id="rId3"/>
    <p:sldId id="283" r:id="rId4"/>
    <p:sldId id="284"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0" r:id="rId25"/>
    <p:sldId id="281" r:id="rId26"/>
    <p:sldId id="282" r:id="rId27"/>
    <p:sldId id="25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showGuides="1">
      <p:cViewPr varScale="1">
        <p:scale>
          <a:sx n="76" d="100"/>
          <a:sy n="76" d="100"/>
        </p:scale>
        <p:origin x="132"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4/11/2015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348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2057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4435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1195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6273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609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3524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2063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30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978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169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356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8314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1068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5564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3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4/11/2015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946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4/11/2015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306032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hyperlink" Target="https://ru.wikipedia.org/wiki/%D0%A5%D0%B8%D1%89%D0%BD%D1%8B%D0%B5_%D0%BF%D1%82%D0%B8%D1%86%D1%8B" TargetMode="External"/><Relationship Id="rId2" Type="http://schemas.openxmlformats.org/officeDocument/2006/relationships/image" Target="../media/image22.jpg"/><Relationship Id="rId1" Type="http://schemas.openxmlformats.org/officeDocument/2006/relationships/slideLayout" Target="../slideLayouts/slideLayout8.xml"/><Relationship Id="rId6" Type="http://schemas.openxmlformats.org/officeDocument/2006/relationships/hyperlink" Target="https://ru.wikipedia.org/wiki/%D0%9A%D1%80%D0%B0%D1%81%D0%BD%D0%B0%D1%8F_%D0%BA%D0%BD%D0%B8%D0%B3%D0%B0_%D0%A0%D0%BE%D1%81%D1%81%D0%B8%D0%B8" TargetMode="External"/><Relationship Id="rId5" Type="http://schemas.openxmlformats.org/officeDocument/2006/relationships/hyperlink" Target="https://ru.wikipedia.org/wiki/%D0%90%D0%B7%D0%B8%D1%8F" TargetMode="External"/><Relationship Id="rId4" Type="http://schemas.openxmlformats.org/officeDocument/2006/relationships/hyperlink" Target="https://ru.wikipedia.org/wiki/%D0%AF%D1%81%D1%82%D1%80%D0%B5%D0%B1%D0%B8%D0%BD%D1%8B%D0%B5"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ru.wikipedia.org/wiki/%D0%A2%D0%B5%D1%82%D0%B5%D1%80%D0%B5%D0%B2%D0%B8%D0%BD%D1%8B%D0%B5" TargetMode="External"/><Relationship Id="rId2" Type="http://schemas.openxmlformats.org/officeDocument/2006/relationships/image" Target="../media/image28.jpg"/><Relationship Id="rId1" Type="http://schemas.openxmlformats.org/officeDocument/2006/relationships/slideLayout" Target="../slideLayouts/slideLayout8.xml"/><Relationship Id="rId5" Type="http://schemas.openxmlformats.org/officeDocument/2006/relationships/hyperlink" Target="https://ru.wikipedia.org/wiki/%D0%9A%D1%80%D0%B0%D1%81%D0%BD%D0%B0%D1%8F_%D0%BA%D0%BD%D0%B8%D0%B3%D0%B0_%D0%A0%D0%A4" TargetMode="External"/><Relationship Id="rId4" Type="http://schemas.openxmlformats.org/officeDocument/2006/relationships/hyperlink" Target="https://ru.wikipedia.org/wiki/%D0%9A%D1%80%D0%B0%D1%81%D0%BD%D0%B0%D1%8F_%D0%BA%D0%BD%D0%B8%D0%B3%D0%B0_%D0%9C%D0%A1%D0%9E%D0%9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ru.wikipedia.org/wiki/%D0%9B%D0%B5%D1%81" TargetMode="External"/><Relationship Id="rId3" Type="http://schemas.openxmlformats.org/officeDocument/2006/relationships/hyperlink" Target="https://ru.wikipedia.org/wiki/%D0%90%D0%BC%D1%83%D1%80%D1%81%D0%BA%D0%B0%D1%8F_%D0%BE%D0%B1%D0%BB%D0%B0%D1%81%D1%82%D1%8C" TargetMode="External"/><Relationship Id="rId7" Type="http://schemas.openxmlformats.org/officeDocument/2006/relationships/hyperlink" Target="https://ru.wikipedia.org/wiki/%D0%93%D0%BE%D0%BB%D1%8C%D1%86%D1%8B_(%D0%B3%D0%BE%D1%80%D0%BD%D1%8B%D0%B5_%D0%B2%D0%B5%D1%80%D1%88%D0%B8%D0%BD%D1%8B)" TargetMode="External"/><Relationship Id="rId2" Type="http://schemas.openxmlformats.org/officeDocument/2006/relationships/image" Target="../media/image29.jpg"/><Relationship Id="rId1" Type="http://schemas.openxmlformats.org/officeDocument/2006/relationships/slideLayout" Target="../slideLayouts/slideLayout8.xml"/><Relationship Id="rId6" Type="http://schemas.openxmlformats.org/officeDocument/2006/relationships/hyperlink" Target="https://ru.wikipedia.org/wiki/%D0%A1%D0%BE%D0%BF%D0%BA%D0%B0" TargetMode="External"/><Relationship Id="rId5" Type="http://schemas.openxmlformats.org/officeDocument/2006/relationships/hyperlink" Target="https://ru.wikipedia.org/wiki/%D0%A1%D0%B0%D1%85%D0%B0%D0%BB%D0%B8%D0%BD" TargetMode="External"/><Relationship Id="rId10" Type="http://schemas.openxmlformats.org/officeDocument/2006/relationships/hyperlink" Target="https://ru.wikipedia.org/wiki/%D0%9B%D0%B8%D1%81%D1%82%D0%B2%D0%B5%D0%BD%D0%BD%D0%B8%D1%87%D0%BD%D0%B8%D0%BA" TargetMode="External"/><Relationship Id="rId4" Type="http://schemas.openxmlformats.org/officeDocument/2006/relationships/hyperlink" Target="https://ru.wikipedia.org/wiki/%D0%A1%D0%B8%D1%85%D0%BE%D1%82%D1%8D-%D0%90%D0%BB%D0%B8%D0%BD%D1%8C" TargetMode="External"/><Relationship Id="rId9" Type="http://schemas.openxmlformats.org/officeDocument/2006/relationships/hyperlink" Target="https://ru.wikipedia.org/wiki/%D0%95%D0%BB%D1%8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ru.wikipedia.org/wiki/%D0%96%D1%83%D1%80%D0%B0%D0%B2%D0%BB%D0%B8" TargetMode="External"/><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hyperlink" Target="https://ru.wikipedia.org/wiki/%D0%9E%D1%80%D0%BD%D0%B8%D1%82%D0%BE%D0%BB%D0%BE%D0%B3" TargetMode="External"/><Relationship Id="rId5" Type="http://schemas.openxmlformats.org/officeDocument/2006/relationships/hyperlink" Target="https://ru.wikipedia.org/wiki/%D0%A0%D0%BE%D1%81%D1%81%D0%B8%D0%B9%D1%81%D0%BA%D0%B0%D1%8F_%D0%A4%D0%B5%D0%B4%D0%B5%D1%80%D0%B0%D1%86%D0%B8%D1%8F" TargetMode="External"/><Relationship Id="rId4" Type="http://schemas.openxmlformats.org/officeDocument/2006/relationships/hyperlink" Target="https://ru.wikipedia.org/wiki/%D0%90%D0%B7%D0%B8%D1%8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hyperlink" Target="https://ru.m.wikipedia.org/wiki/%D0%97%D0%B8%D0%BC%D0%BE%D1%80%D0%BE%D0%B4%D0%BA%D0%BE%D0%B2%D1%8B%D0%B5" TargetMode="External"/><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yandex.ru/clck/redir/EIW2pfxuI9g?data=UlNrNmk5WktYejR0eWJFYk1LdmtxbXJ4dW9iT0toRVBiTGNwRWVXV" TargetMode="External"/><Relationship Id="rId13" Type="http://schemas.openxmlformats.org/officeDocument/2006/relationships/hyperlink" Target="https://upload.wikimedia.org/wikipedia/commons/thumb/f/f1/Male_Siberian_Spruce_Grouse_Displaying_Jump.jpg/120px-Male_Siberian_Spruce_Grouse_Displaying_Jump.jpg" TargetMode="External"/><Relationship Id="rId3" Type="http://schemas.openxmlformats.org/officeDocument/2006/relationships/hyperlink" Target="https://www.google.ru/url?sa=i&amp;rct=j&amp;q=&amp;esrc=s&amp;source=images&amp;cd=&amp;" TargetMode="External"/><Relationship Id="rId7" Type="http://schemas.openxmlformats.org/officeDocument/2006/relationships/hyperlink" Target="https://yandex.ru/clck/redir/EIW2pfxuI9g?data=UlNrNmk5WktYejR0eWJFYk1LdmtxbFY2N29wMWpLRHlTMWx0SHB0&#1073;&#1077;&#1083;&#1086;&#1087;&#1083;&#1077;&#1095;&#1080;&#1081;" TargetMode="External"/><Relationship Id="rId12" Type="http://schemas.openxmlformats.org/officeDocument/2006/relationships/hyperlink" Target="https://yandex.ru/clck/redir/EIW2pfxuI9g?data=UlNrNmk5WktYejR0eWJFYk1LdmtxdFFGbGNDVlpNdm9hTlBHdXA0ZElaak1qa2Jmb29ickg2bE0ycXVuRUctYkg0UWR&#1076;&#1080;&#1082;&#1091;&#1096;&#1072;" TargetMode="External"/><Relationship Id="rId2" Type="http://schemas.openxmlformats.org/officeDocument/2006/relationships/hyperlink" Target="https://yandex.ru/clck/redir/E" TargetMode="External"/><Relationship Id="rId1" Type="http://schemas.openxmlformats.org/officeDocument/2006/relationships/slideLayout" Target="../slideLayouts/slideLayout3.xml"/><Relationship Id="rId6" Type="http://schemas.openxmlformats.org/officeDocument/2006/relationships/hyperlink" Target="https://yandex.ru/clck/redir/EIW2pfxuI9g?data=UlNrNmk5WktYejR0eWJFYk1LdmtxaUpEZGRpbmZERkhyeC1iYlhpNbc79&amp;keyno=0" TargetMode="External"/><Relationship Id="rId11" Type="http://schemas.openxmlformats.org/officeDocument/2006/relationships/hyperlink" Target="https://yandex.ru/clck/redir/EIW2pfxuI9g?data=UlNrNmk5WktYejR0eWJFYk1LdmtxdmdObVlTTmVuTWdHenFkMU0" TargetMode="External"/><Relationship Id="rId5" Type="http://schemas.openxmlformats.org/officeDocument/2006/relationships/hyperlink" Target="https://yandex.ru/clck/redir/EIW2pfxuI9g?data=UlNrNmk5WktYejR0eWJFYk1LdmtxaU1zcWFPWlMtYWJHeVJzdGxa" TargetMode="External"/><Relationship Id="rId15" Type="http://schemas.openxmlformats.org/officeDocument/2006/relationships/hyperlink" Target="http://www.google.ru/imgres?imgurl=http://lib.rus.ec/i/21/132621/i_054.jpg&amp;imgrefurl=http://lib.rus.ec/b/132621/read&amp;h=305&amp;w=499&amp;tbnid=opNFDI2fVEg_&#1095;&#1077;&#1096;&#1091;&#1095;&#1072;&#1081;&#1090;&#1099;&#1081;" TargetMode="External"/><Relationship Id="rId10" Type="http://schemas.openxmlformats.org/officeDocument/2006/relationships/hyperlink" Target="https://yandex.ru/clck/redir/EIW2pfxuI9g?data=UlNrNmk5WktYejR0eWJFYk1LdmtxaGZBdDhwbW1Ta05kdUI2dXFoL" TargetMode="External"/><Relationship Id="rId4" Type="http://schemas.openxmlformats.org/officeDocument/2006/relationships/hyperlink" Target="https://yandex.ru/clck/redir/EIW2pfxuI9g?data=UlNrNmk5WktYejR0eWJFYk1Ldmtxa2RhdURZbmdEOHlkVHFpNG9U" TargetMode="External"/><Relationship Id="rId9" Type="http://schemas.openxmlformats.org/officeDocument/2006/relationships/hyperlink" Target="https://yandex.ru/clck/redir/EIW2pfxuI9g?data=UlNrNmk5WktYejR0eWJFYk1LdmtxdjZZUzgyQmd2Sm51XzEwNkY0M" TargetMode="External"/><Relationship Id="rId14" Type="http://schemas.openxmlformats.org/officeDocument/2006/relationships/hyperlink" Target="https://yandex.ru/clck/redir/EIW2pfxuI9g?data=UlNrNmk5WktYejR0eWJFYk1LdmtxajNJRnEtMDIyMEV2Y24xbEtqV0tqYzlaWGRzY09jczlsNGJVUUhVZWRmQnhoM1"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ru.wikipedia.org/wiki/%D0%92%D0%BB%D0%B0%D0%B4%D0%B8%D0%B2%D0%BE%D1%81%D1%82%D0%BE%D0%BA" TargetMode="External"/><Relationship Id="rId3" Type="http://schemas.openxmlformats.org/officeDocument/2006/relationships/hyperlink" Target="https://ru.wikipedia.org/wiki/%D0%9B%D0%B8%D1%82%D0%B5%D1%80%D0%B0%D1%82%D1%83%D1%80%D0%BD%D1%8B%D0%B5_%D0%B6%D0%B0%D0%BD%D1%80%D1%8B" TargetMode="External"/><Relationship Id="rId7" Type="http://schemas.openxmlformats.org/officeDocument/2006/relationships/hyperlink" Target="https://ru.wikipedia.org/wiki/2008_%D0%B3%D0%BE%D0%B4" TargetMode="Externa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hyperlink" Target="https://ru.wikipedia.org/wiki/2005_%D0%B3%D0%BE%D0%B4" TargetMode="External"/><Relationship Id="rId5" Type="http://schemas.openxmlformats.org/officeDocument/2006/relationships/hyperlink" Target="https://ru.wikipedia.org/wiki/%D0%A0%D1%83%D1%81%D1%81%D0%BA%D0%B8%D0%B9_%D1%8F%D0%B7%D1%8B%D0%BA" TargetMode="External"/><Relationship Id="rId4" Type="http://schemas.openxmlformats.org/officeDocument/2006/relationships/hyperlink" Target="https://ru.wikipedia.org/wiki/%D0%9A%D1%80%D0%B0%D1%81%D0%BD%D0%B0%D1%8F_%D0%BA%D0%BD%D0%B8%D0%B3%D0%B0"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hyperlink" Target="https://ru.wikipedia.org/wiki/%D0%9F%D1%80%D0%B8%D0%BC%D0%BE%D1%80%D1%81%D0%BA%D0%B8%D0%B9_%D0%BA%D1%80%D0%B0%D0%B9"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www.zoodrug.ru/topic1621.html" TargetMode="External"/><Relationship Id="rId2" Type="http://schemas.openxmlformats.org/officeDocument/2006/relationships/image" Target="../media/image10.jpg"/><Relationship Id="rId1" Type="http://schemas.openxmlformats.org/officeDocument/2006/relationships/slideLayout" Target="../slideLayouts/slideLayout9.xml"/><Relationship Id="rId5" Type="http://schemas.openxmlformats.org/officeDocument/2006/relationships/hyperlink" Target="http://www.zoodrug.ru/topic1892.html" TargetMode="External"/><Relationship Id="rId4" Type="http://schemas.openxmlformats.org/officeDocument/2006/relationships/hyperlink" Target="http://www.zoodrug.ru/tema11.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hyperlink" Target="https://ru.wikipedia.org/wiki/%D0%91%D0%BE%D0%BB%D0%BE%D0%BD%D1%8C" TargetMode="External"/><Relationship Id="rId3" Type="http://schemas.openxmlformats.org/officeDocument/2006/relationships/hyperlink" Target="https://ru.wikipedia.org/wiki/%D0%AF%D0%BF%D0%BE%D0%BD%D0%B8%D1%8F" TargetMode="External"/><Relationship Id="rId7" Type="http://schemas.openxmlformats.org/officeDocument/2006/relationships/hyperlink" Target="https://ru.wikipedia.org/wiki/%D0%A3%D1%81%D1%81%D1%83%D1%80%D0%B8" TargetMode="External"/><Relationship Id="rId2" Type="http://schemas.openxmlformats.org/officeDocument/2006/relationships/image" Target="../media/image14.jpg"/><Relationship Id="rId1" Type="http://schemas.openxmlformats.org/officeDocument/2006/relationships/slideLayout" Target="../slideLayouts/slideLayout8.xml"/><Relationship Id="rId6" Type="http://schemas.openxmlformats.org/officeDocument/2006/relationships/hyperlink" Target="https://ru.wikipedia.org/wiki/%D0%90%D0%BC%D1%83%D1%80_(%D1%80%D0%B5%D0%BA%D0%B0)" TargetMode="External"/><Relationship Id="rId11" Type="http://schemas.openxmlformats.org/officeDocument/2006/relationships/hyperlink" Target="https://ru.wikipedia.org/wiki/%D0%9C%D0%BE%D0%BD%D0%B3%D0%BE%D0%BB%D0%B8%D1%8F" TargetMode="External"/><Relationship Id="rId5" Type="http://schemas.openxmlformats.org/officeDocument/2006/relationships/hyperlink" Target="https://ru.wikipedia.org/wiki/%D0%9A%D1%83%D1%80%D0%B8%D0%BB%D1%8C%D1%81%D0%BA%D0%B8%D0%B5_%D0%BE%D1%81%D1%82%D1%80%D0%BE%D0%B2%D0%B0" TargetMode="External"/><Relationship Id="rId10" Type="http://schemas.openxmlformats.org/officeDocument/2006/relationships/hyperlink" Target="https://ru.wikipedia.org/wiki/%D0%9A%D0%B8%D1%82%D0%B0%D0%B9" TargetMode="External"/><Relationship Id="rId4" Type="http://schemas.openxmlformats.org/officeDocument/2006/relationships/hyperlink" Target="https://ru.wikipedia.org/wiki/%D0%A5%D0%BE%D0%BA%D0%BA%D0%B0%D0%B9%D0%B4%D0%BE" TargetMode="External"/><Relationship Id="rId9" Type="http://schemas.openxmlformats.org/officeDocument/2006/relationships/hyperlink" Target="https://ru.wikipedia.org/wiki/%D0%A0%D0%BE%D1%81%D1%81%D0%B8%D0%B9%D1%81%D0%BA%D0%B0%D1%8F_%D0%A4%D0%B5%D0%B4%D0%B5%D1%80%D0%B0%D1%86%D0%B8%D1%8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u.wikipedia.org/wiki/%D0%A2%D1%80%D0%BE%D1%81%D1%82%D0%BD%D0%B8%D0%BA" TargetMode="External"/><Relationship Id="rId7" Type="http://schemas.openxmlformats.org/officeDocument/2006/relationships/image" Target="../media/image16.png"/><Relationship Id="rId2" Type="http://schemas.openxmlformats.org/officeDocument/2006/relationships/hyperlink" Target="https://ru.wikipedia.org/wiki/%D0%9E%D1%81%D0%BE%D0%BA%D0%B0" TargetMode="Externa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hyperlink" Target="https://ru.wikipedia.org/wiki/%D0%92%D1%8B%D0%BC%D0%B8%D1%80%D0%B0%D1%8E%D1%89%D0%B8%D0%B5_%D0%B2%D0%B8%D0%B4%D1%8B" TargetMode="External"/><Relationship Id="rId4" Type="http://schemas.openxmlformats.org/officeDocument/2006/relationships/hyperlink" Target="https://ru.wikipedia.org/wiki/%D0%9E%D1%85%D1%80%D0%B0%D0%BD%D0%BD%D1%8B%D0%B9_%D1%81%D1%82%D0%B0%D1%82%D1%83%D1%8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01900" y="1676401"/>
            <a:ext cx="7099300" cy="3416299"/>
          </a:xfrm>
        </p:spPr>
        <p:txBody>
          <a:bodyPr>
            <a:noAutofit/>
          </a:bodyPr>
          <a:lstStyle/>
          <a:p>
            <a:r>
              <a:rPr lang="ru-RU" b="1" dirty="0" smtClean="0">
                <a:solidFill>
                  <a:srgbClr val="C00000"/>
                </a:solidFill>
                <a:effectLst>
                  <a:outerShdw blurRad="38100" dist="38100" dir="2700000" algn="tl">
                    <a:srgbClr val="000000">
                      <a:alpha val="43137"/>
                    </a:srgbClr>
                  </a:outerShdw>
                </a:effectLst>
              </a:rPr>
              <a:t>Красная книга</a:t>
            </a:r>
            <a:br>
              <a:rPr lang="ru-RU" b="1" dirty="0" smtClean="0">
                <a:solidFill>
                  <a:srgbClr val="C00000"/>
                </a:solidFill>
                <a:effectLst>
                  <a:outerShdw blurRad="38100" dist="38100" dir="2700000" algn="tl">
                    <a:srgbClr val="000000">
                      <a:alpha val="43137"/>
                    </a:srgbClr>
                  </a:outerShdw>
                </a:effectLst>
              </a:rPr>
            </a:br>
            <a:r>
              <a:rPr lang="ru-RU" b="1" dirty="0" smtClean="0">
                <a:solidFill>
                  <a:srgbClr val="C00000"/>
                </a:solidFill>
                <a:effectLst>
                  <a:outerShdw blurRad="38100" dist="38100" dir="2700000" algn="tl">
                    <a:srgbClr val="000000">
                      <a:alpha val="43137"/>
                    </a:srgbClr>
                  </a:outerShdw>
                </a:effectLst>
              </a:rPr>
              <a:t>Приморского края</a:t>
            </a:r>
            <a:br>
              <a:rPr lang="ru-RU" b="1" dirty="0" smtClean="0">
                <a:solidFill>
                  <a:srgbClr val="C00000"/>
                </a:solidFill>
                <a:effectLst>
                  <a:outerShdw blurRad="38100" dist="38100" dir="2700000" algn="tl">
                    <a:srgbClr val="000000">
                      <a:alpha val="43137"/>
                    </a:srgbClr>
                  </a:outerShdw>
                </a:effectLst>
              </a:rPr>
            </a:br>
            <a:r>
              <a:rPr lang="ru-RU" b="1" dirty="0" smtClean="0">
                <a:solidFill>
                  <a:srgbClr val="C00000"/>
                </a:solidFill>
                <a:effectLst>
                  <a:outerShdw blurRad="38100" dist="38100" dir="2700000" algn="tl">
                    <a:srgbClr val="000000">
                      <a:alpha val="43137"/>
                    </a:srgbClr>
                  </a:outerShdw>
                </a:effectLst>
              </a:rPr>
              <a:t>птицы</a:t>
            </a:r>
            <a:br>
              <a:rPr lang="ru-RU" b="1" dirty="0" smtClean="0">
                <a:solidFill>
                  <a:srgbClr val="C00000"/>
                </a:solidFill>
                <a:effectLst>
                  <a:outerShdw blurRad="38100" dist="38100" dir="2700000" algn="tl">
                    <a:srgbClr val="000000">
                      <a:alpha val="43137"/>
                    </a:srgbClr>
                  </a:outerShdw>
                </a:effectLst>
              </a:rPr>
            </a:br>
            <a:r>
              <a:rPr lang="ru-RU" sz="1400" b="1" dirty="0" smtClean="0">
                <a:solidFill>
                  <a:srgbClr val="002060"/>
                </a:solidFill>
                <a:effectLst>
                  <a:outerShdw blurRad="38100" dist="38100" dir="2700000" algn="tl">
                    <a:srgbClr val="000000">
                      <a:alpha val="43137"/>
                    </a:srgbClr>
                  </a:outerShdw>
                </a:effectLst>
              </a:rPr>
              <a:t>автор –составитель</a:t>
            </a:r>
            <a:br>
              <a:rPr lang="ru-RU" sz="1400" b="1" dirty="0" smtClean="0">
                <a:solidFill>
                  <a:srgbClr val="002060"/>
                </a:solidFill>
                <a:effectLst>
                  <a:outerShdw blurRad="38100" dist="38100" dir="2700000" algn="tl">
                    <a:srgbClr val="000000">
                      <a:alpha val="43137"/>
                    </a:srgbClr>
                  </a:outerShdw>
                </a:effectLst>
              </a:rPr>
            </a:br>
            <a:r>
              <a:rPr lang="ru-RU" sz="1400" b="1" dirty="0" smtClean="0">
                <a:solidFill>
                  <a:srgbClr val="002060"/>
                </a:solidFill>
                <a:effectLst>
                  <a:outerShdw blurRad="38100" dist="38100" dir="2700000" algn="tl">
                    <a:srgbClr val="000000">
                      <a:alpha val="43137"/>
                    </a:srgbClr>
                  </a:outerShdw>
                </a:effectLst>
              </a:rPr>
              <a:t>учитель начальных классов</a:t>
            </a:r>
            <a:br>
              <a:rPr lang="ru-RU" sz="1400" b="1" dirty="0" smtClean="0">
                <a:solidFill>
                  <a:srgbClr val="002060"/>
                </a:solidFill>
                <a:effectLst>
                  <a:outerShdw blurRad="38100" dist="38100" dir="2700000" algn="tl">
                    <a:srgbClr val="000000">
                      <a:alpha val="43137"/>
                    </a:srgbClr>
                  </a:outerShdw>
                </a:effectLst>
              </a:rPr>
            </a:br>
            <a:r>
              <a:rPr lang="ru-RU" sz="1400" b="1" dirty="0" smtClean="0">
                <a:solidFill>
                  <a:srgbClr val="002060"/>
                </a:solidFill>
                <a:effectLst>
                  <a:outerShdw blurRad="38100" dist="38100" dir="2700000" algn="tl">
                    <a:srgbClr val="000000">
                      <a:alpha val="43137"/>
                    </a:srgbClr>
                  </a:outerShdw>
                </a:effectLst>
              </a:rPr>
              <a:t>МОБУ «СОШ с. Ракитное»</a:t>
            </a:r>
            <a:br>
              <a:rPr lang="ru-RU" sz="1400" b="1" dirty="0" smtClean="0">
                <a:solidFill>
                  <a:srgbClr val="002060"/>
                </a:solidFill>
                <a:effectLst>
                  <a:outerShdw blurRad="38100" dist="38100" dir="2700000" algn="tl">
                    <a:srgbClr val="000000">
                      <a:alpha val="43137"/>
                    </a:srgbClr>
                  </a:outerShdw>
                </a:effectLst>
              </a:rPr>
            </a:br>
            <a:r>
              <a:rPr lang="ru-RU" sz="1400" b="1" dirty="0" err="1" smtClean="0">
                <a:solidFill>
                  <a:srgbClr val="002060"/>
                </a:solidFill>
                <a:effectLst>
                  <a:outerShdw blurRad="38100" dist="38100" dir="2700000" algn="tl">
                    <a:srgbClr val="000000">
                      <a:alpha val="43137"/>
                    </a:srgbClr>
                  </a:outerShdw>
                </a:effectLst>
              </a:rPr>
              <a:t>Дальнереченского</a:t>
            </a:r>
            <a:r>
              <a:rPr lang="ru-RU" sz="1400" b="1" dirty="0" smtClean="0">
                <a:solidFill>
                  <a:srgbClr val="002060"/>
                </a:solidFill>
                <a:effectLst>
                  <a:outerShdw blurRad="38100" dist="38100" dir="2700000" algn="tl">
                    <a:srgbClr val="000000">
                      <a:alpha val="43137"/>
                    </a:srgbClr>
                  </a:outerShdw>
                </a:effectLst>
              </a:rPr>
              <a:t> района Приморского края</a:t>
            </a:r>
            <a:endParaRPr lang="ru-RU" sz="1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0213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Прямоугольник 1"/>
          <p:cNvSpPr/>
          <p:nvPr/>
        </p:nvSpPr>
        <p:spPr>
          <a:xfrm>
            <a:off x="1016000" y="842234"/>
            <a:ext cx="10185400" cy="5450338"/>
          </a:xfrm>
          <a:prstGeom prst="rect">
            <a:avLst/>
          </a:prstGeom>
        </p:spPr>
        <p:txBody>
          <a:bodyPr wrap="square">
            <a:spAutoFit/>
          </a:bodyPr>
          <a:lstStyle/>
          <a:p>
            <a:pPr algn="just">
              <a:lnSpc>
                <a:spcPct val="107000"/>
              </a:lnSpc>
              <a:spcBef>
                <a:spcPts val="600"/>
              </a:spcBef>
              <a:spcAft>
                <a:spcPts val="600"/>
              </a:spcAft>
            </a:pPr>
            <a:r>
              <a:rPr lang="ru-RU" sz="16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Утка </a:t>
            </a:r>
            <a:r>
              <a:rPr lang="ru-RU"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мандаринка – птица весьма маленькая. Живая масса её достигает 0,4-0,8 килограмм. Её внешность не может не вызывать восторга. Наиболее красивыми являются, конечно, селезни. Селезни имеют замечательное разноцветное оперение. Грудь фиолетовая, крылья оранжевые, спина зеленовато-синяя, хвост зелёный с переливом. Так же на теле есть масса чёрно-белых полос. На голове у селезня расположен очень красивых хохолок. Клюв ярко-оранжевый. Ноги короткие, так же имеют оранжевый цвет.</a:t>
            </a:r>
            <a:endParaRPr lang="ru-RU"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ru-RU"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Самка выглядит гораздо скромнее, однако это не отнимает у неё изящности. Оперение у неё </a:t>
            </a:r>
            <a:r>
              <a:rPr lang="ru-RU" sz="16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преимущественно </a:t>
            </a:r>
            <a:r>
              <a:rPr lang="ru-RU"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серо-коричневого цвета, однако на крыльях имеются перья зелёного цвета с характерным отливом. Вес самок немногим меньше, чем самцов.</a:t>
            </a:r>
            <a:endParaRPr lang="ru-RU"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ru-RU"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Птица очень хорошо ныряет, плавает и ходит по суше. Так же у неё очень манёвренный полёт. Она может подниматься в небо и с земли, и с воды, причём сохраняя вертикальное положение. Голос мандаринки сильно отличается от голоса диких и домашних уток.</a:t>
            </a:r>
            <a:endParaRPr lang="ru-RU"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ru-RU"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Утки мандаринки прилетают в Россию в Приморский край, рано весной, когда лежит снег. Там они </a:t>
            </a:r>
            <a:r>
              <a:rPr lang="ru-RU" sz="16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гнездятся </a:t>
            </a:r>
            <a:r>
              <a:rPr lang="ru-RU"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и размножаются. У самцов наблюдается большая конкуренция, на одну самку, как правило, претендует 2-3 самца. Само собой не обходится без драк.</a:t>
            </a:r>
            <a:endParaRPr lang="ru-RU"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ru-RU"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Она не имеет никакого промыслового значения, однако популяция диких уток мандаринок постоянно сокращается. Скорее всего это связано с ухудшением экологии в местах её постоянного обитания.</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512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685800"/>
            <a:ext cx="9309100" cy="5511800"/>
          </a:xfrm>
          <a:prstGeom prst="rect">
            <a:avLst/>
          </a:prstGeom>
          <a:ln>
            <a:noFill/>
          </a:ln>
          <a:effectLst>
            <a:softEdge rad="112500"/>
          </a:effectLst>
        </p:spPr>
      </p:pic>
      <p:pic>
        <p:nvPicPr>
          <p:cNvPr id="5" name="Объект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36601" y="1695451"/>
            <a:ext cx="4571999" cy="4286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Объект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565900" y="927100"/>
            <a:ext cx="4867275" cy="4419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289290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3505" y="955548"/>
            <a:ext cx="3718455" cy="677334"/>
          </a:xfrm>
        </p:spPr>
        <p:txBody>
          <a:bodyPr>
            <a:normAutofit/>
          </a:bodyPr>
          <a:lstStyle/>
          <a:p>
            <a:r>
              <a:rPr lang="ru-RU" sz="3200" b="1" i="1" dirty="0" err="1" smtClean="0">
                <a:solidFill>
                  <a:srgbClr val="C00000"/>
                </a:solidFill>
                <a:latin typeface="Calibri" panose="020F0502020204030204" pitchFamily="34" charset="0"/>
              </a:rPr>
              <a:t>Белоплечий</a:t>
            </a:r>
            <a:r>
              <a:rPr lang="ru-RU" sz="3200" b="1" i="1" dirty="0" smtClean="0">
                <a:solidFill>
                  <a:srgbClr val="C00000"/>
                </a:solidFill>
                <a:latin typeface="Calibri" panose="020F0502020204030204" pitchFamily="34" charset="0"/>
              </a:rPr>
              <a:t> орлан</a:t>
            </a:r>
            <a:endParaRPr lang="ru-RU" sz="3200" b="1" i="1" dirty="0">
              <a:solidFill>
                <a:srgbClr val="C00000"/>
              </a:solidFill>
              <a:latin typeface="Calibri" panose="020F0502020204030204" pitchFamily="34"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096000" y="955548"/>
            <a:ext cx="5153025" cy="4946904"/>
          </a:xfrm>
          <a:prstGeom prst="rect">
            <a:avLst/>
          </a:prstGeom>
          <a:ln>
            <a:noFill/>
          </a:ln>
          <a:effectLst>
            <a:outerShdw blurRad="190500" algn="tl" rotWithShape="0">
              <a:srgbClr val="000000">
                <a:alpha val="70000"/>
              </a:srgbClr>
            </a:outerShdw>
          </a:effectLst>
        </p:spPr>
      </p:pic>
      <p:sp>
        <p:nvSpPr>
          <p:cNvPr id="4" name="Текст 3"/>
          <p:cNvSpPr>
            <a:spLocks noGrp="1"/>
          </p:cNvSpPr>
          <p:nvPr>
            <p:ph type="body" sz="half" idx="2"/>
          </p:nvPr>
        </p:nvSpPr>
        <p:spPr>
          <a:xfrm>
            <a:off x="976181" y="1931583"/>
            <a:ext cx="4622799" cy="3297769"/>
          </a:xfrm>
        </p:spPr>
        <p:txBody>
          <a:bodyPr>
            <a:noAutofit/>
          </a:bodyPr>
          <a:lstStyle/>
          <a:p>
            <a:r>
              <a:rPr lang="ru-RU" sz="2000" b="1" dirty="0" err="1"/>
              <a:t>Белопле́чий</a:t>
            </a:r>
            <a:r>
              <a:rPr lang="ru-RU" sz="2000" b="1" dirty="0"/>
              <a:t> (</a:t>
            </a:r>
            <a:r>
              <a:rPr lang="ru-RU" sz="2000" b="1" dirty="0" err="1"/>
              <a:t>тихоокеа́нский</a:t>
            </a:r>
            <a:r>
              <a:rPr lang="ru-RU" sz="2000" b="1" dirty="0"/>
              <a:t>) </a:t>
            </a:r>
            <a:r>
              <a:rPr lang="ru-RU" sz="2000" b="1" dirty="0" err="1" smtClean="0"/>
              <a:t>орла́н</a:t>
            </a:r>
            <a:r>
              <a:rPr lang="ru-RU" sz="2000" b="1" dirty="0" smtClean="0"/>
              <a:t> — </a:t>
            </a:r>
            <a:r>
              <a:rPr lang="ru-RU" sz="2000" b="1" dirty="0"/>
              <a:t>очень крупная </a:t>
            </a:r>
            <a:r>
              <a:rPr lang="ru-RU" sz="2000" b="1" dirty="0">
                <a:hlinkClick r:id="rId3" tooltip="Хищные птицы"/>
              </a:rPr>
              <a:t>хищная птица</a:t>
            </a:r>
            <a:r>
              <a:rPr lang="ru-RU" sz="2000" b="1" dirty="0"/>
              <a:t> </a:t>
            </a:r>
            <a:r>
              <a:rPr lang="ru-RU" sz="2000" b="1" dirty="0" smtClean="0"/>
              <a:t>семейства </a:t>
            </a:r>
            <a:r>
              <a:rPr lang="ru-RU" sz="2000" b="1" dirty="0" smtClean="0">
                <a:hlinkClick r:id="rId4" tooltip="Ястребиные"/>
              </a:rPr>
              <a:t>ястребиных</a:t>
            </a:r>
            <a:r>
              <a:rPr lang="ru-RU" sz="2000" b="1" dirty="0"/>
              <a:t>, обитающая на прибрежной территории северо-восточной </a:t>
            </a:r>
            <a:r>
              <a:rPr lang="ru-RU" sz="2000" b="1" dirty="0">
                <a:hlinkClick r:id="rId5" tooltip="Азия"/>
              </a:rPr>
              <a:t>Азии</a:t>
            </a:r>
            <a:r>
              <a:rPr lang="ru-RU" sz="2000" b="1" dirty="0"/>
              <a:t>. Питается в основном рыбой. Является одним из самых тяжёлых орлов. Масса достигает 9 кг. Вид занесён в </a:t>
            </a:r>
            <a:r>
              <a:rPr lang="ru-RU" sz="2000" b="1" dirty="0">
                <a:hlinkClick r:id="rId6" tooltip="Красная книга России"/>
              </a:rPr>
              <a:t>Красную книгу России</a:t>
            </a:r>
            <a:r>
              <a:rPr lang="ru-RU" sz="2000" b="1" dirty="0"/>
              <a:t>.</a:t>
            </a:r>
          </a:p>
        </p:txBody>
      </p:sp>
    </p:spTree>
    <p:extLst>
      <p:ext uri="{BB962C8B-B14F-4D97-AF65-F5344CB8AC3E}">
        <p14:creationId xmlns:p14="http://schemas.microsoft.com/office/powerpoint/2010/main" val="1697835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87600" y="846136"/>
            <a:ext cx="7137400" cy="4614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3668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7547" y="869951"/>
            <a:ext cx="3718455" cy="698498"/>
          </a:xfrm>
        </p:spPr>
        <p:txBody>
          <a:bodyPr>
            <a:normAutofit/>
          </a:bodyPr>
          <a:lstStyle/>
          <a:p>
            <a:r>
              <a:rPr lang="ru-RU" sz="3200" b="1" i="1" dirty="0" smtClean="0">
                <a:solidFill>
                  <a:srgbClr val="C00000"/>
                </a:solidFill>
                <a:latin typeface="Calibri" panose="020F0502020204030204" pitchFamily="34" charset="0"/>
              </a:rPr>
              <a:t>Красноногий ибис</a:t>
            </a:r>
            <a:endParaRPr lang="ru-RU" sz="3200" b="1" i="1" dirty="0">
              <a:solidFill>
                <a:srgbClr val="C00000"/>
              </a:solidFill>
              <a:latin typeface="Calibri" panose="020F0502020204030204" pitchFamily="34" charset="0"/>
            </a:endParaRPr>
          </a:p>
        </p:txBody>
      </p:sp>
      <p:pic>
        <p:nvPicPr>
          <p:cNvPr id="6" name="Рисунок 5"/>
          <p:cNvPicPr>
            <a:picLocks noChangeAspect="1"/>
          </p:cNvPicPr>
          <p:nvPr/>
        </p:nvPicPr>
        <p:blipFill>
          <a:blip r:embed="rId2"/>
          <a:stretch>
            <a:fillRect/>
          </a:stretch>
        </p:blipFill>
        <p:spPr>
          <a:xfrm>
            <a:off x="6604000" y="1219200"/>
            <a:ext cx="4524318" cy="4656666"/>
          </a:xfrm>
          <a:prstGeom prst="rect">
            <a:avLst/>
          </a:prstGeom>
        </p:spPr>
      </p:pic>
      <p:sp>
        <p:nvSpPr>
          <p:cNvPr id="7" name="Объект 6"/>
          <p:cNvSpPr>
            <a:spLocks noGrp="1"/>
          </p:cNvSpPr>
          <p:nvPr>
            <p:ph idx="1"/>
          </p:nvPr>
        </p:nvSpPr>
        <p:spPr>
          <a:xfrm>
            <a:off x="5842000" y="908051"/>
            <a:ext cx="5046134" cy="4967815"/>
          </a:xfrm>
        </p:spPr>
        <p:txBody>
          <a:bodyPr/>
          <a:lstStyle/>
          <a:p>
            <a:endParaRPr lang="ru-RU" dirty="0"/>
          </a:p>
        </p:txBody>
      </p:sp>
      <p:sp>
        <p:nvSpPr>
          <p:cNvPr id="8" name="Текст 7"/>
          <p:cNvSpPr>
            <a:spLocks noGrp="1"/>
          </p:cNvSpPr>
          <p:nvPr>
            <p:ph type="body" sz="half" idx="2"/>
          </p:nvPr>
        </p:nvSpPr>
        <p:spPr>
          <a:xfrm>
            <a:off x="920810" y="1568449"/>
            <a:ext cx="4734453" cy="3996265"/>
          </a:xfrm>
        </p:spPr>
        <p:txBody>
          <a:bodyPr>
            <a:noAutofit/>
          </a:bodyPr>
          <a:lstStyle/>
          <a:p>
            <a:pPr lvl="0" fontAlgn="base">
              <a:lnSpc>
                <a:spcPct val="150000"/>
              </a:lnSpc>
              <a:spcBef>
                <a:spcPts val="0"/>
              </a:spcBef>
              <a:spcAft>
                <a:spcPts val="800"/>
              </a:spcAft>
              <a:buClrTx/>
              <a:buSzTx/>
            </a:pPr>
            <a:r>
              <a:rPr lang="ru-RU" sz="2000" b="1" dirty="0">
                <a:solidFill>
                  <a:srgbClr val="36312D"/>
                </a:solidFill>
                <a:latin typeface="inherit"/>
                <a:ea typeface="Times New Roman" panose="02020603050405020304" pitchFamily="18" charset="0"/>
                <a:cs typeface="Arial" panose="020B0604020202020204" pitchFamily="34" charset="0"/>
              </a:rPr>
              <a:t>Японский или красноногий ибис</a:t>
            </a:r>
            <a:r>
              <a:rPr lang="ru-RU" sz="2000" b="1" dirty="0">
                <a:solidFill>
                  <a:srgbClr val="36312D"/>
                </a:solidFill>
                <a:latin typeface="Arial" panose="020B0604020202020204" pitchFamily="34" charset="0"/>
                <a:ea typeface="Times New Roman" panose="02020603050405020304" pitchFamily="18" charset="0"/>
                <a:cs typeface="Times New Roman" panose="02020603050405020304" pitchFamily="18" charset="0"/>
              </a:rPr>
              <a:t> — птица невероятно красивая. Белоснежное оперение подчеркнуто красным цветом ног и неоперенной головы. А черный длинный клюв с красным изогнутым кончиком и желтое кольцо вокруг глаз придает законченность образу этой редкой птицы. </a:t>
            </a:r>
            <a:endParaRPr lang="ru-RU"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345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416350" y="773144"/>
            <a:ext cx="4566300" cy="5822185"/>
          </a:xfrm>
          <a:prstGeom prst="rect">
            <a:avLst/>
          </a:prstGeom>
        </p:spPr>
      </p:pic>
      <p:sp>
        <p:nvSpPr>
          <p:cNvPr id="3" name="Прямоугольник 2"/>
          <p:cNvSpPr/>
          <p:nvPr/>
        </p:nvSpPr>
        <p:spPr>
          <a:xfrm>
            <a:off x="1257300" y="773144"/>
            <a:ext cx="4686300" cy="5122941"/>
          </a:xfrm>
          <a:prstGeom prst="rect">
            <a:avLst/>
          </a:prstGeom>
        </p:spPr>
        <p:txBody>
          <a:bodyPr wrap="square">
            <a:spAutoFit/>
          </a:bodyPr>
          <a:lstStyle/>
          <a:p>
            <a:pPr algn="ctr" fontAlgn="base">
              <a:lnSpc>
                <a:spcPct val="150000"/>
              </a:lnSpc>
              <a:spcAft>
                <a:spcPts val="800"/>
              </a:spcAft>
            </a:pPr>
            <a:r>
              <a:rPr lang="ru-RU" sz="2000" b="1" dirty="0" smtClean="0">
                <a:solidFill>
                  <a:srgbClr val="36312D"/>
                </a:solidFill>
                <a:latin typeface="Calibri" panose="020F0502020204030204" pitchFamily="34" charset="0"/>
                <a:ea typeface="Times New Roman" panose="02020603050405020304" pitchFamily="18" charset="0"/>
                <a:cs typeface="Times New Roman" panose="02020603050405020304" pitchFamily="18" charset="0"/>
              </a:rPr>
              <a:t>Встретить </a:t>
            </a:r>
            <a:r>
              <a:rPr lang="ru-RU" sz="2000" b="1" dirty="0">
                <a:solidFill>
                  <a:srgbClr val="36312D"/>
                </a:solidFill>
                <a:latin typeface="Calibri" panose="020F0502020204030204" pitchFamily="34" charset="0"/>
                <a:ea typeface="Times New Roman" panose="02020603050405020304" pitchFamily="18" charset="0"/>
                <a:cs typeface="Times New Roman" panose="02020603050405020304" pitchFamily="18" charset="0"/>
              </a:rPr>
              <a:t>красноногого ибиса в Приморском крае уже практически невозможно, а по некоторым данным на территории России эта птица больше не гнездится. Птица эта, когда-то многочисленная на Дальнем Востоке нашей страны, а также в центральном Китае, Японии, ныне встречается очень редко и отнесена к исчезающему виду. В </a:t>
            </a:r>
            <a:r>
              <a:rPr lang="ru-RU" sz="2000" b="1" dirty="0" smtClean="0">
                <a:solidFill>
                  <a:srgbClr val="36312D"/>
                </a:solidFill>
                <a:latin typeface="Calibri" panose="020F0502020204030204" pitchFamily="34" charset="0"/>
                <a:ea typeface="Times New Roman" panose="02020603050405020304" pitchFamily="18" charset="0"/>
                <a:cs typeface="Times New Roman" panose="02020603050405020304" pitchFamily="18" charset="0"/>
              </a:rPr>
              <a:t>России </a:t>
            </a:r>
            <a:r>
              <a:rPr lang="ru-RU" sz="2000" b="1" dirty="0" smtClean="0">
                <a:solidFill>
                  <a:srgbClr val="36312D"/>
                </a:solidFill>
                <a:latin typeface="Calibri" panose="020F0502020204030204" pitchFamily="34" charset="0"/>
                <a:ea typeface="Times New Roman" panose="02020603050405020304" pitchFamily="18" charset="0"/>
                <a:cs typeface="Arial" panose="020B0604020202020204" pitchFamily="34" charset="0"/>
              </a:rPr>
              <a:t>японский </a:t>
            </a:r>
            <a:r>
              <a:rPr lang="ru-RU" sz="2000" b="1" dirty="0">
                <a:solidFill>
                  <a:srgbClr val="36312D"/>
                </a:solidFill>
                <a:latin typeface="Calibri" panose="020F0502020204030204" pitchFamily="34" charset="0"/>
                <a:ea typeface="Times New Roman" panose="02020603050405020304" pitchFamily="18" charset="0"/>
                <a:cs typeface="Arial" panose="020B0604020202020204" pitchFamily="34" charset="0"/>
              </a:rPr>
              <a:t>ибис занесен в Красную Книгу</a:t>
            </a:r>
            <a:r>
              <a:rPr lang="ru-RU" sz="2000" b="1" dirty="0">
                <a:solidFill>
                  <a:srgbClr val="36312D"/>
                </a:solidFill>
                <a:latin typeface="Calibri" panose="020F0502020204030204" pitchFamily="34" charset="0"/>
                <a:ea typeface="Times New Roman" panose="02020603050405020304" pitchFamily="18" charset="0"/>
                <a:cs typeface="Times New Roman" panose="02020603050405020304" pitchFamily="18" charset="0"/>
              </a:rPr>
              <a:t>.</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46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6324600" y="1282700"/>
            <a:ext cx="4991100" cy="454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a:stretch>
            <a:fillRect/>
          </a:stretch>
        </p:blipFill>
        <p:spPr>
          <a:xfrm>
            <a:off x="1233999" y="277864"/>
            <a:ext cx="5090601" cy="11991871"/>
          </a:xfrm>
          <a:prstGeom prst="rect">
            <a:avLst/>
          </a:prstGeom>
        </p:spPr>
      </p:pic>
    </p:spTree>
    <p:extLst>
      <p:ext uri="{BB962C8B-B14F-4D97-AF65-F5344CB8AC3E}">
        <p14:creationId xmlns:p14="http://schemas.microsoft.com/office/powerpoint/2010/main" val="2460940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3810" y="812800"/>
            <a:ext cx="3718455" cy="558800"/>
          </a:xfrm>
        </p:spPr>
        <p:txBody>
          <a:bodyPr>
            <a:noAutofit/>
          </a:bodyPr>
          <a:lstStyle/>
          <a:p>
            <a:r>
              <a:rPr lang="ru-RU" sz="3200" b="1" i="1" dirty="0">
                <a:solidFill>
                  <a:srgbClr val="C00000"/>
                </a:solidFill>
                <a:latin typeface="Arial" panose="020B0604020202020204" pitchFamily="34" charset="0"/>
                <a:cs typeface="Arial" panose="020B0604020202020204" pitchFamily="34" charset="0"/>
              </a:rPr>
              <a:t>д</a:t>
            </a:r>
            <a:r>
              <a:rPr lang="ru-RU" sz="3200" b="1" i="1" dirty="0" smtClean="0">
                <a:solidFill>
                  <a:srgbClr val="C00000"/>
                </a:solidFill>
                <a:latin typeface="Arial" panose="020B0604020202020204" pitchFamily="34" charset="0"/>
                <a:cs typeface="Arial" panose="020B0604020202020204" pitchFamily="34" charset="0"/>
              </a:rPr>
              <a:t>икуша</a:t>
            </a:r>
            <a:endParaRPr lang="ru-RU" sz="3200" b="1" i="1" dirty="0">
              <a:solidFill>
                <a:srgbClr val="C00000"/>
              </a:solidFill>
              <a:latin typeface="Arial" panose="020B0604020202020204" pitchFamily="34" charset="0"/>
              <a:cs typeface="Arial" panose="020B0604020202020204" pitchFamily="34"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6200" y="901700"/>
            <a:ext cx="4978400" cy="4718050"/>
          </a:xfrm>
          <a:prstGeom prst="rect">
            <a:avLst/>
          </a:prstGeom>
          <a:ln>
            <a:noFill/>
          </a:ln>
          <a:effectLst>
            <a:softEdge rad="112500"/>
          </a:effectLst>
        </p:spPr>
      </p:pic>
      <p:sp>
        <p:nvSpPr>
          <p:cNvPr id="4" name="Текст 3"/>
          <p:cNvSpPr>
            <a:spLocks noGrp="1"/>
          </p:cNvSpPr>
          <p:nvPr>
            <p:ph type="body" sz="half" idx="2"/>
          </p:nvPr>
        </p:nvSpPr>
        <p:spPr>
          <a:xfrm>
            <a:off x="1293810" y="2038349"/>
            <a:ext cx="3718455" cy="3162302"/>
          </a:xfrm>
        </p:spPr>
        <p:txBody>
          <a:bodyPr>
            <a:normAutofit lnSpcReduction="10000"/>
          </a:bodyPr>
          <a:lstStyle/>
          <a:p>
            <a:pPr>
              <a:lnSpc>
                <a:spcPct val="150000"/>
              </a:lnSpc>
            </a:pPr>
            <a:r>
              <a:rPr lang="ru-RU" sz="2000" b="1" dirty="0">
                <a:latin typeface="Arial" panose="020B0604020202020204" pitchFamily="34" charset="0"/>
                <a:cs typeface="Arial" panose="020B0604020202020204" pitchFamily="34" charset="0"/>
              </a:rPr>
              <a:t>одна из редких и малоизученных птиц семейства </a:t>
            </a:r>
            <a:r>
              <a:rPr lang="ru-RU" sz="2000" b="1" u="sng" dirty="0">
                <a:latin typeface="Arial" panose="020B0604020202020204" pitchFamily="34" charset="0"/>
                <a:cs typeface="Arial" panose="020B0604020202020204" pitchFamily="34" charset="0"/>
                <a:hlinkClick r:id="rId3" tooltip="Тетеревиные"/>
              </a:rPr>
              <a:t>тетеревиных</a:t>
            </a:r>
            <a:r>
              <a:rPr lang="ru-RU" sz="2000" b="1" dirty="0">
                <a:latin typeface="Arial" panose="020B0604020202020204" pitchFamily="34" charset="0"/>
                <a:cs typeface="Arial" panose="020B0604020202020204" pitchFamily="34" charset="0"/>
              </a:rPr>
              <a:t>. Находится на грани уничтожения. Внесена в </a:t>
            </a:r>
            <a:r>
              <a:rPr lang="ru-RU" sz="2000" b="1" u="sng" dirty="0">
                <a:latin typeface="Arial" panose="020B0604020202020204" pitchFamily="34" charset="0"/>
                <a:cs typeface="Arial" panose="020B0604020202020204" pitchFamily="34" charset="0"/>
                <a:hlinkClick r:id="rId4" tooltip="Красная книга МСОП"/>
              </a:rPr>
              <a:t>Красную книгу МСОП</a:t>
            </a:r>
            <a:r>
              <a:rPr lang="ru-RU" sz="2000" b="1" dirty="0">
                <a:latin typeface="Arial" panose="020B0604020202020204" pitchFamily="34" charset="0"/>
                <a:cs typeface="Arial" panose="020B0604020202020204" pitchFamily="34" charset="0"/>
              </a:rPr>
              <a:t>, </a:t>
            </a:r>
            <a:r>
              <a:rPr lang="ru-RU" sz="2000" b="1" u="sng" dirty="0">
                <a:latin typeface="Arial" panose="020B0604020202020204" pitchFamily="34" charset="0"/>
                <a:cs typeface="Arial" panose="020B0604020202020204" pitchFamily="34" charset="0"/>
                <a:hlinkClick r:id="rId5" tooltip="Красная книга РФ"/>
              </a:rPr>
              <a:t>Красную книгу РФ</a:t>
            </a:r>
            <a:r>
              <a:rPr lang="ru-RU" sz="20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2033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1100" y="982130"/>
            <a:ext cx="5041900" cy="4986870"/>
          </a:xfrm>
          <a:prstGeom prst="rect">
            <a:avLst/>
          </a:prstGeom>
          <a:ln>
            <a:noFill/>
          </a:ln>
          <a:effectLst>
            <a:softEdge rad="112500"/>
          </a:effectLst>
        </p:spPr>
      </p:pic>
      <p:sp>
        <p:nvSpPr>
          <p:cNvPr id="4" name="Текст 3"/>
          <p:cNvSpPr>
            <a:spLocks noGrp="1"/>
          </p:cNvSpPr>
          <p:nvPr>
            <p:ph type="body" sz="half" idx="2"/>
          </p:nvPr>
        </p:nvSpPr>
        <p:spPr>
          <a:xfrm>
            <a:off x="711200" y="855131"/>
            <a:ext cx="4851400" cy="4487338"/>
          </a:xfrm>
        </p:spPr>
        <p:txBody>
          <a:bodyPr>
            <a:noAutofit/>
          </a:bodyPr>
          <a:lstStyle/>
          <a:p>
            <a:r>
              <a:rPr lang="ru-RU" sz="2000" b="1" dirty="0"/>
              <a:t>Обитает в </a:t>
            </a:r>
            <a:r>
              <a:rPr lang="ru-RU" sz="2000" b="1" u="sng" dirty="0">
                <a:hlinkClick r:id="rId3" tooltip="Амурская область"/>
              </a:rPr>
              <a:t>Амурской области</a:t>
            </a:r>
            <a:r>
              <a:rPr lang="ru-RU" sz="2000" b="1" dirty="0"/>
              <a:t>, горно-таежных участках </a:t>
            </a:r>
            <a:r>
              <a:rPr lang="ru-RU" sz="2000" b="1" u="sng" dirty="0">
                <a:hlinkClick r:id="rId4" tooltip="Сихотэ-Алинь"/>
              </a:rPr>
              <a:t>Сихотэ-Алиня</a:t>
            </a:r>
            <a:r>
              <a:rPr lang="ru-RU" sz="2000" b="1" dirty="0"/>
              <a:t> и на острове </a:t>
            </a:r>
            <a:r>
              <a:rPr lang="ru-RU" sz="2000" b="1" u="sng" dirty="0">
                <a:hlinkClick r:id="rId5" tooltip="Сахалин"/>
              </a:rPr>
              <a:t>Сахалин</a:t>
            </a:r>
            <a:r>
              <a:rPr lang="ru-RU" sz="2000" b="1" dirty="0" smtClean="0"/>
              <a:t>.</a:t>
            </a:r>
            <a:endParaRPr lang="ru-RU" sz="2000" b="1" dirty="0"/>
          </a:p>
          <a:p>
            <a:r>
              <a:rPr lang="ru-RU" sz="2000" b="1" dirty="0"/>
              <a:t>От склонов гор и </a:t>
            </a:r>
            <a:r>
              <a:rPr lang="ru-RU" sz="2000" b="1" u="sng" dirty="0">
                <a:hlinkClick r:id="rId6" tooltip="Сопка"/>
              </a:rPr>
              <a:t>сопок</a:t>
            </a:r>
            <a:r>
              <a:rPr lang="ru-RU" sz="2000" b="1" dirty="0"/>
              <a:t> с темнохвойной тайгой до </a:t>
            </a:r>
            <a:r>
              <a:rPr lang="ru-RU" sz="2000" b="1" u="sng" dirty="0">
                <a:hlinkClick r:id="rId7" tooltip="Гольцы (горные вершины)"/>
              </a:rPr>
              <a:t>гольцов</a:t>
            </a:r>
            <a:r>
              <a:rPr lang="ru-RU" sz="2000" b="1" dirty="0"/>
              <a:t> на высоте 1600 метров над уровнем моря в елово-пихтовых </a:t>
            </a:r>
            <a:r>
              <a:rPr lang="ru-RU" sz="2000" b="1" u="sng" dirty="0">
                <a:hlinkClick r:id="rId8" tooltip="Лес"/>
              </a:rPr>
              <a:t>лесах</a:t>
            </a:r>
            <a:r>
              <a:rPr lang="ru-RU" sz="2000" b="1" dirty="0"/>
              <a:t>, </a:t>
            </a:r>
            <a:r>
              <a:rPr lang="ru-RU" sz="2000" b="1" u="sng" dirty="0">
                <a:hlinkClick r:id="rId9" tooltip="Ель"/>
              </a:rPr>
              <a:t>ельниках</a:t>
            </a:r>
            <a:r>
              <a:rPr lang="ru-RU" sz="2000" b="1" dirty="0"/>
              <a:t>, </a:t>
            </a:r>
            <a:endParaRPr lang="ru-RU" sz="2000" b="1" dirty="0" smtClean="0"/>
          </a:p>
          <a:p>
            <a:r>
              <a:rPr lang="ru-RU" sz="2000" b="1" u="sng" dirty="0" err="1" smtClean="0">
                <a:hlinkClick r:id="rId10" tooltip="Лиственничник"/>
              </a:rPr>
              <a:t>лиственничниках</a:t>
            </a:r>
            <a:r>
              <a:rPr lang="ru-RU" sz="2000" b="1" dirty="0"/>
              <a:t>.</a:t>
            </a:r>
          </a:p>
          <a:p>
            <a:r>
              <a:rPr lang="ru-RU" sz="2000" b="1" dirty="0"/>
              <a:t>В горных районах совершает незначительные вертикальные сезонные кочевки. Летает редко. Питается зимой практически исключительно хвоей, летом и семенными коробочками мха, листьями брусники и ягодами, иногда — насекомыми. </a:t>
            </a:r>
          </a:p>
        </p:txBody>
      </p:sp>
    </p:spTree>
    <p:extLst>
      <p:ext uri="{BB962C8B-B14F-4D97-AF65-F5344CB8AC3E}">
        <p14:creationId xmlns:p14="http://schemas.microsoft.com/office/powerpoint/2010/main" val="4229836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200" y="715636"/>
            <a:ext cx="5466015" cy="5426727"/>
          </a:xfrm>
          <a:prstGeom prst="rect">
            <a:avLst/>
          </a:prstGeom>
          <a:ln>
            <a:noFill/>
          </a:ln>
          <a:effectLst>
            <a:softEdge rad="112500"/>
          </a:effectLst>
        </p:spPr>
      </p:pic>
      <p:sp>
        <p:nvSpPr>
          <p:cNvPr id="2" name="Заголовок 1"/>
          <p:cNvSpPr>
            <a:spLocks noGrp="1"/>
          </p:cNvSpPr>
          <p:nvPr>
            <p:ph type="title"/>
          </p:nvPr>
        </p:nvSpPr>
        <p:spPr>
          <a:xfrm>
            <a:off x="6729411" y="2362200"/>
            <a:ext cx="4294189" cy="1879600"/>
          </a:xfrm>
        </p:spPr>
        <p:txBody>
          <a:bodyPr>
            <a:normAutofit fontScale="90000"/>
          </a:bodyPr>
          <a:lstStyle/>
          <a:p>
            <a:r>
              <a:rPr lang="ru-RU" sz="6000" b="1" dirty="0" smtClean="0">
                <a:solidFill>
                  <a:srgbClr val="C00000"/>
                </a:solidFill>
                <a:effectLst>
                  <a:outerShdw blurRad="38100" dist="38100" dir="2700000" algn="tl">
                    <a:srgbClr val="000000">
                      <a:alpha val="43137"/>
                    </a:srgbClr>
                  </a:outerShdw>
                </a:effectLst>
              </a:rPr>
              <a:t>Приморский край</a:t>
            </a:r>
            <a:r>
              <a:rPr lang="ru-RU" sz="5400" b="1" dirty="0">
                <a:solidFill>
                  <a:srgbClr val="C00000"/>
                </a:solidFill>
                <a:effectLst>
                  <a:outerShdw blurRad="38100" dist="38100" dir="2700000" algn="tl">
                    <a:srgbClr val="000000">
                      <a:alpha val="43137"/>
                    </a:srgbClr>
                  </a:outerShdw>
                </a:effectLst>
              </a:rPr>
              <a:t/>
            </a:r>
            <a:br>
              <a:rPr lang="ru-RU" sz="5400" b="1" dirty="0">
                <a:solidFill>
                  <a:srgbClr val="C00000"/>
                </a:solidFill>
                <a:effectLst>
                  <a:outerShdw blurRad="38100" dist="38100" dir="2700000" algn="tl">
                    <a:srgbClr val="000000">
                      <a:alpha val="43137"/>
                    </a:srgbClr>
                  </a:outerShdw>
                </a:effectLst>
              </a:rPr>
            </a:br>
            <a:endParaRPr lang="ru-RU" dirty="0"/>
          </a:p>
        </p:txBody>
      </p:sp>
    </p:spTree>
    <p:extLst>
      <p:ext uri="{BB962C8B-B14F-4D97-AF65-F5344CB8AC3E}">
        <p14:creationId xmlns:p14="http://schemas.microsoft.com/office/powerpoint/2010/main" val="3686228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79357" y="872966"/>
            <a:ext cx="5216643" cy="48928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Объект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51400" y="872966"/>
            <a:ext cx="6578600" cy="54229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846786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4411" y="838200"/>
            <a:ext cx="3718455" cy="766234"/>
          </a:xfrm>
        </p:spPr>
        <p:txBody>
          <a:bodyPr>
            <a:normAutofit fontScale="90000"/>
          </a:bodyPr>
          <a:lstStyle/>
          <a:p>
            <a:r>
              <a:rPr lang="ru-RU" sz="3200" b="1" i="1" dirty="0" err="1" smtClean="0">
                <a:solidFill>
                  <a:srgbClr val="C00000"/>
                </a:solidFill>
                <a:latin typeface="Arial" panose="020B0604020202020204" pitchFamily="34" charset="0"/>
                <a:cs typeface="Arial" panose="020B0604020202020204" pitchFamily="34" charset="0"/>
              </a:rPr>
              <a:t>Даурский</a:t>
            </a:r>
            <a:r>
              <a:rPr lang="ru-RU" sz="3200" b="1" i="1" dirty="0" smtClean="0">
                <a:solidFill>
                  <a:srgbClr val="C00000"/>
                </a:solidFill>
                <a:latin typeface="Arial" panose="020B0604020202020204" pitchFamily="34" charset="0"/>
                <a:cs typeface="Arial" panose="020B0604020202020204" pitchFamily="34" charset="0"/>
              </a:rPr>
              <a:t> журавль</a:t>
            </a:r>
            <a:endParaRPr lang="ru-RU" sz="3200" b="1" i="1" dirty="0">
              <a:solidFill>
                <a:srgbClr val="C00000"/>
              </a:solidFill>
              <a:latin typeface="Arial" panose="020B0604020202020204" pitchFamily="34" charset="0"/>
              <a:cs typeface="Arial" panose="020B0604020202020204" pitchFamily="34" charset="0"/>
            </a:endParaRPr>
          </a:p>
        </p:txBody>
      </p:sp>
      <p:pic>
        <p:nvPicPr>
          <p:cNvPr id="5" name="Объект 4"/>
          <p:cNvPicPr>
            <a:picLocks noGrp="1" noChangeAspect="1"/>
          </p:cNvPicPr>
          <p:nvPr>
            <p:ph idx="1"/>
          </p:nvPr>
        </p:nvPicPr>
        <p:blipFill>
          <a:blip r:embed="rId2"/>
          <a:stretch>
            <a:fillRect/>
          </a:stretch>
        </p:blipFill>
        <p:spPr>
          <a:xfrm>
            <a:off x="6527800" y="838200"/>
            <a:ext cx="4572000" cy="5130800"/>
          </a:xfrm>
          <a:prstGeom prst="rect">
            <a:avLst/>
          </a:prstGeom>
          <a:ln>
            <a:noFill/>
          </a:ln>
          <a:effectLst>
            <a:softEdge rad="112500"/>
          </a:effectLst>
        </p:spPr>
      </p:pic>
      <p:sp>
        <p:nvSpPr>
          <p:cNvPr id="4" name="Текст 3"/>
          <p:cNvSpPr>
            <a:spLocks noGrp="1"/>
          </p:cNvSpPr>
          <p:nvPr>
            <p:ph type="body" sz="half" idx="2"/>
          </p:nvPr>
        </p:nvSpPr>
        <p:spPr>
          <a:xfrm>
            <a:off x="838201" y="1905000"/>
            <a:ext cx="4686300" cy="3640669"/>
          </a:xfrm>
        </p:spPr>
        <p:txBody>
          <a:bodyPr>
            <a:normAutofit/>
          </a:bodyPr>
          <a:lstStyle/>
          <a:p>
            <a:r>
              <a:rPr lang="ru-RU" sz="2000" b="1" dirty="0" err="1"/>
              <a:t>Даурский</a:t>
            </a:r>
            <a:r>
              <a:rPr lang="ru-RU" sz="2000" b="1" dirty="0"/>
              <a:t> </a:t>
            </a:r>
            <a:r>
              <a:rPr lang="ru-RU" sz="2000" b="1" dirty="0" smtClean="0"/>
              <a:t>журавль </a:t>
            </a:r>
            <a:r>
              <a:rPr lang="ru-RU" sz="2000" b="1" dirty="0"/>
              <a:t> — птица семейства </a:t>
            </a:r>
            <a:r>
              <a:rPr lang="ru-RU" sz="2000" b="1" u="sng" dirty="0">
                <a:hlinkClick r:id="rId3" tooltip="Журавли"/>
              </a:rPr>
              <a:t>журавлей</a:t>
            </a:r>
            <a:r>
              <a:rPr lang="ru-RU" sz="2000" b="1" dirty="0"/>
              <a:t>, обитающая в Восточной </a:t>
            </a:r>
            <a:r>
              <a:rPr lang="ru-RU" sz="2000" b="1" u="sng" dirty="0">
                <a:hlinkClick r:id="rId4" tooltip="Азия"/>
              </a:rPr>
              <a:t>Азии</a:t>
            </a:r>
            <a:r>
              <a:rPr lang="ru-RU" sz="2000" b="1" dirty="0"/>
              <a:t>, в том числе и на территории </a:t>
            </a:r>
            <a:r>
              <a:rPr lang="ru-RU" sz="2000" b="1" u="sng" dirty="0">
                <a:hlinkClick r:id="rId5" tooltip="Российская Федерация"/>
              </a:rPr>
              <a:t>Российской Федерации</a:t>
            </a:r>
            <a:r>
              <a:rPr lang="ru-RU" sz="2000" b="1" dirty="0"/>
              <a:t>. Редкий вид, его общая численность по оценкам </a:t>
            </a:r>
            <a:r>
              <a:rPr lang="ru-RU" sz="2000" b="1" u="sng" dirty="0" smtClean="0">
                <a:hlinkClick r:id="rId6" tooltip="Орнитолог"/>
              </a:rPr>
              <a:t>орнитологов</a:t>
            </a:r>
            <a:r>
              <a:rPr lang="ru-RU" sz="2000" b="1" u="sng" dirty="0" smtClean="0"/>
              <a:t> </a:t>
            </a:r>
            <a:r>
              <a:rPr lang="ru-RU" sz="2000" b="1" dirty="0" smtClean="0"/>
              <a:t>составляет </a:t>
            </a:r>
            <a:r>
              <a:rPr lang="ru-RU" sz="2000" b="1" dirty="0"/>
              <a:t>4900—5300 особей. Находится под охраной международных и национальных законодательств.</a:t>
            </a:r>
          </a:p>
          <a:p>
            <a:endParaRPr lang="ru-R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420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stretch>
            <a:fillRect/>
          </a:stretch>
        </p:blipFill>
        <p:spPr>
          <a:xfrm>
            <a:off x="5969000" y="800497"/>
            <a:ext cx="5384800" cy="40378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Объект 5"/>
          <p:cNvPicPr>
            <a:picLocks noGrp="1" noChangeAspect="1"/>
          </p:cNvPicPr>
          <p:nvPr>
            <p:ph sz="half" idx="2"/>
          </p:nvPr>
        </p:nvPicPr>
        <p:blipFill>
          <a:blip r:embed="rId3"/>
          <a:stretch>
            <a:fillRect/>
          </a:stretch>
        </p:blipFill>
        <p:spPr>
          <a:xfrm>
            <a:off x="6096000" y="2819400"/>
            <a:ext cx="4464050" cy="3644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Рисунок 6"/>
          <p:cNvPicPr>
            <a:picLocks noChangeAspect="1"/>
          </p:cNvPicPr>
          <p:nvPr/>
        </p:nvPicPr>
        <p:blipFill>
          <a:blip r:embed="rId4"/>
          <a:stretch>
            <a:fillRect/>
          </a:stretch>
        </p:blipFill>
        <p:spPr>
          <a:xfrm>
            <a:off x="889001" y="914400"/>
            <a:ext cx="5207000" cy="49657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3378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110" y="990600"/>
            <a:ext cx="3718455" cy="588434"/>
          </a:xfrm>
        </p:spPr>
        <p:txBody>
          <a:bodyPr>
            <a:normAutofit/>
          </a:bodyPr>
          <a:lstStyle/>
          <a:p>
            <a:r>
              <a:rPr lang="ru-RU" sz="3200" b="1" i="1" dirty="0" smtClean="0">
                <a:solidFill>
                  <a:srgbClr val="C00000"/>
                </a:solidFill>
                <a:latin typeface="Arial" panose="020B0604020202020204" pitchFamily="34" charset="0"/>
                <a:cs typeface="Arial" panose="020B0604020202020204" pitchFamily="34" charset="0"/>
              </a:rPr>
              <a:t>зимородок</a:t>
            </a:r>
            <a:endParaRPr lang="ru-RU" sz="3200" b="1" i="1" dirty="0">
              <a:solidFill>
                <a:srgbClr val="C00000"/>
              </a:solidFill>
              <a:latin typeface="Arial" panose="020B0604020202020204" pitchFamily="34" charset="0"/>
              <a:cs typeface="Arial" panose="020B0604020202020204" pitchFamily="34" charset="0"/>
            </a:endParaRPr>
          </a:p>
        </p:txBody>
      </p:sp>
      <p:pic>
        <p:nvPicPr>
          <p:cNvPr id="5" name="Объект 4"/>
          <p:cNvPicPr>
            <a:picLocks noGrp="1" noChangeAspect="1"/>
          </p:cNvPicPr>
          <p:nvPr>
            <p:ph idx="1"/>
          </p:nvPr>
        </p:nvPicPr>
        <p:blipFill>
          <a:blip r:embed="rId2"/>
          <a:stretch>
            <a:fillRect/>
          </a:stretch>
        </p:blipFill>
        <p:spPr>
          <a:xfrm>
            <a:off x="6234113" y="1079500"/>
            <a:ext cx="5200994" cy="463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816240" y="1803400"/>
            <a:ext cx="4737099" cy="3911600"/>
          </a:xfrm>
        </p:spPr>
        <p:txBody>
          <a:bodyPr>
            <a:normAutofit lnSpcReduction="10000"/>
          </a:bodyPr>
          <a:lstStyle/>
          <a:p>
            <a:pPr fontAlgn="base">
              <a:lnSpc>
                <a:spcPct val="150000"/>
              </a:lnSpc>
            </a:pPr>
            <a:r>
              <a:rPr lang="ru-RU" sz="2000" b="1" dirty="0" err="1">
                <a:latin typeface="Arial" panose="020B0604020202020204" pitchFamily="34" charset="0"/>
                <a:cs typeface="Arial" panose="020B0604020202020204" pitchFamily="34" charset="0"/>
              </a:rPr>
              <a:t>Зиморо́дки</a:t>
            </a:r>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 род птиц семейства </a:t>
            </a:r>
            <a:r>
              <a:rPr lang="ru-RU" sz="2000" dirty="0" err="1">
                <a:latin typeface="Arial" panose="020B0604020202020204" pitchFamily="34" charset="0"/>
                <a:cs typeface="Arial" panose="020B0604020202020204" pitchFamily="34" charset="0"/>
                <a:hlinkClick r:id="rId3" tooltip="Зимородковые"/>
              </a:rPr>
              <a:t>зимородковых</a:t>
            </a:r>
            <a:r>
              <a:rPr lang="ru-RU" sz="2000" dirty="0">
                <a:latin typeface="Arial" panose="020B0604020202020204" pitchFamily="34" charset="0"/>
                <a:cs typeface="Arial" panose="020B0604020202020204" pitchFamily="34" charset="0"/>
              </a:rPr>
              <a:t>.</a:t>
            </a:r>
          </a:p>
          <a:p>
            <a:pPr fontAlgn="base">
              <a:lnSpc>
                <a:spcPct val="150000"/>
              </a:lnSpc>
            </a:pPr>
            <a:r>
              <a:rPr lang="ru-RU" sz="2000" dirty="0">
                <a:latin typeface="Arial" panose="020B0604020202020204" pitchFamily="34" charset="0"/>
                <a:cs typeface="Arial" panose="020B0604020202020204" pitchFamily="34" charset="0"/>
              </a:rPr>
              <a:t>Птицы небольшого размера с яркой окраской, прямым острым клювом и коротким хвостом. Обитают около водоёмов. Основу питания составляет рыба, ракообразные, водные насекомые</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423157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stretch>
            <a:fillRect/>
          </a:stretch>
        </p:blipFill>
        <p:spPr>
          <a:xfrm>
            <a:off x="895350" y="749300"/>
            <a:ext cx="6173858" cy="4110831"/>
          </a:xfrm>
          <a:prstGeom prst="rect">
            <a:avLst/>
          </a:prstGeom>
          <a:ln>
            <a:noFill/>
          </a:ln>
          <a:effectLst>
            <a:softEdge rad="112500"/>
          </a:effectLst>
        </p:spPr>
      </p:pic>
      <p:pic>
        <p:nvPicPr>
          <p:cNvPr id="6" name="Объект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575300" y="822502"/>
            <a:ext cx="5756275" cy="521299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673983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2211" y="558800"/>
            <a:ext cx="3718455" cy="1058334"/>
          </a:xfrm>
        </p:spPr>
        <p:txBody>
          <a:bodyPr>
            <a:normAutofit fontScale="90000"/>
          </a:bodyPr>
          <a:lstStyle/>
          <a:p>
            <a:r>
              <a:rPr lang="ru-RU" sz="3200" b="1" i="1" dirty="0">
                <a:solidFill>
                  <a:srgbClr val="C00000"/>
                </a:solidFill>
                <a:latin typeface="Arial" panose="020B0604020202020204" pitchFamily="34" charset="0"/>
              </a:rPr>
              <a:t>Чешуйчатый крохаль</a:t>
            </a:r>
            <a:endParaRPr lang="ru-RU" sz="3200" dirty="0">
              <a:solidFill>
                <a:srgbClr val="C00000"/>
              </a:solidFill>
              <a:latin typeface="Times New Roman" panose="02020603050405020304" pitchFamily="18" charset="0"/>
            </a:endParaRPr>
          </a:p>
        </p:txBody>
      </p:sp>
      <p:pic>
        <p:nvPicPr>
          <p:cNvPr id="5" name="Объект 4"/>
          <p:cNvPicPr>
            <a:picLocks noGrp="1" noChangeAspect="1"/>
          </p:cNvPicPr>
          <p:nvPr>
            <p:ph idx="1"/>
          </p:nvPr>
        </p:nvPicPr>
        <p:blipFill>
          <a:blip r:embed="rId2"/>
          <a:stretch>
            <a:fillRect/>
          </a:stretch>
        </p:blipFill>
        <p:spPr>
          <a:xfrm>
            <a:off x="6937375" y="1079500"/>
            <a:ext cx="4645025" cy="4800600"/>
          </a:xfrm>
          <a:prstGeom prst="rect">
            <a:avLst/>
          </a:prstGeom>
          <a:ln>
            <a:noFill/>
          </a:ln>
          <a:effectLst>
            <a:softEdge rad="112500"/>
          </a:effectLst>
        </p:spPr>
      </p:pic>
      <p:sp>
        <p:nvSpPr>
          <p:cNvPr id="4" name="Текст 3"/>
          <p:cNvSpPr>
            <a:spLocks noGrp="1"/>
          </p:cNvSpPr>
          <p:nvPr>
            <p:ph type="body" sz="half" idx="2"/>
          </p:nvPr>
        </p:nvSpPr>
        <p:spPr>
          <a:xfrm>
            <a:off x="647700" y="1617134"/>
            <a:ext cx="6426199" cy="4923366"/>
          </a:xfrm>
        </p:spPr>
        <p:txBody>
          <a:bodyPr>
            <a:normAutofit/>
          </a:bodyPr>
          <a:lstStyle/>
          <a:p>
            <a:r>
              <a:rPr lang="ru-RU" b="1" dirty="0" smtClean="0">
                <a:solidFill>
                  <a:srgbClr val="000000"/>
                </a:solidFill>
                <a:latin typeface="Times New Roman" panose="02020603050405020304" pitchFamily="18" charset="0"/>
              </a:rPr>
              <a:t>Встречается </a:t>
            </a:r>
            <a:r>
              <a:rPr lang="ru-RU" b="1" dirty="0">
                <a:solidFill>
                  <a:srgbClr val="000000"/>
                </a:solidFill>
                <a:latin typeface="Times New Roman" panose="02020603050405020304" pitchFamily="18" charset="0"/>
              </a:rPr>
              <a:t>практически вдоль всех рек , стекающих с обоих склонов Сихотэ-Алиня. На восточном склоне он известен в бассейне реки </a:t>
            </a:r>
            <a:r>
              <a:rPr lang="ru-RU" b="1" dirty="0" err="1">
                <a:solidFill>
                  <a:srgbClr val="000000"/>
                </a:solidFill>
                <a:latin typeface="Times New Roman" panose="02020603050405020304" pitchFamily="18" charset="0"/>
              </a:rPr>
              <a:t>Киевки</a:t>
            </a:r>
            <a:r>
              <a:rPr lang="ru-RU" b="1" dirty="0">
                <a:solidFill>
                  <a:srgbClr val="000000"/>
                </a:solidFill>
                <a:latin typeface="Times New Roman" panose="02020603050405020304" pitchFamily="18" charset="0"/>
              </a:rPr>
              <a:t>, </a:t>
            </a:r>
            <a:r>
              <a:rPr lang="ru-RU" b="1" dirty="0" err="1">
                <a:solidFill>
                  <a:srgbClr val="000000"/>
                </a:solidFill>
                <a:latin typeface="Times New Roman" panose="02020603050405020304" pitchFamily="18" charset="0"/>
              </a:rPr>
              <a:t>Аввакумовки</a:t>
            </a:r>
            <a:r>
              <a:rPr lang="ru-RU" b="1" dirty="0">
                <a:solidFill>
                  <a:srgbClr val="000000"/>
                </a:solidFill>
                <a:latin typeface="Times New Roman" panose="02020603050405020304" pitchFamily="18" charset="0"/>
              </a:rPr>
              <a:t>, </a:t>
            </a:r>
            <a:r>
              <a:rPr lang="ru-RU" b="1" dirty="0" err="1">
                <a:solidFill>
                  <a:srgbClr val="000000"/>
                </a:solidFill>
                <a:latin typeface="Times New Roman" panose="02020603050405020304" pitchFamily="18" charset="0"/>
              </a:rPr>
              <a:t>Кемы</a:t>
            </a:r>
            <a:r>
              <a:rPr lang="ru-RU" b="1" dirty="0">
                <a:solidFill>
                  <a:srgbClr val="000000"/>
                </a:solidFill>
                <a:latin typeface="Times New Roman" panose="02020603050405020304" pitchFamily="18" charset="0"/>
              </a:rPr>
              <a:t>, </a:t>
            </a:r>
            <a:r>
              <a:rPr lang="ru-RU" b="1" dirty="0" err="1">
                <a:solidFill>
                  <a:srgbClr val="000000"/>
                </a:solidFill>
                <a:latin typeface="Times New Roman" panose="02020603050405020304" pitchFamily="18" charset="0"/>
              </a:rPr>
              <a:t>Самарги</a:t>
            </a:r>
            <a:r>
              <a:rPr lang="ru-RU" b="1" dirty="0">
                <a:solidFill>
                  <a:srgbClr val="000000"/>
                </a:solidFill>
                <a:latin typeface="Times New Roman" panose="02020603050405020304" pitchFamily="18" charset="0"/>
              </a:rPr>
              <a:t>. На западном склоне гнездится вдоль реки большая Уссурка обычен на реке Бикин. В настоящее время численность вида неизвестна, но за последние 15-20 лет она заметно сократилась, по крайней мере на реках Сихотэ-Алиня. Появление моторных лодок усилило браконьерство, так как на них можно быстро настигнуть убегающий выводок, который прежде легко скрывался от гребных лодок Очень существенное значение имеет вырубка долинных лесов, богатых дуплистыми деревьями там, где они вырублены и берега стали открытыми чешуйчатые крохали перестают гнездиться . Добыча крохаля запрещена , но запрет этот не достаточно эффективен, потому что охотники плохо отличают чешуйчатого крохаля от большого . Поэтому на местах гнездования первого вида надо запретить отстрел обоих видов. Гнездовые популяции чешуйчатого крохаля охраняются в </a:t>
            </a:r>
            <a:r>
              <a:rPr lang="ru-RU" b="1" dirty="0" smtClean="0">
                <a:solidFill>
                  <a:srgbClr val="000000"/>
                </a:solidFill>
                <a:latin typeface="Times New Roman" panose="02020603050405020304" pitchFamily="18" charset="0"/>
              </a:rPr>
              <a:t>Сихотэ-Алинском </a:t>
            </a:r>
            <a:r>
              <a:rPr lang="ru-RU" b="1" dirty="0">
                <a:solidFill>
                  <a:srgbClr val="000000"/>
                </a:solidFill>
                <a:latin typeface="Times New Roman" panose="02020603050405020304" pitchFamily="18" charset="0"/>
              </a:rPr>
              <a:t>заповеднике. </a:t>
            </a:r>
          </a:p>
          <a:p>
            <a:endParaRPr lang="ru-RU" dirty="0"/>
          </a:p>
        </p:txBody>
      </p:sp>
    </p:spTree>
    <p:extLst>
      <p:ext uri="{BB962C8B-B14F-4D97-AF65-F5344CB8AC3E}">
        <p14:creationId xmlns:p14="http://schemas.microsoft.com/office/powerpoint/2010/main" val="183136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rotWithShape="1">
          <a:blip r:embed="rId2"/>
          <a:srcRect l="941" t="1267" r="1176" b="7488"/>
          <a:stretch/>
        </p:blipFill>
        <p:spPr>
          <a:xfrm>
            <a:off x="622300" y="800100"/>
            <a:ext cx="5473700" cy="538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Объект 5"/>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1376" t="2550" r="1376" b="8980"/>
          <a:stretch/>
        </p:blipFill>
        <p:spPr>
          <a:xfrm>
            <a:off x="6032500" y="698500"/>
            <a:ext cx="5511800" cy="5486400"/>
          </a:xfrm>
          <a:prstGeom prst="rect">
            <a:avLst/>
          </a:prstGeom>
          <a:ln>
            <a:noFill/>
          </a:ln>
          <a:effectLst>
            <a:softEdge rad="112500"/>
          </a:effectLst>
        </p:spPr>
      </p:pic>
    </p:spTree>
    <p:extLst>
      <p:ext uri="{BB962C8B-B14F-4D97-AF65-F5344CB8AC3E}">
        <p14:creationId xmlns:p14="http://schemas.microsoft.com/office/powerpoint/2010/main" val="1324023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711" y="165100"/>
            <a:ext cx="8534401" cy="351200"/>
          </a:xfrm>
        </p:spPr>
        <p:txBody>
          <a:bodyPr>
            <a:normAutofit/>
          </a:bodyPr>
          <a:lstStyle/>
          <a:p>
            <a:r>
              <a:rPr lang="ru-RU" sz="1200" dirty="0" smtClean="0"/>
              <a:t>источники</a:t>
            </a:r>
            <a:endParaRPr lang="ru-RU" sz="1200" dirty="0"/>
          </a:p>
        </p:txBody>
      </p:sp>
      <p:sp>
        <p:nvSpPr>
          <p:cNvPr id="3" name="Текст 2"/>
          <p:cNvSpPr>
            <a:spLocks noGrp="1"/>
          </p:cNvSpPr>
          <p:nvPr>
            <p:ph type="body" idx="1"/>
          </p:nvPr>
        </p:nvSpPr>
        <p:spPr>
          <a:xfrm>
            <a:off x="557213" y="732200"/>
            <a:ext cx="10678054" cy="4864100"/>
          </a:xfrm>
        </p:spPr>
        <p:txBody>
          <a:bodyPr>
            <a:noAutofit/>
          </a:bodyPr>
          <a:lstStyle/>
          <a:p>
            <a:r>
              <a:rPr lang="ru-RU" sz="800" dirty="0" smtClean="0"/>
              <a:t>Красная книга </a:t>
            </a:r>
          </a:p>
          <a:p>
            <a:r>
              <a:rPr lang="en-US" sz="800" dirty="0" smtClean="0">
                <a:hlinkClick r:id="rId2"/>
              </a:rPr>
              <a:t>https</a:t>
            </a:r>
            <a:r>
              <a:rPr lang="en-US" sz="800" dirty="0">
                <a:hlinkClick r:id="rId2"/>
              </a:rPr>
              <a:t>://</a:t>
            </a:r>
            <a:r>
              <a:rPr lang="en-US" sz="800" dirty="0" smtClean="0">
                <a:hlinkClick r:id="rId2"/>
              </a:rPr>
              <a:t>yandex.ru/clck/redir/E</a:t>
            </a:r>
            <a:endParaRPr lang="ru-RU" sz="800" dirty="0" smtClean="0"/>
          </a:p>
          <a:p>
            <a:r>
              <a:rPr lang="en-US" sz="800" dirty="0" smtClean="0"/>
              <a:t>https://https</a:t>
            </a:r>
            <a:r>
              <a:rPr lang="en-US" sz="800" dirty="0"/>
              <a:t>://www.google.ru/url?sa=i&amp;rct=j&amp;q=&amp;esrc=s&amp;source=images&amp;cd=&amp;</a:t>
            </a:r>
            <a:r>
              <a:rPr lang="en-US" sz="800" dirty="0" smtClean="0"/>
              <a:t>cad=rja&amp;uact=8&amp;ved=0CAcQjRw&amp;url=http%3A%2F%2Fprim.land%2Fzoologiya%2Fkrasnonogij-ibis-v-primorskom-krae&amp;ei=sFEeVf-cOsaTsgGTz4DgDA&amp;bvm=bv.89947451,d.bGg&amp;psig=AFQjCNHHitou9vP7zXXnIc4s3R58SBZqFA&amp;ust=1428136732258628</a:t>
            </a:r>
            <a:endParaRPr lang="ru-RU" sz="800" dirty="0" smtClean="0"/>
          </a:p>
          <a:p>
            <a:r>
              <a:rPr lang="en-US" sz="800" dirty="0">
                <a:hlinkClick r:id="rId3"/>
              </a:rPr>
              <a:t>https://www.google.ru/url?sa=i&amp;rct=j&amp;q=&amp;esrc=s&amp;source=images&amp;cd</a:t>
            </a:r>
            <a:r>
              <a:rPr lang="en-US" sz="800" dirty="0" smtClean="0">
                <a:hlinkClick r:id="rId3"/>
              </a:rPr>
              <a:t>=&amp;</a:t>
            </a:r>
            <a:endParaRPr lang="ru-RU" sz="800" dirty="0" smtClean="0"/>
          </a:p>
          <a:p>
            <a:r>
              <a:rPr lang="ru-RU" sz="800" dirty="0" smtClean="0"/>
              <a:t>Утка мандаринка</a:t>
            </a:r>
          </a:p>
          <a:p>
            <a:r>
              <a:rPr lang="en-US" sz="800" dirty="0">
                <a:hlinkClick r:id="rId4"/>
              </a:rPr>
              <a:t>https://</a:t>
            </a:r>
            <a:r>
              <a:rPr lang="en-US" sz="800" dirty="0" smtClean="0">
                <a:hlinkClick r:id="rId4"/>
              </a:rPr>
              <a:t>yandex.ru/clck/redir/EIW2pfxuI9g?data=UlNrNmk5WktYejR0eWJFYk1Ldmtxa2RhdURZbmdEOHlkVHFpNG9U</a:t>
            </a:r>
            <a:endParaRPr lang="ru-RU" sz="800" dirty="0" smtClean="0"/>
          </a:p>
          <a:p>
            <a:r>
              <a:rPr lang="en-US" sz="800" dirty="0" smtClean="0">
                <a:hlinkClick r:id="rId5"/>
              </a:rPr>
              <a:t>https</a:t>
            </a:r>
            <a:r>
              <a:rPr lang="en-US" sz="800" dirty="0">
                <a:hlinkClick r:id="rId5"/>
              </a:rPr>
              <a:t>://</a:t>
            </a:r>
            <a:r>
              <a:rPr lang="en-US" sz="800" dirty="0" smtClean="0">
                <a:hlinkClick r:id="rId5"/>
              </a:rPr>
              <a:t>yandex.ru/clck/redir/EIW2pfxuI9g?data=UlNrNmk5WktYejR0eWJFYk1LdmtxaU1zcWFPWlMtYWJHeVJzdGxa</a:t>
            </a:r>
            <a:endParaRPr lang="ru-RU" sz="800" dirty="0" smtClean="0"/>
          </a:p>
          <a:p>
            <a:r>
              <a:rPr lang="en-US" sz="800" dirty="0">
                <a:hlinkClick r:id="rId6"/>
              </a:rPr>
              <a:t>https://</a:t>
            </a:r>
            <a:r>
              <a:rPr lang="en-US" sz="800" dirty="0" smtClean="0">
                <a:hlinkClick r:id="rId6"/>
              </a:rPr>
              <a:t>yandex.ru/clck/redir/EIW2pfxuI9g?data=UlNrNmk5WktYejR0eWJFYk1LdmtxaUpEZGRpbmZERkhyeC1iYlhpNbc79&amp;keyno=0</a:t>
            </a:r>
            <a:endParaRPr lang="ru-RU" sz="800" dirty="0" smtClean="0"/>
          </a:p>
          <a:p>
            <a:r>
              <a:rPr lang="en-US" sz="800" dirty="0">
                <a:hlinkClick r:id="rId7"/>
              </a:rPr>
              <a:t>https://</a:t>
            </a:r>
            <a:r>
              <a:rPr lang="en-US" sz="800" dirty="0" smtClean="0">
                <a:hlinkClick r:id="rId7"/>
              </a:rPr>
              <a:t>yandex.ru/clck/redir/EIW2pfxuI9g?data=UlNrNmk5WktYejR0eWJFYk1LdmtxbFY2N29wMWpLRHlTMWx0SHB0</a:t>
            </a:r>
            <a:endParaRPr lang="ru-RU" sz="800" dirty="0" smtClean="0">
              <a:hlinkClick r:id="rId7"/>
            </a:endParaRPr>
          </a:p>
          <a:p>
            <a:r>
              <a:rPr lang="ru-RU" sz="800" dirty="0" err="1" smtClean="0">
                <a:hlinkClick r:id="rId7"/>
              </a:rPr>
              <a:t>белоплечий</a:t>
            </a:r>
            <a:r>
              <a:rPr lang="ru-RU" sz="800" dirty="0" smtClean="0"/>
              <a:t> орлан </a:t>
            </a:r>
            <a:r>
              <a:rPr lang="en-US" sz="800" dirty="0">
                <a:hlinkClick r:id="rId8"/>
              </a:rPr>
              <a:t>https://</a:t>
            </a:r>
            <a:r>
              <a:rPr lang="en-US" sz="800" dirty="0" smtClean="0">
                <a:hlinkClick r:id="rId8"/>
              </a:rPr>
              <a:t>yandex.ru/clck/redir/EIW2pfxuI9g?data=UlNrNmk5WktYejR0eWJFYk1LdmtxbXJ4dW9iT0toRVBiTGNwRWVXV</a:t>
            </a:r>
            <a:endParaRPr lang="ru-RU" sz="800" dirty="0" smtClean="0"/>
          </a:p>
          <a:p>
            <a:r>
              <a:rPr lang="en-US" sz="800" dirty="0">
                <a:hlinkClick r:id="rId9"/>
              </a:rPr>
              <a:t>https://</a:t>
            </a:r>
            <a:r>
              <a:rPr lang="en-US" sz="800" dirty="0" smtClean="0">
                <a:hlinkClick r:id="rId9"/>
              </a:rPr>
              <a:t>yandex.ru/clck/redir/EIW2pfxuI9g?data=UlNrNmk5WktYejR0eWJFYk1LdmtxdjZZUzgyQmd2Sm51XzEwNkY0M</a:t>
            </a:r>
            <a:endParaRPr lang="ru-RU" sz="800" dirty="0" smtClean="0"/>
          </a:p>
          <a:p>
            <a:r>
              <a:rPr lang="ru-RU" sz="800" dirty="0" smtClean="0"/>
              <a:t>Японский журавль </a:t>
            </a:r>
          </a:p>
          <a:p>
            <a:r>
              <a:rPr lang="en-US" sz="800" dirty="0"/>
              <a:t>https://ru.wikipedia.org/wiki/</a:t>
            </a:r>
            <a:r>
              <a:rPr lang="ru-RU" sz="800" dirty="0" err="1" smtClean="0"/>
              <a:t>Японский_журавль</a:t>
            </a:r>
            <a:endParaRPr lang="ru-RU" sz="800" dirty="0" smtClean="0"/>
          </a:p>
          <a:p>
            <a:r>
              <a:rPr lang="ru-RU" sz="800" dirty="0" smtClean="0"/>
              <a:t>Рыбный филин </a:t>
            </a:r>
            <a:r>
              <a:rPr lang="en-US" sz="800" dirty="0">
                <a:hlinkClick r:id="rId10"/>
              </a:rPr>
              <a:t>https</a:t>
            </a:r>
            <a:r>
              <a:rPr lang="en-US" sz="800" dirty="0" smtClean="0">
                <a:hlinkClick r:id="rId10"/>
              </a:rPr>
              <a:t>://yandex.ru/clck/redir/EIW2pfxuI9g?data=UlNrNmk5WktYejR0eWJFYk1LdmtxaGZBdDhwbW1Ta05kdUI2dXFoL</a:t>
            </a:r>
            <a:endParaRPr lang="ru-RU" sz="800" dirty="0" smtClean="0"/>
          </a:p>
          <a:p>
            <a:r>
              <a:rPr lang="en-US" sz="800" dirty="0">
                <a:hlinkClick r:id="rId11"/>
              </a:rPr>
              <a:t>https://</a:t>
            </a:r>
            <a:r>
              <a:rPr lang="en-US" sz="800" dirty="0" smtClean="0">
                <a:hlinkClick r:id="rId11"/>
              </a:rPr>
              <a:t>yandex.ru/clck/redir/EIW2pfxuI9g?data=UlNrNmk5WktYejR0eWJFYk1LdmtxdmdObVlTTmVuTWdHenFkMU0</a:t>
            </a:r>
            <a:endParaRPr lang="ru-RU" sz="800" dirty="0" smtClean="0"/>
          </a:p>
          <a:p>
            <a:r>
              <a:rPr lang="ru-RU" sz="800" dirty="0" smtClean="0"/>
              <a:t>Карта </a:t>
            </a:r>
            <a:r>
              <a:rPr lang="en-US" sz="800" dirty="0">
                <a:hlinkClick r:id="rId12"/>
              </a:rPr>
              <a:t>https://</a:t>
            </a:r>
            <a:r>
              <a:rPr lang="en-US" sz="800" dirty="0" smtClean="0">
                <a:hlinkClick r:id="rId12"/>
              </a:rPr>
              <a:t>yandex.ru/clck/redir/EIW2pfxuI9g?data=UlNrNmk5WktYejR0eWJFYk1LdmtxdFFGbGNDVlpNdm9hTlBHdXA0ZElaak1qa2Jmb29ickg2bE0ycXVuRUctYkg0UWR</a:t>
            </a:r>
            <a:r>
              <a:rPr lang="ru-RU" sz="800" dirty="0" smtClean="0">
                <a:hlinkClick r:id="rId12"/>
              </a:rPr>
              <a:t>дикуша</a:t>
            </a:r>
            <a:endParaRPr lang="ru-RU" sz="800" dirty="0" smtClean="0"/>
          </a:p>
          <a:p>
            <a:r>
              <a:rPr lang="en-US" sz="800" dirty="0">
                <a:hlinkClick r:id="rId13"/>
              </a:rPr>
              <a:t>https://</a:t>
            </a:r>
            <a:r>
              <a:rPr lang="en-US" sz="800" dirty="0" smtClean="0">
                <a:hlinkClick r:id="rId13"/>
              </a:rPr>
              <a:t>upload.wikimedia.org/wikipedia/commons/thumb/f/f1/Male_Siberian_Spruce_Grouse_Displaying_Jump.jpg/120px-Male_Siberian_Spruce_Grouse_Displaying_Jump.jpg</a:t>
            </a:r>
            <a:endParaRPr lang="ru-RU" sz="800" dirty="0" smtClean="0"/>
          </a:p>
          <a:p>
            <a:r>
              <a:rPr lang="ru-RU" sz="800" dirty="0" err="1" smtClean="0"/>
              <a:t>Даурский</a:t>
            </a:r>
            <a:r>
              <a:rPr lang="ru-RU" sz="800" dirty="0" smtClean="0"/>
              <a:t> журавль </a:t>
            </a:r>
          </a:p>
          <a:p>
            <a:r>
              <a:rPr lang="en-US" sz="800" dirty="0">
                <a:hlinkClick r:id="rId14"/>
              </a:rPr>
              <a:t>https://</a:t>
            </a:r>
            <a:r>
              <a:rPr lang="en-US" sz="800" dirty="0" smtClean="0">
                <a:hlinkClick r:id="rId14"/>
              </a:rPr>
              <a:t>yandex.ru/clck/redir/EIW2pfxuI9g?data=UlNrNmk5WktYejR0eWJFYk1LdmtxajNJRnEtMDIyMEV2Y24xbEtqV0tqYzlaWGRzY09jczlsNGJVUUhVZWRmQnhoM1</a:t>
            </a:r>
            <a:endParaRPr lang="ru-RU" sz="800" dirty="0" smtClean="0"/>
          </a:p>
          <a:p>
            <a:r>
              <a:rPr lang="ru-RU" sz="800" dirty="0" smtClean="0"/>
              <a:t>Зимородок</a:t>
            </a:r>
          </a:p>
          <a:p>
            <a:r>
              <a:rPr lang="en-US" sz="800" dirty="0">
                <a:hlinkClick r:id="rId15"/>
              </a:rPr>
              <a:t>http://www.google.ru/imgres?imgurl=http://lib.rus.ec/i/21/132621/i_054.jpg&amp;imgrefurl=http://</a:t>
            </a:r>
            <a:r>
              <a:rPr lang="en-US" sz="800" dirty="0" smtClean="0">
                <a:hlinkClick r:id="rId15"/>
              </a:rPr>
              <a:t>lib.rus.ec/b/132621/read&amp;h=305&amp;w=499&amp;tbnid=opNFDI2fVEg_</a:t>
            </a:r>
            <a:endParaRPr lang="ru-RU" sz="800" dirty="0" smtClean="0">
              <a:hlinkClick r:id="rId15"/>
            </a:endParaRPr>
          </a:p>
          <a:p>
            <a:r>
              <a:rPr lang="ru-RU" sz="800" dirty="0" err="1" smtClean="0">
                <a:hlinkClick r:id="rId15"/>
              </a:rPr>
              <a:t>Чешучайтый</a:t>
            </a:r>
            <a:r>
              <a:rPr lang="ru-RU" sz="800" dirty="0" smtClean="0"/>
              <a:t> крохаль</a:t>
            </a:r>
          </a:p>
          <a:p>
            <a:r>
              <a:rPr lang="ru-RU" sz="800" dirty="0" smtClean="0"/>
              <a:t>б</a:t>
            </a:r>
            <a:r>
              <a:rPr lang="en-US" sz="800" dirty="0" smtClean="0"/>
              <a:t>https</a:t>
            </a:r>
            <a:r>
              <a:rPr lang="en-US" sz="800" dirty="0"/>
              <a:t>://</a:t>
            </a:r>
            <a:r>
              <a:rPr lang="en-US" sz="800" dirty="0" smtClean="0"/>
              <a:t>yandex.ru/clck/redir/EIW2pfxuI9g?data=UlNrNmk5WktYejR0eWJFYk1LdmtxanhNdGVvbVNIS05tUXd6NkJhWFp5MGRod19La0pjSXlxNV8tMkE</a:t>
            </a:r>
            <a:r>
              <a:rPr lang="en-US" sz="1200" dirty="0" smtClean="0"/>
              <a:t>3ZDlp</a:t>
            </a:r>
            <a:endParaRPr lang="ru-RU" sz="1200" dirty="0" smtClean="0"/>
          </a:p>
        </p:txBody>
      </p:sp>
    </p:spTree>
    <p:extLst>
      <p:ext uri="{BB962C8B-B14F-4D97-AF65-F5344CB8AC3E}">
        <p14:creationId xmlns:p14="http://schemas.microsoft.com/office/powerpoint/2010/main" val="3606779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stretch>
            <a:fillRect/>
          </a:stretch>
        </p:blipFill>
        <p:spPr>
          <a:xfrm>
            <a:off x="914400" y="876301"/>
            <a:ext cx="4699000" cy="5143500"/>
          </a:xfrm>
          <a:prstGeom prst="rect">
            <a:avLst/>
          </a:prstGeom>
        </p:spPr>
      </p:pic>
      <p:graphicFrame>
        <p:nvGraphicFramePr>
          <p:cNvPr id="6" name="Объект 5"/>
          <p:cNvGraphicFramePr>
            <a:graphicFrameLocks noGrp="1"/>
          </p:cNvGraphicFramePr>
          <p:nvPr>
            <p:ph sz="half" idx="2"/>
            <p:extLst>
              <p:ext uri="{D42A27DB-BD31-4B8C-83A1-F6EECF244321}">
                <p14:modId xmlns:p14="http://schemas.microsoft.com/office/powerpoint/2010/main" val="3655513952"/>
              </p:ext>
            </p:extLst>
          </p:nvPr>
        </p:nvGraphicFramePr>
        <p:xfrm>
          <a:off x="6096001" y="1369956"/>
          <a:ext cx="5156200" cy="4319704"/>
        </p:xfrm>
        <a:graphic>
          <a:graphicData uri="http://schemas.openxmlformats.org/drawingml/2006/table">
            <a:tbl>
              <a:tblPr/>
              <a:tblGrid>
                <a:gridCol w="2468776"/>
                <a:gridCol w="2687424"/>
              </a:tblGrid>
              <a:tr h="687194">
                <a:tc gridSpan="2">
                  <a:txBody>
                    <a:bodyPr/>
                    <a:lstStyle/>
                    <a:p>
                      <a:pPr algn="ctr" fontAlgn="t"/>
                      <a:r>
                        <a:rPr lang="ru-RU" sz="1800" b="1" dirty="0">
                          <a:effectLst>
                            <a:outerShdw blurRad="38100" dist="38100" dir="2700000" algn="tl">
                              <a:srgbClr val="000000">
                                <a:alpha val="43137"/>
                              </a:srgbClr>
                            </a:outerShdw>
                          </a:effectLst>
                        </a:rPr>
                        <a:t>Красная книга Приморского края</a:t>
                      </a:r>
                      <a:br>
                        <a:rPr lang="ru-RU" sz="1800" b="1" dirty="0">
                          <a:effectLst>
                            <a:outerShdw blurRad="38100" dist="38100" dir="2700000" algn="tl">
                              <a:srgbClr val="000000">
                                <a:alpha val="43137"/>
                              </a:srgbClr>
                            </a:outerShdw>
                          </a:effectLst>
                        </a:rPr>
                      </a:br>
                      <a:endParaRPr lang="ru-RU" sz="1800" b="1" dirty="0">
                        <a:effectLst>
                          <a:outerShdw blurRad="38100" dist="38100" dir="2700000" algn="tl">
                            <a:srgbClr val="000000">
                              <a:alpha val="43137"/>
                            </a:srgbClr>
                          </a:outerShdw>
                        </a:effectLst>
                      </a:endParaRP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F0FF"/>
                    </a:solidFill>
                  </a:tcPr>
                </a:tc>
                <a:tc hMerge="1">
                  <a:txBody>
                    <a:bodyPr/>
                    <a:lstStyle/>
                    <a:p>
                      <a:endParaRPr lang="ru-RU"/>
                    </a:p>
                  </a:txBody>
                  <a:tcPr/>
                </a:tc>
              </a:tr>
              <a:tr h="391957">
                <a:tc>
                  <a:txBody>
                    <a:bodyPr/>
                    <a:lstStyle/>
                    <a:p>
                      <a:pPr algn="r" fontAlgn="t"/>
                      <a:r>
                        <a:rPr lang="ru-RU" sz="1800" b="1">
                          <a:effectLst>
                            <a:outerShdw blurRad="38100" dist="38100" dir="2700000" algn="tl">
                              <a:srgbClr val="000000">
                                <a:alpha val="43137"/>
                              </a:srgbClr>
                            </a:outerShdw>
                          </a:effectLst>
                        </a:rPr>
                        <a:t>Автор:</a:t>
                      </a: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sz="1800" b="1" dirty="0">
                          <a:effectLst>
                            <a:outerShdw blurRad="38100" dist="38100" dir="2700000" algn="tl">
                              <a:srgbClr val="000000">
                                <a:alpha val="43137"/>
                              </a:srgbClr>
                            </a:outerShdw>
                          </a:effectLst>
                        </a:rPr>
                        <a:t>Коллектив авторов</a:t>
                      </a: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687194">
                <a:tc>
                  <a:txBody>
                    <a:bodyPr/>
                    <a:lstStyle/>
                    <a:p>
                      <a:pPr algn="r" fontAlgn="t"/>
                      <a:r>
                        <a:rPr lang="ru-RU" sz="1800" b="1" u="none" strike="noStrike">
                          <a:solidFill>
                            <a:srgbClr val="0B0080"/>
                          </a:solidFill>
                          <a:effectLst>
                            <a:outerShdw blurRad="38100" dist="38100" dir="2700000" algn="tl">
                              <a:srgbClr val="000000">
                                <a:alpha val="43137"/>
                              </a:srgbClr>
                            </a:outerShdw>
                          </a:effectLst>
                          <a:hlinkClick r:id="rId3" tooltip="Литературные жанры"/>
                        </a:rPr>
                        <a:t>Жанр</a:t>
                      </a:r>
                      <a:r>
                        <a:rPr lang="ru-RU" sz="1800" b="1">
                          <a:effectLst>
                            <a:outerShdw blurRad="38100" dist="38100" dir="2700000" algn="tl">
                              <a:srgbClr val="000000">
                                <a:alpha val="43137"/>
                              </a:srgbClr>
                            </a:outerShdw>
                          </a:effectLst>
                        </a:rPr>
                        <a:t>:</a:t>
                      </a: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sz="1800" b="1" dirty="0">
                          <a:effectLst>
                            <a:outerShdw blurRad="38100" dist="38100" dir="2700000" algn="tl">
                              <a:srgbClr val="000000">
                                <a:alpha val="43137"/>
                              </a:srgbClr>
                            </a:outerShdw>
                          </a:effectLst>
                        </a:rPr>
                        <a:t>региональная</a:t>
                      </a:r>
                      <a:br>
                        <a:rPr lang="ru-RU" sz="1800" b="1" dirty="0">
                          <a:effectLst>
                            <a:outerShdw blurRad="38100" dist="38100" dir="2700000" algn="tl">
                              <a:srgbClr val="000000">
                                <a:alpha val="43137"/>
                              </a:srgbClr>
                            </a:outerShdw>
                          </a:effectLst>
                        </a:rPr>
                      </a:br>
                      <a:r>
                        <a:rPr lang="ru-RU" sz="1800" b="1" u="none" strike="noStrike" dirty="0">
                          <a:solidFill>
                            <a:srgbClr val="0B0080"/>
                          </a:solidFill>
                          <a:effectLst>
                            <a:outerShdw blurRad="38100" dist="38100" dir="2700000" algn="tl">
                              <a:srgbClr val="000000">
                                <a:alpha val="43137"/>
                              </a:srgbClr>
                            </a:outerShdw>
                          </a:effectLst>
                          <a:hlinkClick r:id="rId4" tooltip="Красная книга"/>
                        </a:rPr>
                        <a:t>красная книга</a:t>
                      </a:r>
                      <a:endParaRPr lang="ru-RU" sz="1800" b="1" dirty="0">
                        <a:effectLst>
                          <a:outerShdw blurRad="38100" dist="38100" dir="2700000" algn="tl">
                            <a:srgbClr val="000000">
                              <a:alpha val="43137"/>
                            </a:srgbClr>
                          </a:outerShdw>
                        </a:effectLst>
                      </a:endParaRP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1957">
                <a:tc>
                  <a:txBody>
                    <a:bodyPr/>
                    <a:lstStyle/>
                    <a:p>
                      <a:pPr algn="r" fontAlgn="t"/>
                      <a:r>
                        <a:rPr lang="ru-RU" sz="1800" b="1">
                          <a:effectLst>
                            <a:outerShdw blurRad="38100" dist="38100" dir="2700000" algn="tl">
                              <a:srgbClr val="000000">
                                <a:alpha val="43137"/>
                              </a:srgbClr>
                            </a:outerShdw>
                          </a:effectLst>
                        </a:rPr>
                        <a:t>Язык оригинала:</a:t>
                      </a: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sz="1800" b="1" u="none" strike="noStrike" dirty="0">
                          <a:solidFill>
                            <a:srgbClr val="0B0080"/>
                          </a:solidFill>
                          <a:effectLst>
                            <a:outerShdw blurRad="38100" dist="38100" dir="2700000" algn="tl">
                              <a:srgbClr val="000000">
                                <a:alpha val="43137"/>
                              </a:srgbClr>
                            </a:outerShdw>
                          </a:effectLst>
                          <a:hlinkClick r:id="rId5" tooltip="Русский язык"/>
                        </a:rPr>
                        <a:t>русский</a:t>
                      </a:r>
                      <a:endParaRPr lang="ru-RU" sz="1800" b="1" dirty="0">
                        <a:effectLst>
                          <a:outerShdw blurRad="38100" dist="38100" dir="2700000" algn="tl">
                            <a:srgbClr val="000000">
                              <a:alpha val="43137"/>
                            </a:srgbClr>
                          </a:outerShdw>
                        </a:effectLst>
                      </a:endParaRP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1957">
                <a:tc>
                  <a:txBody>
                    <a:bodyPr/>
                    <a:lstStyle/>
                    <a:p>
                      <a:pPr algn="r" fontAlgn="t"/>
                      <a:r>
                        <a:rPr lang="ru-RU" sz="1800" b="1">
                          <a:effectLst>
                            <a:outerShdw blurRad="38100" dist="38100" dir="2700000" algn="tl">
                              <a:srgbClr val="000000">
                                <a:alpha val="43137"/>
                              </a:srgbClr>
                            </a:outerShdw>
                          </a:effectLst>
                        </a:rPr>
                        <a:t>Оригинал издан:</a:t>
                      </a: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sz="1800" b="1" u="none" strike="noStrike" dirty="0">
                          <a:solidFill>
                            <a:srgbClr val="0B0080"/>
                          </a:solidFill>
                          <a:effectLst>
                            <a:outerShdw blurRad="38100" dist="38100" dir="2700000" algn="tl">
                              <a:srgbClr val="000000">
                                <a:alpha val="43137"/>
                              </a:srgbClr>
                            </a:outerShdw>
                          </a:effectLst>
                          <a:hlinkClick r:id="rId6" tooltip="2005 год"/>
                        </a:rPr>
                        <a:t>2005</a:t>
                      </a:r>
                      <a:r>
                        <a:rPr lang="ru-RU" sz="1800" b="1" dirty="0">
                          <a:effectLst>
                            <a:outerShdw blurRad="38100" dist="38100" dir="2700000" algn="tl">
                              <a:srgbClr val="000000">
                                <a:alpha val="43137"/>
                              </a:srgbClr>
                            </a:outerShdw>
                          </a:effectLst>
                        </a:rPr>
                        <a:t>; </a:t>
                      </a:r>
                      <a:r>
                        <a:rPr lang="ru-RU" sz="1800" b="1" u="none" strike="noStrike" dirty="0">
                          <a:solidFill>
                            <a:srgbClr val="0B0080"/>
                          </a:solidFill>
                          <a:effectLst>
                            <a:outerShdw blurRad="38100" dist="38100" dir="2700000" algn="tl">
                              <a:srgbClr val="000000">
                                <a:alpha val="43137"/>
                              </a:srgbClr>
                            </a:outerShdw>
                          </a:effectLst>
                          <a:hlinkClick r:id="rId7" tooltip="2008 год"/>
                        </a:rPr>
                        <a:t>2008</a:t>
                      </a:r>
                      <a:endParaRPr lang="ru-RU" sz="1800" b="1" dirty="0">
                        <a:effectLst>
                          <a:outerShdw blurRad="38100" dist="38100" dir="2700000" algn="tl">
                            <a:srgbClr val="000000">
                              <a:alpha val="43137"/>
                            </a:srgbClr>
                          </a:outerShdw>
                        </a:effectLst>
                      </a:endParaRP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1957">
                <a:tc>
                  <a:txBody>
                    <a:bodyPr/>
                    <a:lstStyle/>
                    <a:p>
                      <a:pPr algn="r" fontAlgn="t"/>
                      <a:r>
                        <a:rPr lang="ru-RU" sz="1800" b="1">
                          <a:effectLst>
                            <a:outerShdw blurRad="38100" dist="38100" dir="2700000" algn="tl">
                              <a:srgbClr val="000000">
                                <a:alpha val="43137"/>
                              </a:srgbClr>
                            </a:outerShdw>
                          </a:effectLst>
                        </a:rPr>
                        <a:t>Издатель:</a:t>
                      </a: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sz="1800" b="1" dirty="0">
                          <a:effectLst>
                            <a:outerShdw blurRad="38100" dist="38100" dir="2700000" algn="tl">
                              <a:srgbClr val="000000">
                                <a:alpha val="43137"/>
                              </a:srgbClr>
                            </a:outerShdw>
                          </a:effectLst>
                        </a:rPr>
                        <a:t>АВК </a:t>
                      </a:r>
                      <a:r>
                        <a:rPr lang="ru-RU" sz="1800" b="1" dirty="0" err="1">
                          <a:effectLst>
                            <a:outerShdw blurRad="38100" dist="38100" dir="2700000" algn="tl">
                              <a:srgbClr val="000000">
                                <a:alpha val="43137"/>
                              </a:srgbClr>
                            </a:outerShdw>
                          </a:effectLst>
                        </a:rPr>
                        <a:t>Апельсин,</a:t>
                      </a:r>
                      <a:r>
                        <a:rPr lang="ru-RU" sz="1800" b="1" u="none" strike="noStrike" dirty="0" err="1">
                          <a:solidFill>
                            <a:srgbClr val="0B0080"/>
                          </a:solidFill>
                          <a:effectLst>
                            <a:outerShdw blurRad="38100" dist="38100" dir="2700000" algn="tl">
                              <a:srgbClr val="000000">
                                <a:alpha val="43137"/>
                              </a:srgbClr>
                            </a:outerShdw>
                          </a:effectLst>
                          <a:hlinkClick r:id="rId8" tooltip="Владивосток"/>
                        </a:rPr>
                        <a:t>Владивосток</a:t>
                      </a:r>
                      <a:r>
                        <a:rPr lang="ru-RU" sz="1800" b="1" dirty="0">
                          <a:effectLst>
                            <a:outerShdw blurRad="38100" dist="38100" dir="2700000" algn="tl">
                              <a:srgbClr val="000000">
                                <a:alpha val="43137"/>
                              </a:srgbClr>
                            </a:outerShdw>
                          </a:effectLst>
                        </a:rPr>
                        <a:t> </a:t>
                      </a: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1957">
                <a:tc>
                  <a:txBody>
                    <a:bodyPr/>
                    <a:lstStyle/>
                    <a:p>
                      <a:pPr algn="r" fontAlgn="t"/>
                      <a:r>
                        <a:rPr lang="ru-RU" sz="1800" b="1">
                          <a:effectLst>
                            <a:outerShdw blurRad="38100" dist="38100" dir="2700000" algn="tl">
                              <a:srgbClr val="000000">
                                <a:alpha val="43137"/>
                              </a:srgbClr>
                            </a:outerShdw>
                          </a:effectLst>
                        </a:rPr>
                        <a:t>Выпуск:</a:t>
                      </a: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sz="1800" b="1" dirty="0">
                          <a:effectLst>
                            <a:outerShdw blurRad="38100" dist="38100" dir="2700000" algn="tl">
                              <a:srgbClr val="000000">
                                <a:alpha val="43137"/>
                              </a:srgbClr>
                            </a:outerShdw>
                          </a:effectLst>
                        </a:rPr>
                        <a:t>2005 (том 1); 2008 (том 2)</a:t>
                      </a: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1957">
                <a:tc>
                  <a:txBody>
                    <a:bodyPr/>
                    <a:lstStyle/>
                    <a:p>
                      <a:pPr algn="r" fontAlgn="t"/>
                      <a:r>
                        <a:rPr lang="ru-RU" sz="1800" b="1">
                          <a:effectLst>
                            <a:outerShdw blurRad="38100" dist="38100" dir="2700000" algn="tl">
                              <a:srgbClr val="000000">
                                <a:alpha val="43137"/>
                              </a:srgbClr>
                            </a:outerShdw>
                          </a:effectLst>
                        </a:rPr>
                        <a:t>Страниц:</a:t>
                      </a: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sz="1800" b="1" dirty="0">
                          <a:effectLst>
                            <a:outerShdw blurRad="38100" dist="38100" dir="2700000" algn="tl">
                              <a:srgbClr val="000000">
                                <a:alpha val="43137"/>
                              </a:srgbClr>
                            </a:outerShdw>
                          </a:effectLst>
                        </a:rPr>
                        <a:t>408 (том 1); 688 (том 2)</a:t>
                      </a: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91957">
                <a:tc>
                  <a:txBody>
                    <a:bodyPr/>
                    <a:lstStyle/>
                    <a:p>
                      <a:pPr algn="r" fontAlgn="t"/>
                      <a:r>
                        <a:rPr lang="ru-RU" sz="1800" b="1" dirty="0">
                          <a:effectLst>
                            <a:outerShdw blurRad="38100" dist="38100" dir="2700000" algn="tl">
                              <a:srgbClr val="000000">
                                <a:alpha val="43137"/>
                              </a:srgbClr>
                            </a:outerShdw>
                          </a:effectLst>
                        </a:rPr>
                        <a:t>Носитель:</a:t>
                      </a: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ru-RU" sz="1800" b="1" dirty="0">
                          <a:effectLst>
                            <a:outerShdw blurRad="38100" dist="38100" dir="2700000" algn="tl">
                              <a:srgbClr val="000000">
                                <a:alpha val="43137"/>
                              </a:srgbClr>
                            </a:outerShdw>
                          </a:effectLst>
                        </a:rPr>
                        <a:t>книга</a:t>
                      </a:r>
                    </a:p>
                  </a:txBody>
                  <a:tcPr marL="44934" marR="44934" marT="22467" marB="22467">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1026" name="Picture 2" descr="Флаг России"/>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09550"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734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634" y="855132"/>
            <a:ext cx="9592732" cy="2954868"/>
          </a:xfrm>
        </p:spPr>
        <p:txBody>
          <a:bodyPr>
            <a:noAutofit/>
          </a:bodyPr>
          <a:lstStyle/>
          <a:p>
            <a:r>
              <a:rPr lang="ru-RU" sz="2400" dirty="0" smtClean="0">
                <a:latin typeface="Arial" panose="020B0604020202020204" pitchFamily="34" charset="0"/>
                <a:cs typeface="Arial" panose="020B0604020202020204" pitchFamily="34" charset="0"/>
              </a:rPr>
              <a:t/>
            </a:r>
            <a:br>
              <a:rPr lang="ru-RU" sz="2400" dirty="0" smtClean="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
            </a:r>
            <a:br>
              <a:rPr lang="ru-RU" sz="2400" dirty="0">
                <a:latin typeface="Arial" panose="020B0604020202020204" pitchFamily="34" charset="0"/>
                <a:cs typeface="Arial" panose="020B0604020202020204" pitchFamily="34" charset="0"/>
              </a:rPr>
            </a:br>
            <a:r>
              <a:rPr lang="ru-RU" sz="2400" dirty="0" smtClean="0">
                <a:latin typeface="Arial" panose="020B0604020202020204" pitchFamily="34" charset="0"/>
                <a:cs typeface="Arial" panose="020B0604020202020204" pitchFamily="34" charset="0"/>
              </a:rPr>
              <a:t/>
            </a:r>
            <a:br>
              <a:rPr lang="ru-RU" sz="2400" dirty="0" smtClean="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
            </a:r>
            <a:br>
              <a:rPr lang="ru-RU" sz="2400" dirty="0">
                <a:latin typeface="Arial" panose="020B0604020202020204" pitchFamily="34" charset="0"/>
                <a:cs typeface="Arial" panose="020B0604020202020204" pitchFamily="34" charset="0"/>
              </a:rPr>
            </a:br>
            <a:r>
              <a:rPr lang="ru-RU" sz="2400" u="sng" dirty="0" smtClean="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Красная </a:t>
            </a:r>
            <a:r>
              <a:rPr lang="ru-RU" sz="2400" u="sng"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книга </a:t>
            </a: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Приморского края — аннотированный список редких и находящихся под угрозой исчезновения животных, растений и грибов </a:t>
            </a: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tooltip="Приморский край"/>
              </a:rPr>
              <a:t>Приморского края</a:t>
            </a: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Она была подготовлена учёными Биолого-почвенного института ДВО РАН при содействии администрации Приморья</a:t>
            </a:r>
            <a:r>
              <a:rPr lang="ru-RU"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Первое издание Красной книги Приморского края выпущено в 2005—2008 годах в 2-х томах. Тираж первого тома составил 4500 экземпляров. На издание обоих томов Красной книги из бюджета Приморского края было потрачено более 4,5 миллионов рублей</a:t>
            </a:r>
            <a:r>
              <a:rPr lang="ru-RU"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Красная книга Приморского края является официальным изданием, предназначенным как для специалистов, так и для широкого круга читателей.</a:t>
            </a:r>
          </a:p>
        </p:txBody>
      </p:sp>
    </p:spTree>
    <p:extLst>
      <p:ext uri="{BB962C8B-B14F-4D97-AF65-F5344CB8AC3E}">
        <p14:creationId xmlns:p14="http://schemas.microsoft.com/office/powerpoint/2010/main" val="2238582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1021" r="11021"/>
          <a:stretch>
            <a:fillRect/>
          </a:stretch>
        </p:blipFill>
        <p:spPr>
          <a:xfrm>
            <a:off x="7251701" y="812800"/>
            <a:ext cx="3906478" cy="5003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Текст 3"/>
          <p:cNvSpPr>
            <a:spLocks noGrp="1"/>
          </p:cNvSpPr>
          <p:nvPr>
            <p:ph type="body" sz="half" idx="2"/>
          </p:nvPr>
        </p:nvSpPr>
        <p:spPr>
          <a:xfrm>
            <a:off x="774699" y="1866900"/>
            <a:ext cx="5969001" cy="4102100"/>
          </a:xfrm>
        </p:spPr>
        <p:txBody>
          <a:bodyPr>
            <a:normAutofit lnSpcReduction="10000"/>
          </a:bodyPr>
          <a:lstStyle/>
          <a:p>
            <a:r>
              <a:rPr lang="ru-RU" sz="2000" b="1" dirty="0">
                <a:latin typeface="Calibri" panose="020F0502020204030204" pitchFamily="34" charset="0"/>
              </a:rPr>
              <a:t>На Дальнем Востоке обитает </a:t>
            </a:r>
            <a:r>
              <a:rPr lang="ru-RU" sz="2000" b="1" u="sng" dirty="0">
                <a:latin typeface="Calibri" panose="020F0502020204030204" pitchFamily="34" charset="0"/>
                <a:hlinkClick r:id="rId3" tooltip="Рыбный филин"/>
              </a:rPr>
              <a:t>рыбный филин</a:t>
            </a:r>
            <a:r>
              <a:rPr lang="ru-RU" sz="2000" b="1" dirty="0">
                <a:latin typeface="Calibri" panose="020F0502020204030204" pitchFamily="34" charset="0"/>
              </a:rPr>
              <a:t> — крупная и очень редкая сова нашей страны, недаром она внесена в Красную книгу РФ. Типичное местообитание рыбного филина — пойма таёжной реки, заросшая высокими ильмами и тополями. </a:t>
            </a:r>
            <a:r>
              <a:rPr lang="ru-RU" sz="2000" b="1" u="sng" dirty="0">
                <a:latin typeface="Calibri" panose="020F0502020204030204" pitchFamily="34" charset="0"/>
                <a:hlinkClick r:id="rId4" tooltip="Птицы"/>
              </a:rPr>
              <a:t>Птицы</a:t>
            </a:r>
            <a:r>
              <a:rPr lang="ru-RU" sz="2000" b="1" u="sng" dirty="0">
                <a:latin typeface="Calibri" panose="020F0502020204030204" pitchFamily="34" charset="0"/>
              </a:rPr>
              <a:t> </a:t>
            </a:r>
            <a:r>
              <a:rPr lang="ru-RU" sz="2000" b="1" dirty="0">
                <a:latin typeface="Calibri" panose="020F0502020204030204" pitchFamily="34" charset="0"/>
              </a:rPr>
              <a:t>выбирают реки, в которых водится много рыбы. </a:t>
            </a:r>
            <a:r>
              <a:rPr lang="ru-RU" sz="2000" b="1" u="sng" dirty="0">
                <a:latin typeface="Calibri" panose="020F0502020204030204" pitchFamily="34" charset="0"/>
                <a:hlinkClick r:id="rId5" tooltip="Птицы летом"/>
              </a:rPr>
              <a:t>Летом птицы</a:t>
            </a:r>
            <a:r>
              <a:rPr lang="ru-RU" sz="2000" b="1" dirty="0">
                <a:latin typeface="Calibri" panose="020F0502020204030204" pitchFamily="34" charset="0"/>
              </a:rPr>
              <a:t> ловят рыбу, карауля её с </a:t>
            </a:r>
            <a:r>
              <a:rPr lang="ru-RU" sz="2000" b="1" dirty="0" err="1">
                <a:latin typeface="Calibri" panose="020F0502020204030204" pitchFamily="34" charset="0"/>
              </a:rPr>
              <a:t>присады</a:t>
            </a:r>
            <a:r>
              <a:rPr lang="ru-RU" sz="2000" b="1" dirty="0">
                <a:latin typeface="Calibri" panose="020F0502020204030204" pitchFamily="34" charset="0"/>
              </a:rPr>
              <a:t> — прибрежного камня, высокого берега или наклонённого над водой ствола дерева. Описывают также и другой способ охоты: птица ночью бродит по мелководным перекатам и выхватывает лапами проплывающую мимо рыбу. </a:t>
            </a:r>
            <a:br>
              <a:rPr lang="ru-RU" sz="2000" b="1" dirty="0">
                <a:latin typeface="Calibri" panose="020F0502020204030204" pitchFamily="34" charset="0"/>
              </a:rPr>
            </a:br>
            <a:endParaRPr lang="ru-RU" sz="2000" b="1" dirty="0">
              <a:latin typeface="Calibri" panose="020F0502020204030204" pitchFamily="34" charset="0"/>
            </a:endParaRPr>
          </a:p>
        </p:txBody>
      </p:sp>
      <p:sp>
        <p:nvSpPr>
          <p:cNvPr id="6" name="TextBox 5"/>
          <p:cNvSpPr txBox="1"/>
          <p:nvPr/>
        </p:nvSpPr>
        <p:spPr>
          <a:xfrm>
            <a:off x="901700" y="812800"/>
            <a:ext cx="3063659" cy="584775"/>
          </a:xfrm>
          <a:prstGeom prst="rect">
            <a:avLst/>
          </a:prstGeom>
          <a:noFill/>
        </p:spPr>
        <p:txBody>
          <a:bodyPr wrap="none" rtlCol="0">
            <a:spAutoFit/>
          </a:bodyPr>
          <a:lstStyle/>
          <a:p>
            <a:r>
              <a:rPr lang="ru-RU" sz="3200" b="1" i="1" dirty="0" smtClean="0">
                <a:solidFill>
                  <a:srgbClr val="C00000"/>
                </a:solidFill>
                <a:effectLst>
                  <a:outerShdw blurRad="38100" dist="38100" dir="2700000" algn="tl">
                    <a:srgbClr val="000000">
                      <a:alpha val="43137"/>
                    </a:srgbClr>
                  </a:outerShdw>
                </a:effectLst>
              </a:rPr>
              <a:t>Рыбный филин</a:t>
            </a:r>
            <a:endParaRPr lang="ru-RU" sz="32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7823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933" y="952500"/>
            <a:ext cx="6683758" cy="3987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 name="Рисунок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974" y="952500"/>
            <a:ext cx="6099048" cy="495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000" y="2050097"/>
            <a:ext cx="5105400" cy="402050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76503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5910" y="862141"/>
            <a:ext cx="3718455" cy="575734"/>
          </a:xfrm>
        </p:spPr>
        <p:txBody>
          <a:bodyPr>
            <a:noAutofit/>
          </a:bodyPr>
          <a:lstStyle/>
          <a:p>
            <a:r>
              <a:rPr lang="ru-RU" sz="3200" b="1" i="1" dirty="0" smtClean="0">
                <a:solidFill>
                  <a:srgbClr val="C00000"/>
                </a:solidFill>
                <a:latin typeface="Calibri" panose="020F0502020204030204" pitchFamily="34" charset="0"/>
              </a:rPr>
              <a:t>Японский журавль</a:t>
            </a:r>
            <a:endParaRPr lang="ru-RU" sz="3200" b="1" i="1" dirty="0">
              <a:solidFill>
                <a:srgbClr val="C00000"/>
              </a:solidFill>
              <a:latin typeface="Calibri" panose="020F0502020204030204" pitchFamily="34"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700" y="685800"/>
            <a:ext cx="4749799" cy="5326985"/>
          </a:xfrm>
          <a:prstGeom prst="rect">
            <a:avLst/>
          </a:prstGeom>
          <a:ln>
            <a:noFill/>
          </a:ln>
          <a:effectLst>
            <a:softEdge rad="112500"/>
          </a:effectLst>
        </p:spPr>
      </p:pic>
      <p:sp>
        <p:nvSpPr>
          <p:cNvPr id="4" name="Текст 3"/>
          <p:cNvSpPr>
            <a:spLocks noGrp="1"/>
          </p:cNvSpPr>
          <p:nvPr>
            <p:ph type="body" sz="half" idx="2"/>
          </p:nvPr>
        </p:nvSpPr>
        <p:spPr>
          <a:xfrm>
            <a:off x="6096000" y="1549400"/>
            <a:ext cx="5245099" cy="4326467"/>
          </a:xfrm>
        </p:spPr>
        <p:txBody>
          <a:bodyPr>
            <a:normAutofit/>
          </a:bodyPr>
          <a:lstStyle/>
          <a:p>
            <a:r>
              <a:rPr lang="ru-RU" sz="2000" b="1" dirty="0">
                <a:latin typeface="Calibri" panose="020F0502020204030204" pitchFamily="34" charset="0"/>
              </a:rPr>
              <a:t>Природный ареал охватывает 84 тыс. км² и полностью ограничен Дальним Востоком и Японией. Различают две обособленные популяции этих птиц, одна из которых условно называется «островная» и ведёт оседлый образ жизни на востоке </a:t>
            </a:r>
            <a:r>
              <a:rPr lang="ru-RU" sz="2000" b="1" dirty="0">
                <a:latin typeface="Calibri" panose="020F0502020204030204" pitchFamily="34" charset="0"/>
                <a:hlinkClick r:id="rId3" tooltip="Япония"/>
              </a:rPr>
              <a:t>японского</a:t>
            </a:r>
            <a:r>
              <a:rPr lang="ru-RU" sz="2000" b="1" dirty="0">
                <a:latin typeface="Calibri" panose="020F0502020204030204" pitchFamily="34" charset="0"/>
              </a:rPr>
              <a:t> острова </a:t>
            </a:r>
            <a:r>
              <a:rPr lang="ru-RU" sz="2000" b="1" dirty="0">
                <a:latin typeface="Calibri" panose="020F0502020204030204" pitchFamily="34" charset="0"/>
                <a:hlinkClick r:id="rId4" tooltip="Хоккайдо"/>
              </a:rPr>
              <a:t>Хоккайдо</a:t>
            </a:r>
            <a:r>
              <a:rPr lang="ru-RU" sz="2000" b="1" dirty="0">
                <a:latin typeface="Calibri" panose="020F0502020204030204" pitchFamily="34" charset="0"/>
              </a:rPr>
              <a:t> и Южных </a:t>
            </a:r>
            <a:r>
              <a:rPr lang="ru-RU" sz="2000" b="1" dirty="0">
                <a:latin typeface="Calibri" panose="020F0502020204030204" pitchFamily="34" charset="0"/>
                <a:hlinkClick r:id="rId5" tooltip="Курильские острова"/>
              </a:rPr>
              <a:t>Курильских островах</a:t>
            </a:r>
            <a:r>
              <a:rPr lang="ru-RU" sz="2000" b="1" dirty="0">
                <a:latin typeface="Calibri" panose="020F0502020204030204" pitchFamily="34" charset="0"/>
              </a:rPr>
              <a:t>; а вторая популяция, «материковая», гнездится в бассейнах рек </a:t>
            </a:r>
            <a:r>
              <a:rPr lang="ru-RU" sz="2000" b="1" dirty="0">
                <a:latin typeface="Calibri" panose="020F0502020204030204" pitchFamily="34" charset="0"/>
                <a:hlinkClick r:id="rId6" tooltip="Амур (река)"/>
              </a:rPr>
              <a:t>Амур</a:t>
            </a:r>
            <a:r>
              <a:rPr lang="ru-RU" sz="2000" b="1" dirty="0">
                <a:latin typeface="Calibri" panose="020F0502020204030204" pitchFamily="34" charset="0"/>
              </a:rPr>
              <a:t> и </a:t>
            </a:r>
            <a:r>
              <a:rPr lang="ru-RU" sz="2000" b="1" dirty="0">
                <a:latin typeface="Calibri" panose="020F0502020204030204" pitchFamily="34" charset="0"/>
                <a:hlinkClick r:id="rId7" tooltip="Уссури"/>
              </a:rPr>
              <a:t>Уссури</a:t>
            </a:r>
            <a:r>
              <a:rPr lang="ru-RU" sz="2000" b="1" dirty="0">
                <a:latin typeface="Calibri" panose="020F0502020204030204" pitchFamily="34" charset="0"/>
              </a:rPr>
              <a:t> и к северу от озера </a:t>
            </a:r>
            <a:r>
              <a:rPr lang="ru-RU" sz="2000" b="1" dirty="0">
                <a:latin typeface="Calibri" panose="020F0502020204030204" pitchFamily="34" charset="0"/>
                <a:hlinkClick r:id="rId8" tooltip="Болонь"/>
              </a:rPr>
              <a:t>Болонь</a:t>
            </a:r>
            <a:r>
              <a:rPr lang="ru-RU" sz="2000" b="1" dirty="0">
                <a:latin typeface="Calibri" panose="020F0502020204030204" pitchFamily="34" charset="0"/>
              </a:rPr>
              <a:t> на территории </a:t>
            </a:r>
            <a:r>
              <a:rPr lang="ru-RU" sz="2000" b="1" dirty="0">
                <a:latin typeface="Calibri" panose="020F0502020204030204" pitchFamily="34" charset="0"/>
                <a:hlinkClick r:id="rId9" tooltip="Российская Федерация"/>
              </a:rPr>
              <a:t>России</a:t>
            </a:r>
            <a:r>
              <a:rPr lang="ru-RU" sz="2000" b="1" dirty="0">
                <a:latin typeface="Calibri" panose="020F0502020204030204" pitchFamily="34" charset="0"/>
              </a:rPr>
              <a:t>, а также на северо-западе </a:t>
            </a:r>
            <a:r>
              <a:rPr lang="ru-RU" sz="2000" b="1" dirty="0">
                <a:latin typeface="Calibri" panose="020F0502020204030204" pitchFamily="34" charset="0"/>
                <a:hlinkClick r:id="rId10" tooltip="Китай"/>
              </a:rPr>
              <a:t>Китая</a:t>
            </a:r>
            <a:r>
              <a:rPr lang="ru-RU" sz="2000" b="1" dirty="0">
                <a:latin typeface="Calibri" panose="020F0502020204030204" pitchFamily="34" charset="0"/>
              </a:rPr>
              <a:t> вдоль границы с </a:t>
            </a:r>
            <a:r>
              <a:rPr lang="ru-RU" sz="2000" b="1" dirty="0">
                <a:latin typeface="Calibri" panose="020F0502020204030204" pitchFamily="34" charset="0"/>
                <a:hlinkClick r:id="rId11" tooltip="Монголия"/>
              </a:rPr>
              <a:t>Монголией</a:t>
            </a:r>
            <a:r>
              <a:rPr lang="ru-RU" dirty="0"/>
              <a:t>. </a:t>
            </a:r>
          </a:p>
        </p:txBody>
      </p:sp>
    </p:spTree>
    <p:extLst>
      <p:ext uri="{BB962C8B-B14F-4D97-AF65-F5344CB8AC3E}">
        <p14:creationId xmlns:p14="http://schemas.microsoft.com/office/powerpoint/2010/main" val="4141778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604479" y="804863"/>
            <a:ext cx="6241816" cy="4775200"/>
          </a:xfrm>
        </p:spPr>
        <p:txBody>
          <a:bodyPr>
            <a:normAutofit/>
          </a:bodyPr>
          <a:lstStyle/>
          <a:p>
            <a:r>
              <a:rPr lang="ru-RU" sz="2000" b="1" dirty="0">
                <a:latin typeface="Calibri" panose="020F0502020204030204" pitchFamily="34" charset="0"/>
              </a:rPr>
              <a:t>Сильно зависит от источников воды. Гнездится в низинных заболоченных долинах рек с обилием </a:t>
            </a:r>
            <a:r>
              <a:rPr lang="ru-RU" sz="2000" b="1" dirty="0" smtClean="0">
                <a:latin typeface="Calibri" panose="020F0502020204030204" pitchFamily="34" charset="0"/>
                <a:hlinkClick r:id="rId2" tooltip="Осока"/>
              </a:rPr>
              <a:t>осоки</a:t>
            </a:r>
            <a:r>
              <a:rPr lang="ru-RU" sz="2000" b="1" dirty="0" smtClean="0">
                <a:latin typeface="Calibri" panose="020F0502020204030204" pitchFamily="34" charset="0"/>
              </a:rPr>
              <a:t> </a:t>
            </a:r>
            <a:r>
              <a:rPr lang="ru-RU" sz="2000" b="1" dirty="0">
                <a:latin typeface="Calibri" panose="020F0502020204030204" pitchFamily="34" charset="0"/>
              </a:rPr>
              <a:t>или </a:t>
            </a:r>
            <a:r>
              <a:rPr lang="ru-RU" sz="2000" b="1" dirty="0">
                <a:latin typeface="Calibri" panose="020F0502020204030204" pitchFamily="34" charset="0"/>
                <a:hlinkClick r:id="rId3" tooltip="Тростник"/>
              </a:rPr>
              <a:t>тростника</a:t>
            </a:r>
            <a:r>
              <a:rPr lang="ru-RU" sz="2000" b="1" dirty="0">
                <a:latin typeface="Calibri" panose="020F0502020204030204" pitchFamily="34" charset="0"/>
              </a:rPr>
              <a:t> </a:t>
            </a:r>
            <a:r>
              <a:rPr lang="ru-RU" sz="2000" b="1" dirty="0" smtClean="0">
                <a:latin typeface="Calibri" panose="020F0502020204030204" pitchFamily="34" charset="0"/>
              </a:rPr>
              <a:t>, </a:t>
            </a:r>
            <a:r>
              <a:rPr lang="ru-RU" sz="2000" b="1" dirty="0">
                <a:latin typeface="Calibri" panose="020F0502020204030204" pitchFamily="34" charset="0"/>
              </a:rPr>
              <a:t>котловинах озёр, влажных лугах с хорошим просмотром. В отличие от других азиатских видов журавлей, предпочитает устраивать гнездо вблизи от достаточно глубоких участков воды. Ещё одним необходимым условием является наличие стоячей мёртвой растительности. Избегают участков после пожара</a:t>
            </a:r>
            <a:r>
              <a:rPr lang="ru-RU" sz="2000" b="1" dirty="0" smtClean="0">
                <a:latin typeface="Calibri" panose="020F0502020204030204" pitchFamily="34" charset="0"/>
              </a:rPr>
              <a:t>.</a:t>
            </a:r>
            <a:r>
              <a:rPr lang="ru-RU" sz="2000" b="1" dirty="0">
                <a:latin typeface="Calibri" panose="020F0502020204030204" pitchFamily="34" charset="0"/>
              </a:rPr>
              <a:t> Во время размножения сильно чувствителен к присутствию человека и избегает поселений, дорог и районов, </a:t>
            </a:r>
            <a:r>
              <a:rPr lang="ru-RU" sz="2000" b="1" dirty="0" smtClean="0">
                <a:latin typeface="Calibri" panose="020F0502020204030204" pitchFamily="34" charset="0"/>
              </a:rPr>
              <a:t>подвергшихся </a:t>
            </a:r>
            <a:r>
              <a:rPr lang="ru-RU" sz="2000" b="1" dirty="0">
                <a:latin typeface="Calibri" panose="020F0502020204030204" pitchFamily="34" charset="0"/>
              </a:rPr>
              <a:t>хозяйственной деятельности</a:t>
            </a:r>
            <a:r>
              <a:rPr lang="ru-RU" dirty="0"/>
              <a:t>.</a:t>
            </a:r>
          </a:p>
        </p:txBody>
      </p:sp>
      <p:graphicFrame>
        <p:nvGraphicFramePr>
          <p:cNvPr id="2" name="Таблица 1"/>
          <p:cNvGraphicFramePr>
            <a:graphicFrameLocks noGrp="1"/>
          </p:cNvGraphicFramePr>
          <p:nvPr>
            <p:extLst>
              <p:ext uri="{D42A27DB-BD31-4B8C-83A1-F6EECF244321}">
                <p14:modId xmlns:p14="http://schemas.microsoft.com/office/powerpoint/2010/main" val="993818591"/>
              </p:ext>
            </p:extLst>
          </p:nvPr>
        </p:nvGraphicFramePr>
        <p:xfrm>
          <a:off x="927232" y="5121709"/>
          <a:ext cx="2619376" cy="1005840"/>
        </p:xfrm>
        <a:graphic>
          <a:graphicData uri="http://schemas.openxmlformats.org/drawingml/2006/table">
            <a:tbl>
              <a:tblPr/>
              <a:tblGrid>
                <a:gridCol w="2619376"/>
              </a:tblGrid>
              <a:tr h="0">
                <a:tc>
                  <a:txBody>
                    <a:bodyPr/>
                    <a:lstStyle/>
                    <a:p>
                      <a:pPr algn="ctr" fontAlgn="t"/>
                      <a:r>
                        <a:rPr lang="ru-RU" u="none" strike="noStrike" dirty="0">
                          <a:solidFill>
                            <a:srgbClr val="0B0080"/>
                          </a:solidFill>
                          <a:effectLst/>
                          <a:hlinkClick r:id="rId4" tooltip="Охранный статус"/>
                        </a:rPr>
                        <a:t>Охранный статус</a:t>
                      </a:r>
                      <a:endParaRPr lang="ru-RU" dirty="0">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C0CB"/>
                    </a:solidFill>
                  </a:tcPr>
                </a:tc>
              </a:tr>
              <a:tr h="0">
                <a:tc>
                  <a:txBody>
                    <a:bodyPr/>
                    <a:lstStyle/>
                    <a:p>
                      <a:pPr algn="ctr" fontAlgn="t"/>
                      <a:endParaRPr lang="ru-RU" dirty="0">
                        <a:effectLst/>
                      </a:endParaRPr>
                    </a:p>
                    <a:p>
                      <a:pPr algn="ctr" fontAlgn="t"/>
                      <a:r>
                        <a:rPr lang="ru-RU" u="none" strike="noStrike" dirty="0">
                          <a:solidFill>
                            <a:srgbClr val="0B0080"/>
                          </a:solidFill>
                          <a:effectLst/>
                          <a:hlinkClick r:id="rId5" tooltip="Вымирающие виды"/>
                        </a:rPr>
                        <a:t>Вымирающие виды</a:t>
                      </a:r>
                      <a:endParaRPr lang="ru-RU" dirty="0">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grpSp>
        <p:nvGrpSpPr>
          <p:cNvPr id="3" name="Group 2"/>
          <p:cNvGrpSpPr>
            <a:grpSpLocks/>
          </p:cNvGrpSpPr>
          <p:nvPr/>
        </p:nvGrpSpPr>
        <p:grpSpPr bwMode="auto">
          <a:xfrm>
            <a:off x="1118588" y="5370513"/>
            <a:ext cx="2286000" cy="609600"/>
            <a:chOff x="0" y="0"/>
            <a:chExt cx="1440" cy="384"/>
          </a:xfrm>
        </p:grpSpPr>
        <p:pic>
          <p:nvPicPr>
            <p:cNvPr id="2051" name="Picture 3" descr="Status iucn3.1 EN ru.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40" cy="384"/>
            </a:xfrm>
            <a:prstGeom prst="rect">
              <a:avLst/>
            </a:prstGeom>
            <a:noFill/>
            <a:extLst>
              <a:ext uri="{909E8E84-426E-40DD-AFC4-6F175D3DCCD1}">
                <a14:hiddenFill xmlns:a14="http://schemas.microsoft.com/office/drawing/2010/main">
                  <a:solidFill>
                    <a:srgbClr val="FFFFFF"/>
                  </a:solidFill>
                </a14:hiddenFill>
              </a:ext>
            </a:extLst>
          </p:spPr>
        </p:pic>
        <p:sp>
          <p:nvSpPr>
            <p:cNvPr id="6" name="Oval 4">
              <a:hlinkClick r:id="rId5" tooltip="Вымирающие виды"/>
            </p:cNvPr>
            <p:cNvSpPr>
              <a:spLocks noChangeAspect="1" noChangeArrowheads="1"/>
            </p:cNvSpPr>
            <p:nvPr/>
          </p:nvSpPr>
          <p:spPr bwMode="auto">
            <a:xfrm>
              <a:off x="648" y="198"/>
              <a:ext cx="120" cy="12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ru-RU"/>
            </a:p>
          </p:txBody>
        </p:sp>
      </p:grpSp>
      <p:pic>
        <p:nvPicPr>
          <p:cNvPr id="5" name="Рисунок 4"/>
          <p:cNvPicPr>
            <a:picLocks noChangeAspect="1"/>
          </p:cNvPicPr>
          <p:nvPr/>
        </p:nvPicPr>
        <p:blipFill>
          <a:blip r:embed="rId7"/>
          <a:stretch>
            <a:fillRect/>
          </a:stretch>
        </p:blipFill>
        <p:spPr>
          <a:xfrm>
            <a:off x="6749850" y="559049"/>
            <a:ext cx="4834547" cy="5968501"/>
          </a:xfrm>
          <a:prstGeom prst="rect">
            <a:avLst/>
          </a:prstGeom>
        </p:spPr>
      </p:pic>
    </p:spTree>
    <p:extLst>
      <p:ext uri="{BB962C8B-B14F-4D97-AF65-F5344CB8AC3E}">
        <p14:creationId xmlns:p14="http://schemas.microsoft.com/office/powerpoint/2010/main" val="965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730727"/>
            <a:ext cx="10718800" cy="5396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6428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312</TotalTime>
  <Words>488</Words>
  <Application>Microsoft Office PowerPoint</Application>
  <PresentationFormat>Широкоэкранный</PresentationFormat>
  <Paragraphs>77</Paragraphs>
  <Slides>27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Arial</vt:lpstr>
      <vt:lpstr>Calibri</vt:lpstr>
      <vt:lpstr>Garamond</vt:lpstr>
      <vt:lpstr>inherit</vt:lpstr>
      <vt:lpstr>Times New Roman</vt:lpstr>
      <vt:lpstr>Натуральные материалы</vt:lpstr>
      <vt:lpstr>Красная книга Приморского края птицы автор –составитель учитель начальных классов МОБУ «СОШ с. Ракитное» Дальнереченского района Приморского края</vt:lpstr>
      <vt:lpstr>Приморский край </vt:lpstr>
      <vt:lpstr>Презентация PowerPoint</vt:lpstr>
      <vt:lpstr>    Красная книга Приморского края — аннотированный список редких и находящихся под угрозой исчезновения животных, растений и грибов Приморского края. Она была подготовлена учёными Биолого-почвенного института ДВО РАН при содействии администрации Приморья. Первое издание Красной книги Приморского края выпущено в 2005—2008 годах в 2-х томах. Тираж первого тома составил 4500 экземпляров. На издание обоих томов Красной книги из бюджета Приморского края было потрачено более 4,5 миллионов рублей. Красная книга Приморского края является официальным изданием, предназначенным как для специалистов, так и для широкого круга читателей.</vt:lpstr>
      <vt:lpstr>Презентация PowerPoint</vt:lpstr>
      <vt:lpstr>Презентация PowerPoint</vt:lpstr>
      <vt:lpstr>Японский журавль</vt:lpstr>
      <vt:lpstr>Презентация PowerPoint</vt:lpstr>
      <vt:lpstr>Презентация PowerPoint</vt:lpstr>
      <vt:lpstr>Утка мандаринка</vt:lpstr>
      <vt:lpstr>Презентация PowerPoint</vt:lpstr>
      <vt:lpstr>Презентация PowerPoint</vt:lpstr>
      <vt:lpstr>Белоплечий орлан</vt:lpstr>
      <vt:lpstr>Презентация PowerPoint</vt:lpstr>
      <vt:lpstr>Красноногий ибис</vt:lpstr>
      <vt:lpstr>Презентация PowerPoint</vt:lpstr>
      <vt:lpstr>Презентация PowerPoint</vt:lpstr>
      <vt:lpstr>дикуша</vt:lpstr>
      <vt:lpstr>Презентация PowerPoint</vt:lpstr>
      <vt:lpstr>Презентация PowerPoint</vt:lpstr>
      <vt:lpstr>Даурский журавль</vt:lpstr>
      <vt:lpstr>Презентация PowerPoint</vt:lpstr>
      <vt:lpstr>зимородок</vt:lpstr>
      <vt:lpstr>Презентация PowerPoint</vt:lpstr>
      <vt:lpstr>Чешуйчатый крохаль</vt:lpstr>
      <vt:lpstr>Презентация PowerPoint</vt:lpstr>
      <vt:lpstr>источники</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Красная книга приморского края птицы</dc:title>
  <dc:creator>user</dc:creator>
  <cp:lastModifiedBy>user</cp:lastModifiedBy>
  <cp:revision>36</cp:revision>
  <dcterms:created xsi:type="dcterms:W3CDTF">2015-04-03T08:24:54Z</dcterms:created>
  <dcterms:modified xsi:type="dcterms:W3CDTF">2015-04-10T23:50:37Z</dcterms:modified>
</cp:coreProperties>
</file>