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70" r:id="rId3"/>
    <p:sldId id="283" r:id="rId4"/>
    <p:sldId id="271" r:id="rId5"/>
    <p:sldId id="272" r:id="rId6"/>
    <p:sldId id="273" r:id="rId7"/>
    <p:sldId id="274" r:id="rId8"/>
    <p:sldId id="275" r:id="rId9"/>
    <p:sldId id="280" r:id="rId10"/>
    <p:sldId id="276" r:id="rId11"/>
    <p:sldId id="277" r:id="rId12"/>
    <p:sldId id="278" r:id="rId13"/>
    <p:sldId id="266" r:id="rId14"/>
    <p:sldId id="267" r:id="rId1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87624" y="332656"/>
            <a:ext cx="74168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6571" y="527770"/>
            <a:ext cx="87849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latin typeface="Times New Roman"/>
              <a:ea typeface="Calibri"/>
            </a:endParaRPr>
          </a:p>
          <a:p>
            <a:pPr algn="ctr"/>
            <a:r>
              <a:rPr lang="ru-RU" sz="4000" b="1" dirty="0" smtClean="0">
                <a:latin typeface="Times New Roman"/>
                <a:ea typeface="Calibri"/>
              </a:rPr>
              <a:t>«</a:t>
            </a:r>
            <a:r>
              <a:rPr lang="ru-RU" sz="4000" b="1" dirty="0">
                <a:latin typeface="Times New Roman"/>
                <a:ea typeface="Calibri"/>
              </a:rPr>
              <a:t>Читательская грамотность младшего </a:t>
            </a:r>
            <a:r>
              <a:rPr lang="ru-RU" sz="4000" b="1" dirty="0" smtClean="0">
                <a:latin typeface="Times New Roman"/>
                <a:ea typeface="Calibri"/>
              </a:rPr>
              <a:t>школьника</a:t>
            </a:r>
            <a:r>
              <a:rPr lang="ru-RU" sz="4000" b="1" dirty="0" smtClean="0">
                <a:latin typeface="Times New Roman"/>
                <a:ea typeface="Calibri"/>
              </a:rPr>
              <a:t>»</a:t>
            </a:r>
          </a:p>
          <a:p>
            <a:pPr algn="ctr"/>
            <a:r>
              <a:rPr lang="ru-RU" sz="4000" b="1" dirty="0" smtClean="0">
                <a:latin typeface="Times New Roman"/>
              </a:rPr>
              <a:t>                                        </a:t>
            </a:r>
          </a:p>
          <a:p>
            <a:pPr algn="ctr"/>
            <a:r>
              <a:rPr lang="ru-RU" sz="4000" b="1" dirty="0">
                <a:latin typeface="Times New Roman"/>
              </a:rPr>
              <a:t> </a:t>
            </a:r>
            <a:r>
              <a:rPr lang="ru-RU" sz="4000" b="1" dirty="0" smtClean="0">
                <a:latin typeface="Times New Roman"/>
              </a:rPr>
              <a:t>                                      </a:t>
            </a:r>
            <a:r>
              <a:rPr lang="ru-RU" sz="4000" b="1" dirty="0" err="1" smtClean="0">
                <a:latin typeface="Times New Roman"/>
              </a:rPr>
              <a:t>О.А.Мозокина</a:t>
            </a:r>
            <a:endParaRPr lang="ru-RU" sz="4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16632"/>
            <a:ext cx="6606480" cy="35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4077072"/>
            <a:ext cx="4572000" cy="3853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s://png.pngtree.com/element_origin_min_pic/17/07/31/998bb630f23ccf4c72f245c81ee8bc8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30" y="3060476"/>
            <a:ext cx="3005269" cy="3700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724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92899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«Неграмотным человеком завтрашнего дня будет не тот, кто не умеет читать, а тот, кто не научился при этом учиться</a:t>
            </a: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/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Э.Тоффлер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3" descr="C:\Documents and Settings\Admin.HOME-4FEDD1D25F\Рабочий стол\89969-1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3606" y="3429000"/>
            <a:ext cx="5516881" cy="331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9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247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54831" y="5805264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Чтение содействует успешному освоению грамотного письма детьми.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6666" y="1700808"/>
            <a:ext cx="32532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Успешность ребенка в учебе находится в прямой зависимости от его начитанности.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71354" y="1700808"/>
            <a:ext cx="28468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Читая книги, ребенок обогащает словарный запас, развивает память и воображение.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3109" y="3671007"/>
            <a:ext cx="27067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Общение с книгой выступает мощным источником развития интеллекта.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3855673"/>
            <a:ext cx="2646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Ребенок учится, сопереживает, развивается эмоционально.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54832" y="260648"/>
            <a:ext cx="67895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 причин,  по которым надо научить ребенка читать книги</a:t>
            </a:r>
          </a:p>
        </p:txBody>
      </p:sp>
      <p:pic>
        <p:nvPicPr>
          <p:cNvPr id="10" name="Picture 2" descr="http://posnayko.com.ua/i/raw/55/14633974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9027" y="2204864"/>
            <a:ext cx="2823094" cy="32204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9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9144000" cy="53732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556792"/>
            <a:ext cx="42484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стебель цветка – функционально грамотная личность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вода – педагогические технологии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цветы – ключевые компетенции 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лейка - учитель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</a:rPr>
              <a:t>Модель формирования и развития читательской грамотности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9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Модель формирования и развития читательской грамотности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83568" y="1607431"/>
            <a:ext cx="48245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стебель цветка – функционально грамотная личность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вода – педагогические технологии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цветы – ключевые компетенции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лейка - учитель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507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8785225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9387" y="188912"/>
            <a:ext cx="87852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strike="noStrike" kern="0" cap="none" spc="0" normalizeH="0" baseline="0" noProof="0" dirty="0" smtClean="0">
                <a:ln w="1905">
                  <a:solidFill>
                    <a:prstClr val="white">
                      <a:lumMod val="95000"/>
                    </a:prst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Рефлексия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strike="noStrike" kern="0" cap="none" spc="0" normalizeH="0" baseline="0" noProof="0" dirty="0" smtClean="0">
                <a:ln w="1905">
                  <a:solidFill>
                    <a:prstClr val="white">
                      <a:lumMod val="95000"/>
                    </a:prstClr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«Чемодан, мясорубка, корзина» </a:t>
            </a:r>
            <a:endParaRPr kumimoji="0" lang="ru-RU" sz="4400" b="0" i="0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7" name="Picture 5" descr="http://im2-tub-ru.yandex.net/i?id=508858859-42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19263"/>
            <a:ext cx="2951163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4077072"/>
            <a:ext cx="29511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itchFamily="18" charset="0"/>
              </a:rPr>
              <a:t>Чемодан – всё, что пригодится в дальнейшем</a:t>
            </a:r>
          </a:p>
        </p:txBody>
      </p:sp>
      <p:pic>
        <p:nvPicPr>
          <p:cNvPr id="9" name="Picture 5" descr="http://im1-tub-ru.yandex.net/i?id=172252097-04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2329460"/>
            <a:ext cx="268446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13717" y="4861902"/>
            <a:ext cx="27346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Мясорубка - информацию переработаю</a:t>
            </a:r>
          </a:p>
        </p:txBody>
      </p:sp>
      <p:pic>
        <p:nvPicPr>
          <p:cNvPr id="11" name="Picture 5" descr="http://www.petrovskij-ltd.ru/upload/iblock/180/180d898dc67be89e21db1aeb560c74d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2900913"/>
            <a:ext cx="237648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372199" y="5300921"/>
            <a:ext cx="2448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Корзина –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ничего нового не узнал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555463" y="4365104"/>
            <a:ext cx="7993062" cy="2089150"/>
          </a:xfrm>
          <a:prstGeom prst="rect">
            <a:avLst/>
          </a:prstGeom>
          <a:noFill/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kern="10" spc="-18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Всем   спасибо!</a:t>
            </a:r>
          </a:p>
        </p:txBody>
      </p:sp>
      <p:pic>
        <p:nvPicPr>
          <p:cNvPr id="7" name="Picture 2" descr="https://img-fotki.yandex.ru/get/68630/65387414.b68/0_1820f1_68a0ee5b_ori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9816"/>
            <a:ext cx="4502244" cy="45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23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43808" y="260648"/>
            <a:ext cx="29457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</a:rPr>
              <a:t>Проблемы </a:t>
            </a:r>
            <a:endParaRPr lang="ru-RU" dirty="0"/>
          </a:p>
        </p:txBody>
      </p:sp>
      <p:pic>
        <p:nvPicPr>
          <p:cNvPr id="5" name="preview-image" descr="http://mtdata.ru/u19/photoEBB0/20086926144-0/origi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437112"/>
            <a:ext cx="345638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1520" y="1484784"/>
            <a:ext cx="8712968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имеют низкую скорость чтения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зачастую они не понимают смысла прочитанного из-за ошибок при чтении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могут извлечь необходимую информацию из предложенного текста,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затрудняются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</a:t>
            </a:r>
          </a:p>
          <a:p>
            <a:pPr lvl="0">
              <a:spcBef>
                <a:spcPct val="20000"/>
              </a:spcBef>
            </a:pP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пересказать содержание.</a:t>
            </a:r>
          </a:p>
        </p:txBody>
      </p:sp>
    </p:spTree>
    <p:extLst>
      <p:ext uri="{BB962C8B-B14F-4D97-AF65-F5344CB8AC3E}">
        <p14:creationId xmlns:p14="http://schemas.microsoft.com/office/powerpoint/2010/main" val="94295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Опорные слова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Функциональная </a:t>
            </a:r>
            <a:r>
              <a:rPr lang="ru-RU" b="1" dirty="0" smtClean="0"/>
              <a:t>грамотность</a:t>
            </a:r>
          </a:p>
          <a:p>
            <a:r>
              <a:rPr lang="ru-RU" b="1" dirty="0" smtClean="0"/>
              <a:t>Общение</a:t>
            </a:r>
          </a:p>
          <a:p>
            <a:r>
              <a:rPr lang="ru-RU" b="1" dirty="0"/>
              <a:t>Читательская </a:t>
            </a:r>
            <a:r>
              <a:rPr lang="ru-RU" b="1" dirty="0" smtClean="0"/>
              <a:t>грамотность</a:t>
            </a:r>
          </a:p>
          <a:p>
            <a:r>
              <a:rPr lang="ru-RU" b="1" dirty="0" smtClean="0"/>
              <a:t>Текст</a:t>
            </a:r>
          </a:p>
          <a:p>
            <a:r>
              <a:rPr lang="ru-RU" b="1" dirty="0" smtClean="0"/>
              <a:t>Чтение </a:t>
            </a:r>
            <a:r>
              <a:rPr lang="ru-RU" b="1" dirty="0"/>
              <a:t>( смысловая</a:t>
            </a:r>
            <a:r>
              <a:rPr lang="ru-RU" dirty="0"/>
              <a:t> </a:t>
            </a:r>
            <a:r>
              <a:rPr lang="ru-RU" dirty="0" smtClean="0"/>
              <a:t>, </a:t>
            </a:r>
            <a:r>
              <a:rPr lang="ru-RU" b="1" dirty="0" smtClean="0"/>
              <a:t>техническая )</a:t>
            </a:r>
          </a:p>
          <a:p>
            <a:r>
              <a:rPr lang="ru-RU" b="1" dirty="0"/>
              <a:t>Функциональная </a:t>
            </a:r>
            <a:r>
              <a:rPr lang="ru-RU" b="1" dirty="0" smtClean="0"/>
              <a:t>грамотность</a:t>
            </a:r>
          </a:p>
          <a:p>
            <a:r>
              <a:rPr lang="ru-RU" b="1" dirty="0"/>
              <a:t>Л</a:t>
            </a:r>
            <a:r>
              <a:rPr lang="ru-RU" b="1" dirty="0" smtClean="0"/>
              <a:t>итературное </a:t>
            </a:r>
            <a:r>
              <a:rPr lang="ru-RU" b="1" dirty="0"/>
              <a:t>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33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6767" y="116632"/>
            <a:ext cx="89289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организации</a:t>
            </a:r>
            <a:b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«читательского пространства»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493" y="1916832"/>
            <a:ext cx="8928992" cy="413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проблемно-поисковые ситуации,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беседы-дискуссии,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 задай вопрос,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пример учителя,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устного словесного рисования,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словарно-стилистическая работа,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драматизации,</a:t>
            </a:r>
          </a:p>
        </p:txBody>
      </p:sp>
      <p:pic>
        <p:nvPicPr>
          <p:cNvPr id="7" name="preview-image" descr="http://i.ytimg.com/vi/cpO0ezX1l5Q/hqdefault.jpg"/>
          <p:cNvPicPr/>
          <p:nvPr/>
        </p:nvPicPr>
        <p:blipFill>
          <a:blip r:embed="rId3" cstate="print"/>
          <a:srcRect l="18188" t="1858" r="14138" b="-47"/>
          <a:stretch>
            <a:fillRect/>
          </a:stretch>
        </p:blipFill>
        <p:spPr bwMode="auto">
          <a:xfrm>
            <a:off x="6300192" y="1772816"/>
            <a:ext cx="26642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882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504" y="116632"/>
            <a:ext cx="90364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формирования читательской грамотности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://present5.com/presentation/-42609595_371911485/image-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6" t="28045" r="29176" b="49518"/>
          <a:stretch>
            <a:fillRect/>
          </a:stretch>
        </p:blipFill>
        <p:spPr bwMode="auto">
          <a:xfrm>
            <a:off x="3131840" y="1484784"/>
            <a:ext cx="2952328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present5.com/presentation/-42609595_371911485/image-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8" t="62291" r="59369" b="12871"/>
          <a:stretch>
            <a:fillRect/>
          </a:stretch>
        </p:blipFill>
        <p:spPr bwMode="auto">
          <a:xfrm>
            <a:off x="611560" y="3284984"/>
            <a:ext cx="2088232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present5.com/presentation/-42609595_371911485/image-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1" t="62291" r="7063" b="10483"/>
          <a:stretch>
            <a:fillRect/>
          </a:stretch>
        </p:blipFill>
        <p:spPr bwMode="auto">
          <a:xfrm>
            <a:off x="6516216" y="3356992"/>
            <a:ext cx="2016224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Содержимое 3" descr="&amp;dcy;&amp;iecy;&amp;vcy;&amp;ocy;&amp;chcy;&amp;kcy;&amp;acy; &amp;scy;&amp;ocy;&amp;bcy;&amp;icy;&amp;rcy;&amp;acy;&amp;iecy;&amp;tcy;&amp;scy;&amp;yacy; &amp;vcy; &amp;shcy;&amp;kcy;&amp;ocy;&amp;lcy;&amp;ucy;"/>
          <p:cNvPicPr>
            <a:picLocks/>
          </p:cNvPicPr>
          <p:nvPr/>
        </p:nvPicPr>
        <p:blipFill>
          <a:blip r:embed="rId4" cstate="print"/>
          <a:srcRect t="7143"/>
          <a:stretch>
            <a:fillRect/>
          </a:stretch>
        </p:blipFill>
        <p:spPr bwMode="auto">
          <a:xfrm>
            <a:off x="3563888" y="3717032"/>
            <a:ext cx="20882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право 11"/>
          <p:cNvSpPr/>
          <p:nvPr/>
        </p:nvSpPr>
        <p:spPr>
          <a:xfrm>
            <a:off x="2771800" y="4293096"/>
            <a:ext cx="576064" cy="36004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4391980" y="3320988"/>
            <a:ext cx="576064" cy="36004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5868144" y="4293096"/>
            <a:ext cx="576064" cy="36004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82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83469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</a:rPr>
              <a:t>«Стратегия ключевых слов»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419" y="1124744"/>
            <a:ext cx="9036496" cy="4721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сердитый северный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померяться силами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путешественник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налечу, сорву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закутывался, ворчал, ехал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сердился, свирепел, осыпал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улыбнулось, выглянуло, обогрело, осушило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ласка, доброта, гнев</a:t>
            </a:r>
          </a:p>
        </p:txBody>
      </p:sp>
      <p:pic>
        <p:nvPicPr>
          <p:cNvPr id="7" name="preview-image" descr="https://gatet.files.wordpress.com/2010/06/m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886073"/>
            <a:ext cx="2808312" cy="391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7504" y="5661248"/>
            <a:ext cx="8928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</a:rPr>
              <a:t>К.Д. Ушинский «Солнце и ветер»</a:t>
            </a:r>
          </a:p>
        </p:txBody>
      </p:sp>
    </p:spTree>
    <p:extLst>
      <p:ext uri="{BB962C8B-B14F-4D97-AF65-F5344CB8AC3E}">
        <p14:creationId xmlns:p14="http://schemas.microsoft.com/office/powerpoint/2010/main" val="36388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504" y="116632"/>
            <a:ext cx="892899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</a:rPr>
              <a:t>«Вспомни название.  Найди неизвестное».</a:t>
            </a:r>
            <a:br>
              <a:rPr lang="ru-RU" sz="4400" b="1" dirty="0">
                <a:solidFill>
                  <a:prstClr val="black"/>
                </a:solidFill>
              </a:rPr>
            </a:br>
            <a:endParaRPr lang="ru-RU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717855"/>
              </p:ext>
            </p:extLst>
          </p:nvPr>
        </p:nvGraphicFramePr>
        <p:xfrm>
          <a:off x="107504" y="1584802"/>
          <a:ext cx="8928992" cy="45259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928992"/>
              </a:tblGrid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                                              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Шиворот-...                                                                   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я ...                                                                         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Тайное становится ...                                                   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Третье место в стиле ...                                               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Заколдованная ...                                                         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Англичанин ...                                                              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Девочка на ...                                                               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Ровно двадцать ...                                                        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596">
                <a:tc>
                  <a:txBody>
                    <a:bodyPr/>
                    <a:lstStyle/>
                    <a:p>
                      <a:pPr marR="12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Профессор кислых ...                                                  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82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0086" y="103698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работы с текстом во время чтения.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0086" y="1560748"/>
            <a:ext cx="890640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"Диалог" обучающихся с автором литературного произведения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Комментированное чтение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«Чтение с остановками»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Составление плана текста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Пометки на полях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Задай вопрос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задание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Экспресс-опрос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Работа с тестом (Выберите правильный ответ и подчеркни ответ)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Разгадайте кроссворд 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Приём «Тонкие и толстые вопросы»</a:t>
            </a:r>
          </a:p>
        </p:txBody>
      </p:sp>
      <p:pic>
        <p:nvPicPr>
          <p:cNvPr id="6" name="preview-image" descr="http://kinder-online.ru/uploads/posts/2010-08/1283182324_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132856"/>
            <a:ext cx="244827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.HOME-4FEDD1D25F\Рабочий стол\zagadki-pro-shkolu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5654176"/>
            <a:ext cx="4824536" cy="107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9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507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247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454832" y="260648"/>
            <a:ext cx="6789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 текстом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2" y="1320326"/>
            <a:ext cx="8130736" cy="5421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67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372</Words>
  <Application>Microsoft Office PowerPoint</Application>
  <PresentationFormat>Экран (4:3)</PresentationFormat>
  <Paragraphs>86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Опорные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Модель формирования и развития читательской грамотности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Kor2</cp:lastModifiedBy>
  <cp:revision>35</cp:revision>
  <cp:lastPrinted>2019-01-14T23:35:47Z</cp:lastPrinted>
  <dcterms:modified xsi:type="dcterms:W3CDTF">2024-01-04T15:01:32Z</dcterms:modified>
</cp:coreProperties>
</file>