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6" r:id="rId2"/>
    <p:sldId id="302" r:id="rId3"/>
    <p:sldId id="310" r:id="rId4"/>
    <p:sldId id="312" r:id="rId5"/>
    <p:sldId id="309" r:id="rId6"/>
    <p:sldId id="299" r:id="rId7"/>
    <p:sldId id="290" r:id="rId8"/>
    <p:sldId id="266" r:id="rId9"/>
    <p:sldId id="282" r:id="rId10"/>
    <p:sldId id="285" r:id="rId11"/>
    <p:sldId id="265" r:id="rId12"/>
    <p:sldId id="276" r:id="rId13"/>
    <p:sldId id="284" r:id="rId14"/>
    <p:sldId id="268" r:id="rId15"/>
    <p:sldId id="269" r:id="rId16"/>
    <p:sldId id="291" r:id="rId17"/>
    <p:sldId id="278" r:id="rId18"/>
    <p:sldId id="272" r:id="rId19"/>
    <p:sldId id="279" r:id="rId20"/>
    <p:sldId id="281" r:id="rId21"/>
    <p:sldId id="296" r:id="rId22"/>
    <p:sldId id="295" r:id="rId23"/>
    <p:sldId id="26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6C7D0-6FEB-48F2-9E21-EF17C5284C2A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05053-BE95-4108-9528-71F6904F88E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05053-BE95-4108-9528-71F6904F88E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331640" y="42930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шаблон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Школа\СМ\2022 год\СУП\Шаблон презентаций Новый год\e6a0178d5f19cc3dfb1b5255f416fe38.png"/>
          <p:cNvPicPr>
            <a:picLocks noChangeAspect="1" noChangeArrowheads="1"/>
          </p:cNvPicPr>
          <p:nvPr userDrawn="1"/>
        </p:nvPicPr>
        <p:blipFill>
          <a:blip r:embed="rId2" cstate="print"/>
          <a:srcRect t="34250"/>
          <a:stretch>
            <a:fillRect/>
          </a:stretch>
        </p:blipFill>
        <p:spPr bwMode="auto">
          <a:xfrm>
            <a:off x="971600" y="1340768"/>
            <a:ext cx="6744072" cy="300608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050" name="Picture 2" descr="C:\Школа\СМ\2022 год\СУП\Шаблон презентаций Новый год\45250-1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6AA235"/>
              </a:clrFrom>
              <a:clrTo>
                <a:srgbClr val="6AA23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9632" y="3284984"/>
            <a:ext cx="2671002" cy="255882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C:\Школа\СМ\2022 год\СУП\Шаблон презентаций Новый год\e77db0b1d384f7be49fc73977ba58dbd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176464" cy="35306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099" name="Picture 3" descr="C:\Школа\СМ\2022 год\СУП\Шаблон презентаций Новый год\e77db0b1d384f7be49fc73977ba58dbd2.png"/>
          <p:cNvPicPr>
            <a:picLocks noChangeAspect="1" noChangeArrowheads="1"/>
          </p:cNvPicPr>
          <p:nvPr userDrawn="1"/>
        </p:nvPicPr>
        <p:blipFill>
          <a:blip r:embed="rId2" cstate="print"/>
          <a:srcRect t="5343"/>
          <a:stretch>
            <a:fillRect/>
          </a:stretch>
        </p:blipFill>
        <p:spPr bwMode="auto">
          <a:xfrm>
            <a:off x="4460875" y="0"/>
            <a:ext cx="4683125" cy="33419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6ECBD-C1F7-4DBD-86E1-35BAE0D8E4B1}" type="datetimeFigureOut">
              <a:rPr lang="ru-RU" smtClean="0"/>
              <a:pPr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9C0F6-F695-4687-B4DA-F81D4347C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3mu.ru/wp-content/uploads/2015/11/pozd" TargetMode="External"/><Relationship Id="rId3" Type="http://schemas.openxmlformats.org/officeDocument/2006/relationships/hyperlink" Target="https://cdn141.picsart.com/282695190017211.png" TargetMode="External"/><Relationship Id="rId7" Type="http://schemas.openxmlformats.org/officeDocument/2006/relationships/hyperlink" Target="https://img-fotki.yandex.ru/get/9895/16969765" TargetMode="External"/><Relationship Id="rId12" Type="http://schemas.openxmlformats.org/officeDocument/2006/relationships/hyperlink" Target="https://www.lis-shop.ru/upload/Pics/45250-1.jpg" TargetMode="External"/><Relationship Id="rId2" Type="http://schemas.openxmlformats.org/officeDocument/2006/relationships/hyperlink" Target="https://phonoteka.org/uploads/posts/2021-05/1620269974_54-phonoteka_org-p-novogodnie-uzori-fon-5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atic.tildacdn.com/tild6638-3463-4735" TargetMode="External"/><Relationship Id="rId11" Type="http://schemas.openxmlformats.org/officeDocument/2006/relationships/hyperlink" Target="https://catherineasquithgallery.com/uploads/posts/2021-02/1613715598_171-p-novogodnii-fon-dlya-prezentatsii-222.png" TargetMode="External"/><Relationship Id="rId5" Type="http://schemas.openxmlformats.org/officeDocument/2006/relationships/hyperlink" Target="https://i.pinimg.com/originals/e7/7d/b0/e77db0" TargetMode="External"/><Relationship Id="rId10" Type="http://schemas.openxmlformats.org/officeDocument/2006/relationships/hyperlink" Target="https://i.pinimg.com/originals/e6/a0/17/e6a017" TargetMode="External"/><Relationship Id="rId4" Type="http://schemas.openxmlformats.org/officeDocument/2006/relationships/hyperlink" Target="https://catherineasquithgallery.com/uploads/po" TargetMode="External"/><Relationship Id="rId9" Type="http://schemas.openxmlformats.org/officeDocument/2006/relationships/hyperlink" Target="https://luckclub.ru/images/luckclub/2020/09/f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692696"/>
            <a:ext cx="6192688" cy="1728192"/>
          </a:xfrm>
        </p:spPr>
        <p:txBody>
          <a:bodyPr>
            <a:normAutofit fontScale="90000"/>
          </a:bodyPr>
          <a:lstStyle/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100" b="1" dirty="0" smtClean="0">
                <a:solidFill>
                  <a:schemeClr val="bg1"/>
                </a:solidFill>
              </a:rPr>
              <a:t/>
            </a:r>
            <a:br>
              <a:rPr lang="ru-RU" altLang="ru-RU" sz="3100" b="1" dirty="0" smtClean="0">
                <a:solidFill>
                  <a:schemeClr val="bg1"/>
                </a:solidFill>
              </a:rPr>
            </a:br>
            <a:r>
              <a:rPr lang="ru-RU" altLang="ru-RU" b="1" dirty="0" smtClean="0">
                <a:solidFill>
                  <a:srgbClr val="00B050"/>
                </a:solidFill>
              </a:rPr>
              <a:t/>
            </a:r>
            <a:br>
              <a:rPr lang="ru-RU" altLang="ru-RU" b="1" dirty="0" smtClean="0">
                <a:solidFill>
                  <a:srgbClr val="00B050"/>
                </a:solidFill>
              </a:rPr>
            </a:br>
            <a:r>
              <a:rPr lang="ru-RU" altLang="ru-RU" b="1" dirty="0" smtClean="0">
                <a:solidFill>
                  <a:srgbClr val="002060"/>
                </a:solidFill>
              </a:rPr>
              <a:t>«По    страницам   музыкальных</a:t>
            </a:r>
            <a:br>
              <a:rPr lang="ru-RU" altLang="ru-RU" b="1" dirty="0" smtClean="0">
                <a:solidFill>
                  <a:srgbClr val="002060"/>
                </a:solidFill>
              </a:rPr>
            </a:br>
            <a:r>
              <a:rPr lang="ru-RU" altLang="ru-RU" b="1" dirty="0" smtClean="0">
                <a:solidFill>
                  <a:srgbClr val="002060"/>
                </a:solidFill>
              </a:rPr>
              <a:t>произведений  Владимира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Коровицына</a:t>
            </a:r>
            <a:r>
              <a:rPr lang="ru-RU" altLang="ru-RU" b="1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002534" cy="2697163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645024"/>
            <a:ext cx="388948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39952" y="6309320"/>
            <a:ext cx="2418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г.Кемерово 2023 год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1532463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002060"/>
                </a:solidFill>
              </a:rPr>
              <a:t>РУСАЛОЧКА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3600" b="1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C:\Users\вщь\Downloads\little-mermaid-07-[a2]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780928"/>
            <a:ext cx="352839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8229600" cy="201622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«И СНОВА ИЮНЬ» 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sz="3600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0" y="3284984"/>
            <a:ext cx="3754760" cy="2841179"/>
          </a:xfrm>
        </p:spPr>
        <p:txBody>
          <a:bodyPr/>
          <a:lstStyle/>
          <a:p>
            <a:r>
              <a:rPr lang="ru-RU" dirty="0" smtClean="0"/>
              <a:t>В июне ярко солнце светит</a:t>
            </a:r>
          </a:p>
          <a:p>
            <a:r>
              <a:rPr lang="ru-RU" dirty="0" smtClean="0"/>
              <a:t>И сладко иволга щебечет.</a:t>
            </a:r>
          </a:p>
          <a:p>
            <a:endParaRPr lang="ru-RU" dirty="0"/>
          </a:p>
        </p:txBody>
      </p:sp>
      <p:pic>
        <p:nvPicPr>
          <p:cNvPr id="5" name="Рисунок 4" descr="C:\Users\вщь\Downloads\1666354049_41-mykaleidoscope-ru-p-otkritka-do-novikh-vstrech-instagram-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924944"/>
            <a:ext cx="3888432" cy="30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988840"/>
            <a:ext cx="5400600" cy="1512168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002060"/>
                </a:solidFill>
              </a:rPr>
              <a:t>«ЭОЛОВА АРФА»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3429000"/>
            <a:ext cx="1440160" cy="8640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123728" y="2852937"/>
            <a:ext cx="1882552" cy="26642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rot="639990">
            <a:off x="6012160" y="3933056"/>
            <a:ext cx="648072" cy="100811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Users\вщь\Downloads\эолова арф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5700" y="2780929"/>
            <a:ext cx="2032604" cy="3528392"/>
          </a:xfrm>
          <a:prstGeom prst="rect">
            <a:avLst/>
          </a:prstGeom>
          <a:noFill/>
        </p:spPr>
      </p:pic>
      <p:pic>
        <p:nvPicPr>
          <p:cNvPr id="8" name="Picture 3" descr="C:\Users\вщь\Downloads\эолова арфа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52936"/>
            <a:ext cx="4088745" cy="3356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2C02D45-3E9D-467C-BBF8-C3EDB68221FC}" type="datetime1">
              <a:rPr lang="ru-RU" altLang="ru-RU" smtClean="0"/>
              <a:pPr>
                <a:defRPr/>
              </a:pPr>
              <a:t>04.01.2024</a:t>
            </a:fld>
            <a:endParaRPr lang="ru-RU" altLang="ru-RU"/>
          </a:p>
        </p:txBody>
      </p:sp>
      <p:pic>
        <p:nvPicPr>
          <p:cNvPr id="3075" name="Picture 3" descr="C:\Users\вщь\Downloads\ричерка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140968"/>
            <a:ext cx="4721349" cy="32540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1772816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«</a:t>
            </a:r>
            <a:r>
              <a:rPr lang="ru-RU" sz="4400" b="1" dirty="0" smtClean="0">
                <a:solidFill>
                  <a:srgbClr val="002060"/>
                </a:solidFill>
              </a:rPr>
              <a:t>РИЧЕРКАР</a:t>
            </a:r>
            <a:r>
              <a:rPr lang="ru-RU" sz="4000" b="1" dirty="0" smtClean="0">
                <a:solidFill>
                  <a:srgbClr val="002060"/>
                </a:solidFill>
              </a:rPr>
              <a:t>»</a:t>
            </a:r>
            <a:endParaRPr lang="ru-RU" sz="4000" b="1" dirty="0" smtClean="0">
              <a:solidFill>
                <a:srgbClr val="002060"/>
              </a:solidFill>
            </a:endParaRPr>
          </a:p>
        </p:txBody>
      </p:sp>
      <p:pic>
        <p:nvPicPr>
          <p:cNvPr id="6" name="Picture 2" descr="C:\Users\вщь\Downloads\smart_crop_516x2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96952"/>
            <a:ext cx="3816424" cy="246477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12776"/>
            <a:ext cx="6696744" cy="18722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«МЕНУЭТ»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75856" y="3284984"/>
            <a:ext cx="1221532" cy="57606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7784" y="2708919"/>
            <a:ext cx="3960440" cy="34172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0072" y="3068960"/>
            <a:ext cx="1296144" cy="504055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Picture 4" descr="https://avatars.mds.yandex.net/get-zen_doc/987771/pub_5c5ea04ce5f8e300b15fc158_5c5eb76f70586600ad39b9f0/scale_240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420888"/>
            <a:ext cx="5688632" cy="41026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16824" cy="4149080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002060"/>
                </a:solidFill>
              </a:rPr>
              <a:t>«ПРОГУЛКА ПО ПАРИЖУ»</a:t>
            </a:r>
            <a:br>
              <a:rPr lang="ru-RU" sz="49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B0F0"/>
                </a:solidFill>
              </a:rPr>
              <a:t/>
            </a:r>
            <a:br>
              <a:rPr lang="ru-RU" dirty="0" smtClean="0">
                <a:solidFill>
                  <a:srgbClr val="00B0F0"/>
                </a:solidFill>
              </a:rPr>
            </a:b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5" name="Содержимое 4" descr="C:\Users\вщь\Downloads\1571178214-570609-37532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504056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вщь\Downloads\61348737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348880"/>
            <a:ext cx="42839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628800"/>
            <a:ext cx="7067128" cy="14401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«ЧАРДАШ» 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sz="3600" i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 descr="C:\Users\вщь\Downloads\Pavel-Rusak-10-of-5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645024"/>
            <a:ext cx="33843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6" descr="C:\Users\вщь\Downloads\IMG_3068_copy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852936"/>
            <a:ext cx="360039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72816"/>
            <a:ext cx="7056784" cy="17281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sz="4900" b="1" dirty="0" smtClean="0">
                <a:solidFill>
                  <a:srgbClr val="002060"/>
                </a:solidFill>
              </a:rPr>
              <a:t>ПОЛОНЕЗ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1907704" y="3212975"/>
            <a:ext cx="1584176" cy="432045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259632" y="3212976"/>
            <a:ext cx="2448272" cy="18722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3501008"/>
            <a:ext cx="2808312" cy="864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C:\Users\вщь\Downloads\slide-21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284984"/>
            <a:ext cx="4041775" cy="3027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вщь\Downloads\12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924944"/>
            <a:ext cx="3384376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2816"/>
            <a:ext cx="8507288" cy="201622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b="1" dirty="0" smtClean="0">
                <a:solidFill>
                  <a:srgbClr val="002060"/>
                </a:solidFill>
              </a:rPr>
              <a:t>КАСЬЯНКА, ТОМ И ПЛУТ»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3284984"/>
            <a:ext cx="4618856" cy="284117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Рисунок 3" descr="C:\Users\вщь\Downloads\f8591c5ebccfdb103c257b4d4c0b370f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212976"/>
            <a:ext cx="4392488" cy="298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вщь\Downloads\000_Kasyanka-Tom-i-Plu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212976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12576" y="1484784"/>
            <a:ext cx="9756576" cy="151216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«ДЕНЬ НЕПОСЛУШАНИЯ» 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sz="2800" b="1" i="1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032" y="4005064"/>
            <a:ext cx="1296144" cy="165618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91880" y="2996952"/>
            <a:ext cx="3168352" cy="273630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067945" y="3429000"/>
            <a:ext cx="2736304" cy="504056"/>
          </a:xfrm>
        </p:spPr>
        <p:txBody>
          <a:bodyPr/>
          <a:lstStyle/>
          <a:p>
            <a:endParaRPr lang="ru-RU" i="1" dirty="0"/>
          </a:p>
        </p:txBody>
      </p:sp>
      <p:pic>
        <p:nvPicPr>
          <p:cNvPr id="9" name="Содержимое 6" descr="C:\Users\вщь\Downloads\1641760823_12-papik-pro-p-den-neposlushaniya-kartinka-12.jpg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36912"/>
            <a:ext cx="51125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23728" y="908720"/>
            <a:ext cx="5544616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Познакомить учащихся с творчеством современного композитора </a:t>
            </a: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В.Коровицына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1700808"/>
            <a:ext cx="5616624" cy="17281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Образовательные:</a:t>
            </a:r>
          </a:p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Расширить знания учащихся о современном музыкальном искусстве с привлечением информационно-коммуникативных технологий.</a:t>
            </a:r>
          </a:p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Формировать стремление к творческому поиску в процессе работы над музыкальным произведением.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3573016"/>
            <a:ext cx="5616624" cy="13464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Развивающие:</a:t>
            </a:r>
          </a:p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Обогатить репертуар и на его основе совершенствовать исполнительские навыки и умения учащихся.</a:t>
            </a:r>
          </a:p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Развивать умение слушать музыку в своем исполнении и исполнении педагога и других учащихся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23728" y="5157192"/>
            <a:ext cx="5616624" cy="1512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Воспитательные:</a:t>
            </a:r>
          </a:p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Воспитывать интерес, любовь и уважение к музыкальной и общей культуре, прививать любовь к фортепиано.</a:t>
            </a:r>
          </a:p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</a:rPr>
              <a:t>Способствовать проявлению творческой активности, силы воли, умения дисциплинировать себя на публичных выступлениях.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11560" y="620688"/>
            <a:ext cx="1224136" cy="79208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Цель:</a:t>
            </a:r>
            <a:endParaRPr lang="ru-RU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51520" y="2276872"/>
            <a:ext cx="1512168" cy="9144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Задачи:</a:t>
            </a:r>
            <a:endParaRPr lang="ru-RU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cxnSp>
        <p:nvCxnSpPr>
          <p:cNvPr id="41" name="Прямая со стрелкой 40"/>
          <p:cNvCxnSpPr>
            <a:stCxn id="14" idx="7"/>
          </p:cNvCxnSpPr>
          <p:nvPr/>
        </p:nvCxnSpPr>
        <p:spPr>
          <a:xfrm flipV="1">
            <a:off x="1542236" y="2348880"/>
            <a:ext cx="581492" cy="619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4" idx="5"/>
          </p:cNvCxnSpPr>
          <p:nvPr/>
        </p:nvCxnSpPr>
        <p:spPr>
          <a:xfrm>
            <a:off x="1542236" y="3057361"/>
            <a:ext cx="653500" cy="1091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4" idx="4"/>
            <a:endCxn id="10" idx="1"/>
          </p:cNvCxnSpPr>
          <p:nvPr/>
        </p:nvCxnSpPr>
        <p:spPr>
          <a:xfrm>
            <a:off x="1007604" y="3191272"/>
            <a:ext cx="1116124" cy="27220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13" idx="5"/>
          </p:cNvCxnSpPr>
          <p:nvPr/>
        </p:nvCxnSpPr>
        <p:spPr>
          <a:xfrm flipV="1">
            <a:off x="1656425" y="1268760"/>
            <a:ext cx="611319" cy="28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507288" cy="2664296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4800" dirty="0" smtClean="0">
                <a:solidFill>
                  <a:srgbClr val="002060"/>
                </a:solidFill>
              </a:rPr>
              <a:t>«</a:t>
            </a:r>
            <a:r>
              <a:rPr lang="ru-RU" sz="4800" b="1" dirty="0" smtClean="0">
                <a:solidFill>
                  <a:srgbClr val="002060"/>
                </a:solidFill>
              </a:rPr>
              <a:t>ВЕЧНОЕ ДВИЖЕНИЕ» </a:t>
            </a: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3100" b="1" i="1" dirty="0" smtClean="0">
                <a:solidFill>
                  <a:srgbClr val="002060"/>
                </a:solidFill>
              </a:rPr>
              <a:t>.</a:t>
            </a:r>
            <a:r>
              <a:rPr lang="ru-RU" sz="3100" i="1" dirty="0" smtClean="0">
                <a:solidFill>
                  <a:srgbClr val="002060"/>
                </a:solidFill>
              </a:rPr>
              <a:t/>
            </a:r>
            <a:br>
              <a:rPr lang="ru-RU" sz="3100" i="1" dirty="0" smtClean="0">
                <a:solidFill>
                  <a:srgbClr val="002060"/>
                </a:solidFill>
              </a:rPr>
            </a:br>
            <a:endParaRPr lang="ru-RU" sz="3100" i="1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79712" y="4005064"/>
            <a:ext cx="1584176" cy="432047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068960"/>
            <a:ext cx="1439143" cy="10081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4221087"/>
            <a:ext cx="1871191" cy="19050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Users\вщь\Downloads\1885670_1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276872"/>
            <a:ext cx="5400600" cy="3819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636" y="269506"/>
            <a:ext cx="8476849" cy="1421183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Спасибо за внимание!</a:t>
            </a:r>
            <a:r>
              <a:rPr lang="ru-RU" sz="4800" b="1" dirty="0" smtClean="0">
                <a:solidFill>
                  <a:srgbClr val="FF0000"/>
                </a:solidFill>
              </a:rPr>
              <a:t/>
            </a:r>
            <a:br>
              <a:rPr lang="ru-RU" sz="4800" b="1" dirty="0" smtClean="0">
                <a:solidFill>
                  <a:srgbClr val="FF0000"/>
                </a:solidFill>
              </a:rPr>
            </a:br>
            <a:r>
              <a:rPr lang="ru-RU" sz="4800" b="1" i="1" dirty="0" smtClean="0">
                <a:solidFill>
                  <a:srgbClr val="FF0000"/>
                </a:solidFill>
              </a:rPr>
              <a:t>С наступающим Новым годом!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51202" name="Picture 2" descr="https://avatars.mds.yandex.net/get-pdb/1704142/347c8cc3-d706-47cf-a706-c7ee4d00151b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599" y="1988840"/>
            <a:ext cx="7264808" cy="40864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1331640" y="4365104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94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548680"/>
            <a:ext cx="518457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Arial Black" pitchFamily="34" charset="0"/>
              </a:rPr>
              <a:t>Используемые материалы</a:t>
            </a:r>
            <a:endParaRPr lang="ru-RU" sz="24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628800"/>
            <a:ext cx="66967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hlinkClick r:id="rId2"/>
              </a:rPr>
              <a:t>https://phonoteka.org/uploads/posts/2021-05/1620269974_54-phonoteka_org-p-novogodnie-uzori-fon-59.jpg</a:t>
            </a:r>
            <a:endParaRPr lang="ru-RU" dirty="0"/>
          </a:p>
          <a:p>
            <a:r>
              <a:rPr lang="ru-RU" u="sng" dirty="0">
                <a:hlinkClick r:id="rId3"/>
              </a:rPr>
              <a:t>https://cdn141.picsart.com/282695190017211.png</a:t>
            </a:r>
            <a:endParaRPr lang="ru-RU" dirty="0"/>
          </a:p>
          <a:p>
            <a:r>
              <a:rPr lang="ru-RU" u="sng" dirty="0">
                <a:hlinkClick r:id="rId4"/>
              </a:rPr>
              <a:t>https://catherineasquithgallery.com/uploads/po</a:t>
            </a:r>
            <a:r>
              <a:rPr lang="ru-RU" dirty="0"/>
              <a:t> </a:t>
            </a:r>
          </a:p>
          <a:p>
            <a:r>
              <a:rPr lang="ru-RU" u="sng" dirty="0">
                <a:hlinkClick r:id="rId5"/>
              </a:rPr>
              <a:t>https://i.pinimg.com/originals/e7/7d/b0/e77db0</a:t>
            </a:r>
            <a:r>
              <a:rPr lang="ru-RU" dirty="0"/>
              <a:t> </a:t>
            </a:r>
          </a:p>
          <a:p>
            <a:r>
              <a:rPr lang="ru-RU" u="sng" dirty="0">
                <a:hlinkClick r:id="rId6"/>
              </a:rPr>
              <a:t>https://static.tildacdn.com/tild6638-3463-4735</a:t>
            </a:r>
            <a:r>
              <a:rPr lang="ru-RU" dirty="0"/>
              <a:t> </a:t>
            </a:r>
          </a:p>
          <a:p>
            <a:r>
              <a:rPr lang="ru-RU" u="sng" dirty="0">
                <a:hlinkClick r:id="rId7"/>
              </a:rPr>
              <a:t>https://img-fotki.yandex.ru/get/9895/16969765</a:t>
            </a:r>
            <a:r>
              <a:rPr lang="ru-RU" dirty="0"/>
              <a:t> </a:t>
            </a:r>
          </a:p>
          <a:p>
            <a:r>
              <a:rPr lang="ru-RU" u="sng" dirty="0">
                <a:hlinkClick r:id="rId8"/>
              </a:rPr>
              <a:t>https://3mu.ru/wp-content/uploads/2015/11/pozd</a:t>
            </a:r>
            <a:r>
              <a:rPr lang="ru-RU" dirty="0"/>
              <a:t> </a:t>
            </a:r>
          </a:p>
          <a:p>
            <a:r>
              <a:rPr lang="ru-RU" u="sng" dirty="0">
                <a:hlinkClick r:id="rId9"/>
              </a:rPr>
              <a:t>https://luckclub.ru/images/luckclub/2020/09/f1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0"/>
              </a:rPr>
              <a:t>https://i.pinimg.com/originals/e6/a0/17/e6a017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1"/>
              </a:rPr>
              <a:t>https://catherineasquithgallery.com/uploads/posts/2021-02/1613715598_171-p-novogodnii-fon-dlya-prezentatsii-222.png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2"/>
              </a:rPr>
              <a:t>https://www.lis-shop.ru/upload/Pics/45250-1.jpg</a:t>
            </a:r>
            <a:r>
              <a:rPr lang="ru-RU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579296" cy="1340768"/>
          </a:xfrm>
        </p:spPr>
        <p:txBody>
          <a:bodyPr>
            <a:noAutofit/>
          </a:bodyPr>
          <a:lstStyle/>
          <a:p>
            <a:r>
              <a:rPr lang="ru-RU" alt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Владимир </a:t>
            </a:r>
            <a:r>
              <a:rPr lang="ru-RU" altLang="ru-RU" sz="4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Виленович</a:t>
            </a:r>
            <a:r>
              <a:rPr lang="ru-RU" alt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alt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altLang="ru-RU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altLang="ru-RU" sz="48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Коровицын</a:t>
            </a:r>
            <a:endParaRPr lang="ru-RU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55776" y="1484784"/>
            <a:ext cx="576064" cy="14401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0" y="1412776"/>
            <a:ext cx="4860032" cy="532859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4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 smtClean="0">
                <a:solidFill>
                  <a:srgbClr val="000080"/>
                </a:solidFill>
              </a:rPr>
              <a:t>Родился в 1956 году в г. Новгороде,</a:t>
            </a:r>
          </a:p>
          <a:p>
            <a:pPr>
              <a:lnSpc>
                <a:spcPct val="94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 smtClean="0">
                <a:solidFill>
                  <a:srgbClr val="000080"/>
                </a:solidFill>
              </a:rPr>
              <a:t>там же окончил ДМШ №1 и музыкальное училище, </a:t>
            </a:r>
          </a:p>
          <a:p>
            <a:pPr>
              <a:lnSpc>
                <a:spcPct val="94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 smtClean="0">
                <a:solidFill>
                  <a:srgbClr val="000080"/>
                </a:solidFill>
              </a:rPr>
              <a:t>с отличием окончил Ленинградскую консерваторию имени Н.А. Римского-Корсакова, лауреат Международных конкурсов «</a:t>
            </a:r>
            <a:r>
              <a:rPr lang="ru-RU" altLang="ru-RU" b="1" i="1" dirty="0" err="1" smtClean="0">
                <a:solidFill>
                  <a:srgbClr val="000080"/>
                </a:solidFill>
              </a:rPr>
              <a:t>Melody</a:t>
            </a:r>
            <a:r>
              <a:rPr lang="ru-RU" altLang="ru-RU" b="1" i="1" dirty="0" smtClean="0">
                <a:solidFill>
                  <a:srgbClr val="000080"/>
                </a:solidFill>
              </a:rPr>
              <a:t> </a:t>
            </a:r>
            <a:r>
              <a:rPr lang="ru-RU" altLang="ru-RU" b="1" i="1" dirty="0" err="1" smtClean="0">
                <a:solidFill>
                  <a:srgbClr val="000080"/>
                </a:solidFill>
              </a:rPr>
              <a:t>competition</a:t>
            </a:r>
            <a:r>
              <a:rPr lang="ru-RU" altLang="ru-RU" b="1" i="1" dirty="0" smtClean="0">
                <a:solidFill>
                  <a:srgbClr val="000080"/>
                </a:solidFill>
              </a:rPr>
              <a:t>» (Стокгольм, 1992) и конкурса «Весна романса» (Санкт-Петербург, 2000), </a:t>
            </a:r>
          </a:p>
          <a:p>
            <a:pPr>
              <a:lnSpc>
                <a:spcPct val="94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 smtClean="0">
                <a:solidFill>
                  <a:srgbClr val="000080"/>
                </a:solidFill>
              </a:rPr>
              <a:t>член Союза композиторов России, автор ряда сборников (партитуры для хора, струнного и симфонического оркестров, вокальная и инструментальная музыка для фортепиано, скрипки, флейты, баяна и др.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rot="11523028" flipV="1">
            <a:off x="6195451" y="3243720"/>
            <a:ext cx="691540" cy="69204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420888"/>
            <a:ext cx="4355976" cy="3243733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004048" y="1916832"/>
            <a:ext cx="4032448" cy="38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4000"/>
              </a:lnSpc>
              <a:spcBef>
                <a:spcPts val="1200"/>
              </a:spcBef>
              <a:spcAft>
                <a:spcPts val="100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70C0"/>
                </a:solidFill>
              </a:rPr>
              <a:t>Господин Великий Новгород</a:t>
            </a:r>
            <a:endParaRPr lang="ru-RU" alt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24744"/>
            <a:ext cx="748883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dirty="0" smtClean="0">
                <a:solidFill>
                  <a:srgbClr val="FF0000"/>
                </a:solidFill>
              </a:rPr>
              <a:t>     </a:t>
            </a:r>
            <a:r>
              <a:rPr lang="ru-RU" altLang="ru-RU" sz="4000" b="1" i="1" dirty="0" smtClean="0">
                <a:solidFill>
                  <a:srgbClr val="002060"/>
                </a:solidFill>
              </a:rPr>
              <a:t>Владимир </a:t>
            </a:r>
            <a:r>
              <a:rPr lang="ru-RU" altLang="ru-RU" sz="4000" b="1" i="1" dirty="0" err="1" smtClean="0">
                <a:solidFill>
                  <a:srgbClr val="002060"/>
                </a:solidFill>
              </a:rPr>
              <a:t>Коровицын</a:t>
            </a:r>
            <a:r>
              <a:rPr lang="ru-RU" altLang="ru-RU" sz="3200" b="1" i="1" dirty="0" smtClean="0">
                <a:solidFill>
                  <a:srgbClr val="002060"/>
                </a:solidFill>
              </a:rPr>
              <a:t> -</a:t>
            </a:r>
          </a:p>
          <a:p>
            <a:r>
              <a:rPr lang="ru-RU" altLang="ru-RU" sz="3200" b="1" i="1" dirty="0" smtClean="0">
                <a:solidFill>
                  <a:srgbClr val="002060"/>
                </a:solidFill>
              </a:rPr>
              <a:t>автор  многих сборников для фортепиано: «Детский альбом», «Радуйся солнцу»,»Рисунки на песке»,»Романтические  миниатюры», «Музыкальное путешествие по странам Западной Европы», «Исполнение желаний», «Искорки радости», «Самый прекрасный в мире принц» , «Диалоги» и другие.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8903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80312" y="3717032"/>
            <a:ext cx="72008" cy="18330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051720" y="54868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15" name="Picture 5" descr="C:\Users\вщь\Desktop\бел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8640"/>
            <a:ext cx="2456809" cy="3429000"/>
          </a:xfrm>
          <a:prstGeom prst="rect">
            <a:avLst/>
          </a:prstGeom>
          <a:noFill/>
        </p:spPr>
      </p:pic>
      <p:pic>
        <p:nvPicPr>
          <p:cNvPr id="19" name="Picture 4" descr="C:\Users\вщь\Desktop\рисун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418174"/>
            <a:ext cx="2483768" cy="3439826"/>
          </a:xfrm>
          <a:prstGeom prst="rect">
            <a:avLst/>
          </a:prstGeom>
          <a:noFill/>
        </p:spPr>
      </p:pic>
      <p:pic>
        <p:nvPicPr>
          <p:cNvPr id="20" name="Picture 6" descr="C:\Users\вщь\Desktop\путешеств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0"/>
            <a:ext cx="2481741" cy="3356992"/>
          </a:xfrm>
          <a:prstGeom prst="rect">
            <a:avLst/>
          </a:prstGeom>
          <a:noFill/>
        </p:spPr>
      </p:pic>
      <p:pic>
        <p:nvPicPr>
          <p:cNvPr id="22" name="Picture 3" descr="C:\Users\вщь\Desktop\10371549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88640"/>
            <a:ext cx="2448272" cy="3501008"/>
          </a:xfrm>
          <a:prstGeom prst="rect">
            <a:avLst/>
          </a:prstGeom>
          <a:noFill/>
        </p:spPr>
      </p:pic>
      <p:pic>
        <p:nvPicPr>
          <p:cNvPr id="13" name="Picture 2" descr="C:\Users\вщь\Downloads\10371556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2996952"/>
            <a:ext cx="2774239" cy="3672408"/>
          </a:xfrm>
          <a:prstGeom prst="rect">
            <a:avLst/>
          </a:prstGeom>
          <a:noFill/>
        </p:spPr>
      </p:pic>
      <p:pic>
        <p:nvPicPr>
          <p:cNvPr id="4" name="Picture 2" descr="C:\Users\вщь\Desktop\детский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3068960"/>
            <a:ext cx="2501685" cy="3600400"/>
          </a:xfrm>
          <a:prstGeom prst="rect">
            <a:avLst/>
          </a:prstGeom>
          <a:noFill/>
        </p:spPr>
      </p:pic>
      <p:pic>
        <p:nvPicPr>
          <p:cNvPr id="1027" name="Picture 3" descr="C:\Users\вщь\Desktop\коровицын\принц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380234"/>
            <a:ext cx="2667943" cy="3477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764704"/>
            <a:ext cx="1872208" cy="92211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вщь\Downloads\22597-800x600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545" y="3717032"/>
            <a:ext cx="4104455" cy="2751443"/>
          </a:xfrm>
          <a:prstGeom prst="rect">
            <a:avLst/>
          </a:prstGeom>
          <a:noFill/>
        </p:spPr>
      </p:pic>
      <p:pic>
        <p:nvPicPr>
          <p:cNvPr id="6" name="Содержимое 6" descr="C:\Users\вщь\Downloads\1683631844_polinka-top-p-kartinki-na-telefon-ispolnenie-zhelanii-vk-69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4608512" cy="37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вщь\Downloads\b34351f10c5634b4b5cad82d1586e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0"/>
            <a:ext cx="4752528" cy="3372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8903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52120" y="2708920"/>
            <a:ext cx="1152128" cy="28411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051720" y="548680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6" name="Рисунок 5" descr="C:\Users\вщь\Downloads\1676726790_gas-kvas-com-p-detskie-risunki-ne-rubite-yelochku-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492896"/>
            <a:ext cx="453650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1700808"/>
            <a:ext cx="80648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            </a:t>
            </a:r>
            <a:r>
              <a:rPr lang="ru-RU" sz="4000" b="1" dirty="0" smtClean="0">
                <a:solidFill>
                  <a:srgbClr val="002060"/>
                </a:solidFill>
              </a:rPr>
              <a:t>«</a:t>
            </a:r>
            <a:r>
              <a:rPr lang="ru-RU" sz="4400" b="1" dirty="0" smtClean="0">
                <a:solidFill>
                  <a:srgbClr val="002060"/>
                </a:solidFill>
              </a:rPr>
              <a:t>ЖИВИ, ЁЛОЧКА </a:t>
            </a:r>
            <a:r>
              <a:rPr lang="ru-RU" sz="4000" b="1" dirty="0" smtClean="0">
                <a:solidFill>
                  <a:srgbClr val="002060"/>
                </a:solidFill>
              </a:rPr>
              <a:t>!»</a:t>
            </a:r>
          </a:p>
          <a:p>
            <a:r>
              <a:rPr lang="ru-RU" sz="3600" i="1" dirty="0" smtClean="0">
                <a:solidFill>
                  <a:srgbClr val="002060"/>
                </a:solidFill>
              </a:rPr>
              <a:t>. </a:t>
            </a:r>
            <a:endParaRPr lang="ru-RU" sz="3600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700808"/>
            <a:ext cx="6696744" cy="24482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sz="4900" b="1" dirty="0" smtClean="0">
                <a:solidFill>
                  <a:srgbClr val="002060"/>
                </a:solidFill>
              </a:rPr>
              <a:t>ЛАСКОВАЯ КИСКА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2411760" y="2996951"/>
            <a:ext cx="1728192" cy="432047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996951"/>
            <a:ext cx="3538736" cy="3129211"/>
          </a:xfrm>
        </p:spPr>
        <p:txBody>
          <a:bodyPr/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5868143" y="4437111"/>
            <a:ext cx="936105" cy="28803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92080" y="3717032"/>
            <a:ext cx="2448272" cy="122413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Рисунок 6" descr="C:\Users\вщь\Downloads\4948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356992"/>
            <a:ext cx="3672408" cy="31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вщь\Downloads\1671162879_www-funnyart-club-p-kotyata-kartinki-risunki-krasivo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24944"/>
            <a:ext cx="33123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692696"/>
            <a:ext cx="5832648" cy="3168352"/>
          </a:xfrm>
        </p:spPr>
        <p:txBody>
          <a:bodyPr>
            <a:normAutofit/>
          </a:bodyPr>
          <a:lstStyle/>
          <a:p>
            <a:pPr>
              <a:lnSpc>
                <a:spcPct val="9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002060"/>
                </a:solidFill>
              </a:rPr>
              <a:t>«ЕМЕЛЯ НА ПЕЧКЕ ЕДЕТ»</a:t>
            </a:r>
            <a:br>
              <a:rPr lang="ru-RU" altLang="ru-RU" b="1" dirty="0" smtClean="0">
                <a:solidFill>
                  <a:srgbClr val="002060"/>
                </a:solidFill>
              </a:rPr>
            </a:br>
            <a:endParaRPr lang="ru-RU" altLang="ru-RU" sz="4000" i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08104" y="2996953"/>
            <a:ext cx="2232248" cy="20882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вщь\Downloads\305214-emelya-na-pechi-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708920"/>
            <a:ext cx="403244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068960"/>
            <a:ext cx="3024336" cy="308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363</Words>
  <Application>Microsoft Office PowerPoint</Application>
  <PresentationFormat>Экран (4:3)</PresentationFormat>
  <Paragraphs>60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«По    страницам   музыкальных произведений  Владимира Коровицына»</vt:lpstr>
      <vt:lpstr>Слайд 2</vt:lpstr>
      <vt:lpstr>Владимир Виленович  Коровицын</vt:lpstr>
      <vt:lpstr>Слайд 4</vt:lpstr>
      <vt:lpstr> </vt:lpstr>
      <vt:lpstr>Слайд 6</vt:lpstr>
      <vt:lpstr> </vt:lpstr>
      <vt:lpstr>«ЛАСКОВАЯ КИСКА»   </vt:lpstr>
      <vt:lpstr>«ЕМЕЛЯ НА ПЕЧКЕ ЕДЕТ» </vt:lpstr>
      <vt:lpstr>«РУСАЛОЧКА» </vt:lpstr>
      <vt:lpstr>«И СНОВА ИЮНЬ»  </vt:lpstr>
      <vt:lpstr>«ЭОЛОВА АРФА»   </vt:lpstr>
      <vt:lpstr>Слайд 13</vt:lpstr>
      <vt:lpstr>«МЕНУЭТ»   </vt:lpstr>
      <vt:lpstr>«ПРОГУЛКА ПО ПАРИЖУ»   </vt:lpstr>
      <vt:lpstr>«ЧАРДАШ»  </vt:lpstr>
      <vt:lpstr>«ПОЛОНЕЗ»  </vt:lpstr>
      <vt:lpstr>«КАСЬЯНКА, ТОМ И ПЛУТ»  </vt:lpstr>
      <vt:lpstr>«ДЕНЬ НЕПОСЛУШАНИЯ»  </vt:lpstr>
      <vt:lpstr> «ВЕЧНОЕ ДВИЖЕНИЕ»  . </vt:lpstr>
      <vt:lpstr>Спасибо за внимание! С наступающим Новым годом!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вщь</cp:lastModifiedBy>
  <cp:revision>65</cp:revision>
  <dcterms:created xsi:type="dcterms:W3CDTF">2022-12-28T12:16:55Z</dcterms:created>
  <dcterms:modified xsi:type="dcterms:W3CDTF">2024-01-04T15:16:15Z</dcterms:modified>
</cp:coreProperties>
</file>