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7D6F"/>
    <a:srgbClr val="E5942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A94697-5E12-5460-2202-ADE003AD9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B2FA23C-9C41-9EB9-80C0-3D0EE28AB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88731C-2CA2-A1E7-A849-254D6924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6FF-07E9-41F8-9915-57BE1F3B8163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39BA31B-4FAF-ED1A-67BA-311E8644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5CCA25B-99C6-CBD1-DDC7-857C1F73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B6224-B697-4380-A2AA-DE28B5E265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7943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BFDC2A-5910-B56F-6C0A-47298B36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F10EEF4-7900-87B4-755D-84F824822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94CB236-5955-BF0F-2BAE-C810D3E72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6FF-07E9-41F8-9915-57BE1F3B8163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861A961-3312-DBEC-320A-6F6728230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E3D7EDB-3635-F4B4-6DFC-D7613B931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B6224-B697-4380-A2AA-DE28B5E265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276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07CDFB4-6CF7-B1C4-2B1A-729BFA4C0D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72A3694-34E3-67F0-C01B-F340F2F67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71171F0-90A8-0317-E508-8583999C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6FF-07E9-41F8-9915-57BE1F3B8163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9D448A0-B47E-920B-C01A-04473BC5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9A0FFA-7CA2-E6D6-9A09-E79B48CE9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B6224-B697-4380-A2AA-DE28B5E265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8398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6DDCB7-696B-A719-9867-5D7B7FCE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41F668-7C05-FF47-83C3-2667F8EE5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612AF5-B86F-9D57-F449-B28EE1EA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6FF-07E9-41F8-9915-57BE1F3B8163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47D00BC-7464-3550-B7E8-E69D28FE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B87670-1560-C449-DDAC-E9AF845F3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B6224-B697-4380-A2AA-DE28B5E265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8669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A45BC1-90DF-3775-E27C-D7489D2AB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7E9AC49-FAB9-F8F1-2C66-80D4E7330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E22E7F4-7672-3AC0-B866-B9C160EF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6FF-07E9-41F8-9915-57BE1F3B8163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E7CF42-25E3-8B09-A836-96400EC3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4E65E69-A3FA-A7DE-C423-774452091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B6224-B697-4380-A2AA-DE28B5E265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28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8A0DF9-6AB2-EE8C-0DCB-1FCEA151E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ABBF370-FA3C-C6CA-A6A7-AB3A1AF904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791C7A0-32B9-A361-A5C7-6CAB9346A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1AB35F4-90DD-7FB5-2B08-C64EDBE24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6FF-07E9-41F8-9915-57BE1F3B8163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D9AB77F-602B-3F98-D1DB-5BD0744B4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6D9D12B-975D-F649-8343-196A71ED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B6224-B697-4380-A2AA-DE28B5E265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50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B51597-FA72-F3CA-8C90-DAE9A5B9D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3CD92A3-BBE3-CABF-C328-F93617548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6B15641-E59A-0926-CD1C-C303D4BBD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D49961A-91FC-ECF5-7EE0-CAD3EAD8F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64EDAF0-B1D9-B6DD-F02E-F5EA650456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2BD6F59-A39D-42B6-BDB1-628922F07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6FF-07E9-41F8-9915-57BE1F3B8163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802E99D-DFDA-DD6E-9574-999DBAD8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A04FD8C-5ACB-2A19-5E1C-1AFC2E29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B6224-B697-4380-A2AA-DE28B5E265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273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BC0591-DBDE-D671-8534-86FBCB999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671E122-DBA6-8A78-6476-6CEC6970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6FF-07E9-41F8-9915-57BE1F3B8163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F9262F3-EFA7-D641-91B6-830C1DDED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C720271-7E0D-33B5-2C1B-E53B20ED5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B6224-B697-4380-A2AA-DE28B5E265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849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454C453-EB81-990F-4405-0F5C175E7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6FF-07E9-41F8-9915-57BE1F3B8163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9D00412-911C-51C4-808C-E1995B0E8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69B263C-A324-679E-7486-2D02C05AE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B6224-B697-4380-A2AA-DE28B5E265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6396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4CC622-62C7-356B-35AE-03F6E526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2EF3F39-9F00-BFA0-E655-B9C683357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0F7DB8B-99E8-F43A-B34D-9B3882DAC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6B1747A-8F67-0C6C-356F-52335A490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6FF-07E9-41F8-9915-57BE1F3B8163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D731BDB-9204-B80F-4C67-2E8BCE5FA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B17D02E-4256-F422-6F8F-D78D573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B6224-B697-4380-A2AA-DE28B5E265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7766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9A33A9-9A4B-A40A-AE02-B9FB3C79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B503CF8-3839-9A6A-08D0-5FBE192AF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A7B649E-19BD-333C-60A7-111C0F2EE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6814986-4D9D-A399-ACD6-AB9C3140D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6FF-07E9-41F8-9915-57BE1F3B8163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CADF0F5-A2DA-B7C3-1468-925CE4FAC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7425320-565C-96CF-E3F7-EABBB5869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B6224-B697-4380-A2AA-DE28B5E265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119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14C6E7-CD60-2ED4-44EE-DD2C10F25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CC52AE2-FC89-D6A8-5134-5F49E677A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E75ED5-E853-F874-B08E-1916FC4922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526FF-07E9-41F8-9915-57BE1F3B8163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66E266-FF24-7D61-F26F-B3BE1BDC2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9E17B8-0E89-C649-E642-19851749E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B6224-B697-4380-A2AA-DE28B5E265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922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hyperlink" Target="https://ds61-miass.educhel.ru/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 к-ф _Офицеры_ - От героев былых времен минус">
            <a:hlinkClick r:id="" action="ppaction://media"/>
            <a:extLst>
              <a:ext uri="{FF2B5EF4-FFF2-40B4-BE49-F238E27FC236}">
                <a16:creationId xmlns:a16="http://schemas.microsoft.com/office/drawing/2014/main" xmlns="" id="{8C914173-B18D-0DB2-7932-9A906BA209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907791" y="-774255"/>
            <a:ext cx="609600" cy="609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3927C2B-76C6-2FDE-5AAE-19135B62A7FD}"/>
              </a:ext>
            </a:extLst>
          </p:cNvPr>
          <p:cNvSpPr/>
          <p:nvPr/>
        </p:nvSpPr>
        <p:spPr>
          <a:xfrm>
            <a:off x="684718" y="0"/>
            <a:ext cx="10822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/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«Детский сад комбинированного вида №61»</a:t>
            </a:r>
            <a:endParaRPr lang="ru-RU" sz="2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87476AD-3B3C-3D5F-1D29-E9F897753C9F}"/>
              </a:ext>
            </a:extLst>
          </p:cNvPr>
          <p:cNvSpPr/>
          <p:nvPr/>
        </p:nvSpPr>
        <p:spPr>
          <a:xfrm>
            <a:off x="1164748" y="991465"/>
            <a:ext cx="9651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Лэпбук</a:t>
            </a:r>
            <a:r>
              <a:rPr lang="ru-RU" sz="54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 «9 мая – День Победы»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26369" y="2057344"/>
            <a:ext cx="579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Подготовила: воспитатель МБДОУ № 61 Зайцева Г.Г.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8574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B747A4-4568-F78F-51EE-E7E7EE018D4F}"/>
              </a:ext>
            </a:extLst>
          </p:cNvPr>
          <p:cNvSpPr txBox="1"/>
          <p:nvPr/>
        </p:nvSpPr>
        <p:spPr>
          <a:xfrm>
            <a:off x="-900546" y="18485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страница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51A2D7-B838-83DE-318D-2E9C1E674BCE}"/>
              </a:ext>
            </a:extLst>
          </p:cNvPr>
          <p:cNvSpPr txBox="1"/>
          <p:nvPr/>
        </p:nvSpPr>
        <p:spPr>
          <a:xfrm>
            <a:off x="6762885" y="616004"/>
            <a:ext cx="52227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«Города - герои</a:t>
            </a:r>
            <a:r>
              <a:rPr lang="ru-RU" sz="24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Объёмная книжечка, которая знакомит детей с городами – героями и их подвигами</a:t>
            </a:r>
            <a:endParaRPr lang="ru-RU" b="0" i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xmlns="" id="{FE401015-D7FC-AA74-3C9F-911D05ABA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96" t="2695" r="8333" b="12122"/>
          <a:stretch/>
        </p:blipFill>
        <p:spPr bwMode="auto">
          <a:xfrm>
            <a:off x="1866527" y="4223703"/>
            <a:ext cx="3127503" cy="2297449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1">
            <a:extLst>
              <a:ext uri="{FF2B5EF4-FFF2-40B4-BE49-F238E27FC236}">
                <a16:creationId xmlns:a16="http://schemas.microsoft.com/office/drawing/2014/main" xmlns="" id="{78A44888-F5E8-9088-37DE-BF2CA3B1C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85" y="2921152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2">
            <a:extLst>
              <a:ext uri="{FF2B5EF4-FFF2-40B4-BE49-F238E27FC236}">
                <a16:creationId xmlns:a16="http://schemas.microsoft.com/office/drawing/2014/main" xmlns="" id="{9526308B-707E-F522-10D9-CA3EB93C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85" y="2921152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3">
            <a:extLst>
              <a:ext uri="{FF2B5EF4-FFF2-40B4-BE49-F238E27FC236}">
                <a16:creationId xmlns:a16="http://schemas.microsoft.com/office/drawing/2014/main" xmlns="" id="{FC8F6BFC-55EE-87E4-6304-1A278034F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85" y="2921152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4">
            <a:extLst>
              <a:ext uri="{FF2B5EF4-FFF2-40B4-BE49-F238E27FC236}">
                <a16:creationId xmlns:a16="http://schemas.microsoft.com/office/drawing/2014/main" xmlns="" id="{2EAF7268-E9C1-3B33-2807-4351E0419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85" y="2921152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5">
            <a:extLst>
              <a:ext uri="{FF2B5EF4-FFF2-40B4-BE49-F238E27FC236}">
                <a16:creationId xmlns:a16="http://schemas.microsoft.com/office/drawing/2014/main" xmlns="" id="{2B37C03D-E0BB-0E3C-7888-6B094B24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85" y="2921152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6">
            <a:extLst>
              <a:ext uri="{FF2B5EF4-FFF2-40B4-BE49-F238E27FC236}">
                <a16:creationId xmlns:a16="http://schemas.microsoft.com/office/drawing/2014/main" xmlns="" id="{3A04413B-FACD-69FF-5B9F-23B36DB41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85" y="2921152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7">
            <a:extLst>
              <a:ext uri="{FF2B5EF4-FFF2-40B4-BE49-F238E27FC236}">
                <a16:creationId xmlns:a16="http://schemas.microsoft.com/office/drawing/2014/main" xmlns="" id="{07C749A8-4296-DDC4-D22A-E878DE1AF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85" y="2921152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242F8D5E-8E8F-3FF1-1709-C5472CDA0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228" y="616004"/>
            <a:ext cx="4600526" cy="34503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5548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DEC9F09-23AA-8F01-E6BD-5B7A2F363A07}"/>
              </a:ext>
            </a:extLst>
          </p:cNvPr>
          <p:cNvSpPr txBox="1"/>
          <p:nvPr/>
        </p:nvSpPr>
        <p:spPr>
          <a:xfrm>
            <a:off x="-900546" y="18485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страница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E4D514-584F-4440-E264-FC22A0FD2C7F}"/>
              </a:ext>
            </a:extLst>
          </p:cNvPr>
          <p:cNvSpPr txBox="1"/>
          <p:nvPr/>
        </p:nvSpPr>
        <p:spPr>
          <a:xfrm>
            <a:off x="4935682" y="644577"/>
            <a:ext cx="64562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«Жизнь детей в годы войны</a:t>
            </a:r>
            <a:r>
              <a:rPr lang="ru-RU" sz="24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Перекидная книжечка о детях войны, что пришлось им пережить и какие подвиги они совершали.</a:t>
            </a:r>
            <a:endParaRPr lang="ru-RU" b="0" i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43113481-AF6F-C877-E27E-45C4D796F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160"/>
          <a:stretch/>
        </p:blipFill>
        <p:spPr bwMode="auto">
          <a:xfrm>
            <a:off x="1204105" y="875410"/>
            <a:ext cx="1841946" cy="3080843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xmlns="" id="{9C20BA31-4E7D-E292-3FF1-41CF657D2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900" r="12611" b="9496"/>
          <a:stretch/>
        </p:blipFill>
        <p:spPr bwMode="auto">
          <a:xfrm>
            <a:off x="10249210" y="3956253"/>
            <a:ext cx="1477369" cy="267943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xmlns="" id="{C0DCD821-F343-84D7-8171-588876CB9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983" r="10525" b="3441"/>
          <a:stretch/>
        </p:blipFill>
        <p:spPr bwMode="auto">
          <a:xfrm>
            <a:off x="6973355" y="2774557"/>
            <a:ext cx="1558880" cy="285868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xmlns="" id="{D4F6D8B8-41CE-5069-5DAB-7494FAC8D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984" r="8188" b="6125"/>
          <a:stretch/>
        </p:blipFill>
        <p:spPr bwMode="auto">
          <a:xfrm>
            <a:off x="3371663" y="1565968"/>
            <a:ext cx="1651155" cy="27792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xmlns="" id="{210584BA-98C4-51B6-34C0-453C5EF04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654" r="11920" b="3441"/>
          <a:stretch/>
        </p:blipFill>
        <p:spPr bwMode="auto">
          <a:xfrm>
            <a:off x="8652038" y="3354736"/>
            <a:ext cx="1477369" cy="285868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>
            <a:extLst>
              <a:ext uri="{FF2B5EF4-FFF2-40B4-BE49-F238E27FC236}">
                <a16:creationId xmlns:a16="http://schemas.microsoft.com/office/drawing/2014/main" xmlns="" id="{794F1445-E1FA-25C9-C378-CAF604D41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177" r="12332" b="3441"/>
          <a:stretch/>
        </p:blipFill>
        <p:spPr bwMode="auto">
          <a:xfrm>
            <a:off x="5218646" y="2269768"/>
            <a:ext cx="1558881" cy="285868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0543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BB0E176-7494-1922-F829-E8D02A9E6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20" r="43672"/>
          <a:stretch/>
        </p:blipFill>
        <p:spPr bwMode="auto">
          <a:xfrm>
            <a:off x="1220841" y="937344"/>
            <a:ext cx="2192930" cy="3404663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xmlns="" id="{754A996C-282A-F30F-EF52-855022F94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86" r="50393"/>
          <a:stretch/>
        </p:blipFill>
        <p:spPr bwMode="auto">
          <a:xfrm>
            <a:off x="3573201" y="1399014"/>
            <a:ext cx="1495865" cy="294299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FE255979-B57C-11FF-BE83-332740A0B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56" r="47344" b="4365"/>
          <a:stretch/>
        </p:blipFill>
        <p:spPr bwMode="auto">
          <a:xfrm>
            <a:off x="5181610" y="1783920"/>
            <a:ext cx="1603716" cy="288291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BA7488BD-403B-CFD8-3A9E-689CAFDF9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52" r="45565" b="5021"/>
          <a:stretch/>
        </p:blipFill>
        <p:spPr bwMode="auto">
          <a:xfrm>
            <a:off x="6909438" y="2368238"/>
            <a:ext cx="1838179" cy="291093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D644AAF2-380B-24A8-E3C3-8DB3304FA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10" r="47598" b="2557"/>
          <a:stretch/>
        </p:blipFill>
        <p:spPr bwMode="auto">
          <a:xfrm>
            <a:off x="8860161" y="3225378"/>
            <a:ext cx="1603716" cy="297531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BBE1DA62-72C5-319B-B62F-4F97A415E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10" r="52680" b="9595"/>
          <a:stretch/>
        </p:blipFill>
        <p:spPr bwMode="auto">
          <a:xfrm>
            <a:off x="10576421" y="3791514"/>
            <a:ext cx="1505519" cy="297531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F5C0EA-7E8D-8184-5610-D0DDFDBDFC2A}"/>
              </a:ext>
            </a:extLst>
          </p:cNvPr>
          <p:cNvSpPr txBox="1"/>
          <p:nvPr/>
        </p:nvSpPr>
        <p:spPr>
          <a:xfrm>
            <a:off x="-900546" y="18485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страница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E4D514-584F-4440-E264-FC22A0FD2C7F}"/>
              </a:ext>
            </a:extLst>
          </p:cNvPr>
          <p:cNvSpPr txBox="1"/>
          <p:nvPr/>
        </p:nvSpPr>
        <p:spPr>
          <a:xfrm>
            <a:off x="5069066" y="277601"/>
            <a:ext cx="645621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«9 Мая – День Победы»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Перекидная книжечка о традициях празднования 9 Мая:</a:t>
            </a:r>
          </a:p>
          <a:p>
            <a:pPr algn="ctr"/>
            <a:r>
              <a:rPr lang="ru-RU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«Бессмертный полк», парад на Красной площади, салют, встречи ветеранов.</a:t>
            </a:r>
            <a:endParaRPr lang="ru-RU" b="0" i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71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752290F-1918-B6F3-C996-74BF01430FA8}"/>
              </a:ext>
            </a:extLst>
          </p:cNvPr>
          <p:cNvSpPr txBox="1"/>
          <p:nvPr/>
        </p:nvSpPr>
        <p:spPr>
          <a:xfrm>
            <a:off x="2886227" y="184850"/>
            <a:ext cx="64562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«Пословицы о Родине</a:t>
            </a:r>
            <a:r>
              <a:rPr lang="ru-RU" sz="24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пословиц о Родине.</a:t>
            </a:r>
            <a:endParaRPr lang="ru-RU" b="0" i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0133AD36-949E-90D8-F69A-3C91AD2D0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123" y="1204334"/>
            <a:ext cx="7291754" cy="54688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904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1A6400-E566-8DCF-1324-143BFDA178C7}"/>
              </a:ext>
            </a:extLst>
          </p:cNvPr>
          <p:cNvSpPr txBox="1"/>
          <p:nvPr/>
        </p:nvSpPr>
        <p:spPr>
          <a:xfrm>
            <a:off x="3048000" y="24026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«Фронтовые письма»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71BD0AAB-83D8-F170-89E7-CF8E197C2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541" y="1071543"/>
            <a:ext cx="7394917" cy="554618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551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1A6400-E566-8DCF-1324-143BFDA178C7}"/>
              </a:ext>
            </a:extLst>
          </p:cNvPr>
          <p:cNvSpPr txBox="1"/>
          <p:nvPr/>
        </p:nvSpPr>
        <p:spPr>
          <a:xfrm>
            <a:off x="5924062" y="715151"/>
            <a:ext cx="61522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Вертушка «Расскажи </a:t>
            </a:r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Дне Победы</a:t>
            </a:r>
            <a:r>
              <a:rPr lang="ru-RU" sz="24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Составиться рассказ о празднике, опираясь на картинки.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xmlns="" id="{D71C56BB-28B0-9EA9-7B9B-DFD4E1A3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8" y="200771"/>
            <a:ext cx="4751754" cy="35638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xmlns="" id="{16A98396-8C04-F069-C8CE-24A8AA12C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86" y="1982679"/>
            <a:ext cx="6227299" cy="467047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9932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>
            <a:extLst>
              <a:ext uri="{FF2B5EF4-FFF2-40B4-BE49-F238E27FC236}">
                <a16:creationId xmlns:a16="http://schemas.microsoft.com/office/drawing/2014/main" xmlns="" id="{81064F05-4786-506D-62CB-ACAC5189D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987" y="1190536"/>
            <a:ext cx="6508652" cy="48814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xmlns="" id="{56217DFC-0645-19AC-F7D2-07BCFBC23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604" b="5939"/>
          <a:stretch/>
        </p:blipFill>
        <p:spPr bwMode="auto">
          <a:xfrm>
            <a:off x="1127534" y="211016"/>
            <a:ext cx="3416332" cy="195904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xmlns="" id="{947471E0-6F34-E2BD-A428-3DEB8CF04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642" b="-3082"/>
          <a:stretch/>
        </p:blipFill>
        <p:spPr bwMode="auto">
          <a:xfrm>
            <a:off x="8681885" y="4898960"/>
            <a:ext cx="3373002" cy="195904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7710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BF28A8-9570-2659-1802-FD4DC938735E}"/>
              </a:ext>
            </a:extLst>
          </p:cNvPr>
          <p:cNvSpPr txBox="1"/>
          <p:nvPr/>
        </p:nvSpPr>
        <p:spPr>
          <a:xfrm>
            <a:off x="1800664" y="2305615"/>
            <a:ext cx="81029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данному </a:t>
            </a:r>
            <a:r>
              <a:rPr lang="ru-RU" sz="28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лэпбуку</a:t>
            </a:r>
            <a:r>
              <a:rPr lang="ru-RU" sz="28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дети знают и с удовольствием рассказывают о всенародном празднике -  «</a:t>
            </a:r>
            <a:r>
              <a:rPr lang="ru-RU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Дне </a:t>
            </a:r>
            <a:r>
              <a:rPr lang="ru-RU" sz="28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Победы».</a:t>
            </a:r>
          </a:p>
          <a:p>
            <a:pPr algn="ctr"/>
            <a:r>
              <a:rPr lang="ru-RU" sz="28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с </a:t>
            </a:r>
            <a:r>
              <a:rPr lang="ru-RU" sz="28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лэпбуком</a:t>
            </a:r>
            <a:r>
              <a:rPr lang="ru-RU" sz="28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позволила разнообразить работу и повысила познавательный интерес у детей.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681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08FDE66-797D-1682-C253-CF2540548D72}"/>
              </a:ext>
            </a:extLst>
          </p:cNvPr>
          <p:cNvSpPr/>
          <p:nvPr/>
        </p:nvSpPr>
        <p:spPr>
          <a:xfrm>
            <a:off x="1185864" y="642939"/>
            <a:ext cx="10572750" cy="55707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18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Цель: </a:t>
            </a: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формирование у дошкольников активной гражданской позиции и патриотизма как важнейших духовно-нравственных и социальных ценностей.</a:t>
            </a:r>
            <a:endParaRPr lang="ru-RU" sz="1600" b="0" i="0" dirty="0">
              <a:solidFill>
                <a:srgbClr val="181818"/>
              </a:solidFill>
              <a:effectLst/>
              <a:latin typeface="Open Sans" panose="020B0806030504020204" pitchFamily="34" charset="0"/>
            </a:endParaRPr>
          </a:p>
          <a:p>
            <a:pPr algn="l"/>
            <a:r>
              <a:rPr lang="ru-RU" sz="18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Задачи:</a:t>
            </a:r>
            <a:endParaRPr lang="ru-RU" sz="1600" b="0" i="0" dirty="0">
              <a:solidFill>
                <a:schemeClr val="accent2">
                  <a:lumMod val="50000"/>
                </a:schemeClr>
              </a:solidFill>
              <a:effectLst/>
              <a:latin typeface="Open Sans" panose="020B0806030504020204" pitchFamily="34" charset="0"/>
            </a:endParaRPr>
          </a:p>
          <a:p>
            <a:pPr algn="l"/>
            <a:r>
              <a:rPr lang="ru-RU" sz="18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Образовательные:</a:t>
            </a:r>
            <a:endParaRPr lang="ru-RU" sz="1600" b="0" i="0" dirty="0">
              <a:solidFill>
                <a:schemeClr val="accent2">
                  <a:lumMod val="50000"/>
                </a:schemeClr>
              </a:solidFill>
              <a:effectLst/>
              <a:latin typeface="Open Sans" panose="020B0806030504020204" pitchFamily="34" charset="0"/>
            </a:endParaRPr>
          </a:p>
          <a:p>
            <a:pPr algn="l"/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- Вызвать интерес у детей к истории Великой Отечественной войны.</a:t>
            </a:r>
            <a:endParaRPr lang="ru-RU" sz="1600" b="0" i="0" dirty="0">
              <a:solidFill>
                <a:srgbClr val="181818"/>
              </a:solidFill>
              <a:effectLst/>
              <a:latin typeface="Open Sans" panose="020B0806030504020204" pitchFamily="34" charset="0"/>
            </a:endParaRPr>
          </a:p>
          <a:p>
            <a:pPr algn="l"/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- Познакомить с историей возникновения Вечного огня. Бессмертного полка.</a:t>
            </a:r>
            <a:endParaRPr lang="ru-RU" sz="1600" b="0" i="0" dirty="0">
              <a:solidFill>
                <a:srgbClr val="181818"/>
              </a:solidFill>
              <a:effectLst/>
              <a:latin typeface="Open Sans" panose="020B0806030504020204" pitchFamily="34" charset="0"/>
            </a:endParaRPr>
          </a:p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Продолжать знакомить детей со стихами и песнями военных лет.</a:t>
            </a:r>
            <a:endParaRPr lang="ru-RU" sz="1600" b="0" i="0" dirty="0">
              <a:solidFill>
                <a:srgbClr val="181818"/>
              </a:solidFill>
              <a:effectLst/>
              <a:latin typeface="Open Sans" panose="020B0806030504020204" pitchFamily="34" charset="0"/>
            </a:endParaRPr>
          </a:p>
          <a:p>
            <a:pPr algn="l"/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- Способствовать накоплению знаний об исторических фактах и явлениях.</a:t>
            </a:r>
            <a:endParaRPr lang="ru-RU" sz="1600" b="0" i="0" dirty="0">
              <a:solidFill>
                <a:srgbClr val="181818"/>
              </a:solidFill>
              <a:effectLst/>
              <a:latin typeface="Open Sans" panose="020B0806030504020204" pitchFamily="34" charset="0"/>
            </a:endParaRPr>
          </a:p>
          <a:p>
            <a:pPr algn="l"/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- Формировать чувство гордости за свой народ, его боевые заслуги.</a:t>
            </a:r>
            <a:endParaRPr lang="ru-RU" sz="1600" b="0" i="0" dirty="0">
              <a:solidFill>
                <a:srgbClr val="181818"/>
              </a:solidFill>
              <a:effectLst/>
              <a:latin typeface="Open Sans" panose="020B0806030504020204" pitchFamily="34" charset="0"/>
            </a:endParaRPr>
          </a:p>
          <a:p>
            <a:pPr algn="l"/>
            <a:r>
              <a:rPr lang="ru-RU" sz="18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Развивающие:</a:t>
            </a:r>
            <a:endParaRPr lang="ru-RU" sz="1600" b="0" i="0" dirty="0">
              <a:solidFill>
                <a:schemeClr val="accent2">
                  <a:lumMod val="50000"/>
                </a:schemeClr>
              </a:solidFill>
              <a:effectLst/>
              <a:latin typeface="Open Sans" panose="020B0806030504020204" pitchFamily="34" charset="0"/>
            </a:endParaRPr>
          </a:p>
          <a:p>
            <a:pPr algn="l"/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- Развивать патриотические чувства у детей к своей стране, своим предкам, геройски защищавшим свою Родину от фашистских захватчиков.</a:t>
            </a:r>
            <a:endParaRPr lang="ru-RU" sz="1600" b="0" i="0" dirty="0">
              <a:solidFill>
                <a:srgbClr val="181818"/>
              </a:solidFill>
              <a:effectLst/>
              <a:latin typeface="Open Sans" panose="020B0806030504020204" pitchFamily="34" charset="0"/>
            </a:endParaRPr>
          </a:p>
          <a:p>
            <a:pPr algn="l"/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- Развивать монологическую, диалогическую речь детей.</a:t>
            </a:r>
            <a:endParaRPr lang="ru-RU" sz="1600" b="0" i="0" dirty="0">
              <a:solidFill>
                <a:srgbClr val="181818"/>
              </a:solidFill>
              <a:effectLst/>
              <a:latin typeface="Open Sans" panose="020B0806030504020204" pitchFamily="34" charset="0"/>
            </a:endParaRPr>
          </a:p>
          <a:p>
            <a:pPr algn="l"/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- Развивать память, мышление, воображение, восприятие.</a:t>
            </a:r>
            <a:endParaRPr lang="ru-RU" sz="1600" b="0" i="0" dirty="0">
              <a:solidFill>
                <a:srgbClr val="181818"/>
              </a:solidFill>
              <a:effectLst/>
              <a:latin typeface="Open Sans" panose="020B0806030504020204" pitchFamily="34" charset="0"/>
            </a:endParaRPr>
          </a:p>
          <a:p>
            <a:pPr algn="l"/>
            <a:r>
              <a:rPr lang="ru-RU" sz="18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Воспитательные:</a:t>
            </a:r>
            <a:endParaRPr lang="ru-RU" sz="1600" b="0" i="0" dirty="0">
              <a:solidFill>
                <a:schemeClr val="accent2">
                  <a:lumMod val="50000"/>
                </a:schemeClr>
              </a:solidFill>
              <a:effectLst/>
              <a:latin typeface="Open Sans" panose="020B0806030504020204" pitchFamily="34" charset="0"/>
            </a:endParaRPr>
          </a:p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Воспитывать чувство гордости за свой народ, уважение и благодарность к ветеранам Великой Отечественной войны.</a:t>
            </a:r>
            <a:endParaRPr lang="ru-RU" sz="1600" b="0" i="0" dirty="0">
              <a:solidFill>
                <a:srgbClr val="181818"/>
              </a:solidFill>
              <a:effectLst/>
              <a:latin typeface="Open Sans" panose="020B0806030504020204" pitchFamily="34" charset="0"/>
            </a:endParaRP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бережного отношения к историческому и культурному наследию России.</a:t>
            </a:r>
            <a:endParaRPr lang="ru-RU" b="0" i="0" dirty="0">
              <a:solidFill>
                <a:srgbClr val="18181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/>
              <a:t/>
            </a:r>
            <a:br>
              <a:rPr lang="ru-RU" sz="1600" dirty="0"/>
            </a:b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890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1A6400-E566-8DCF-1324-143BFDA178C7}"/>
              </a:ext>
            </a:extLst>
          </p:cNvPr>
          <p:cNvSpPr txBox="1"/>
          <p:nvPr/>
        </p:nvSpPr>
        <p:spPr>
          <a:xfrm>
            <a:off x="2646218" y="21256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Обложка - название </a:t>
            </a:r>
            <a:r>
              <a:rPr lang="ru-RU" sz="24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CC8E76A-88CD-77C6-FC93-162540A1B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37" y="901637"/>
            <a:ext cx="7680000" cy="57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8754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1A6400-E566-8DCF-1324-143BFDA178C7}"/>
              </a:ext>
            </a:extLst>
          </p:cNvPr>
          <p:cNvSpPr txBox="1"/>
          <p:nvPr/>
        </p:nvSpPr>
        <p:spPr>
          <a:xfrm>
            <a:off x="1108364" y="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Постраничное содержание пособия:</a:t>
            </a:r>
            <a:endParaRPr lang="ru-RU" sz="2400" b="0" i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1.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D5602A56-B6F9-FF1B-FA91-B14CE8A1E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25" t="7975" r="6677" b="284"/>
          <a:stretch/>
        </p:blipFill>
        <p:spPr bwMode="auto">
          <a:xfrm>
            <a:off x="1180140" y="3797033"/>
            <a:ext cx="3515827" cy="288000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41BE3D9-30E3-B23B-6FFE-10C8F30262F4}"/>
              </a:ext>
            </a:extLst>
          </p:cNvPr>
          <p:cNvSpPr txBox="1"/>
          <p:nvPr/>
        </p:nvSpPr>
        <p:spPr>
          <a:xfrm>
            <a:off x="5419165" y="955962"/>
            <a:ext cx="654857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«Наши ветераны»</a:t>
            </a:r>
          </a:p>
          <a:p>
            <a:pPr algn="l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«Бессмертный полк»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Лучик. Здесь бережно хранятся фотографии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прадедушек и прабабушек наших детей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Ребёнок может рассказать историю своего героя ВОВ или труженика тыла</a:t>
            </a:r>
            <a:endParaRPr lang="ru-RU" b="0" i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xmlns="" id="{AC925017-3C48-97E2-6D36-C5D92C12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294" y="3977033"/>
            <a:ext cx="3600000" cy="27000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F246B7ED-CAB2-20F5-59A0-539ADBF18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137"/>
          <a:stretch/>
        </p:blipFill>
        <p:spPr bwMode="auto">
          <a:xfrm>
            <a:off x="1108364" y="857289"/>
            <a:ext cx="4130552" cy="2598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xmlns="" id="{88DE699F-AFE8-7821-D335-4E8437645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743" y="2627033"/>
            <a:ext cx="3599999" cy="27000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105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1A6400-E566-8DCF-1324-143BFDA178C7}"/>
              </a:ext>
            </a:extLst>
          </p:cNvPr>
          <p:cNvSpPr txBox="1"/>
          <p:nvPr/>
        </p:nvSpPr>
        <p:spPr>
          <a:xfrm>
            <a:off x="1163781" y="11557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1.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30B490-954E-1529-837C-36F5041BCEAB}"/>
              </a:ext>
            </a:extLst>
          </p:cNvPr>
          <p:cNvSpPr txBox="1"/>
          <p:nvPr/>
        </p:nvSpPr>
        <p:spPr>
          <a:xfrm>
            <a:off x="5583383" y="63730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–вертушка «Символы </a:t>
            </a:r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Победы</a:t>
            </a:r>
            <a:r>
              <a:rPr lang="ru-RU" sz="24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должен отгадать какой символ прячется под знаком вопроса и рассказать о нём.</a:t>
            </a:r>
            <a:endParaRPr lang="ru-RU" b="1" i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4A02AF0D-44AB-128B-2074-9C226F7E0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t="12324" r="9545" b="11918"/>
          <a:stretch/>
        </p:blipFill>
        <p:spPr bwMode="auto">
          <a:xfrm>
            <a:off x="5583383" y="1754744"/>
            <a:ext cx="3763200" cy="25200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6C885099-E102-A46C-271E-3DBEF2210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39" t="5050" r="4394" b="12122"/>
          <a:stretch/>
        </p:blipFill>
        <p:spPr bwMode="auto">
          <a:xfrm>
            <a:off x="8281171" y="4090473"/>
            <a:ext cx="3771655" cy="2556000"/>
          </a:xfrm>
          <a:prstGeom prst="rect">
            <a:avLst/>
          </a:prstGeom>
          <a:noFill/>
          <a:ln w="76200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1861FBF7-6CA6-35F2-250E-8E5519DFC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79" t="6261" r="1515" b="9293"/>
          <a:stretch/>
        </p:blipFill>
        <p:spPr bwMode="auto">
          <a:xfrm>
            <a:off x="1212048" y="868141"/>
            <a:ext cx="4195159" cy="2779043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8382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1A6400-E566-8DCF-1324-143BFDA178C7}"/>
              </a:ext>
            </a:extLst>
          </p:cNvPr>
          <p:cNvSpPr txBox="1"/>
          <p:nvPr/>
        </p:nvSpPr>
        <p:spPr>
          <a:xfrm>
            <a:off x="1136073" y="17099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страница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317E889-BAAA-0449-DC7C-A8A4532BAF9E}"/>
              </a:ext>
            </a:extLst>
          </p:cNvPr>
          <p:cNvSpPr txBox="1"/>
          <p:nvPr/>
        </p:nvSpPr>
        <p:spPr>
          <a:xfrm>
            <a:off x="5041832" y="3783946"/>
            <a:ext cx="290823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«Знамя Победы</a:t>
            </a:r>
            <a:r>
              <a:rPr lang="ru-RU" sz="24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рассказывает о значении праздника Победы.</a:t>
            </a:r>
            <a:endParaRPr lang="ru-RU" b="1" i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3939ACDA-8C87-8D15-F20C-AB90A49B8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52" r="758" b="2494"/>
          <a:stretch/>
        </p:blipFill>
        <p:spPr bwMode="auto">
          <a:xfrm>
            <a:off x="1329222" y="3826494"/>
            <a:ext cx="3602182" cy="279971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xmlns="" id="{4C819590-30C2-80D0-4970-B8E73E344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02" b="7070"/>
          <a:stretch/>
        </p:blipFill>
        <p:spPr bwMode="auto">
          <a:xfrm>
            <a:off x="7950065" y="3774561"/>
            <a:ext cx="3829558" cy="28516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CDE10B7-5F5E-3395-AF53-85CE48D8A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22" y="632661"/>
            <a:ext cx="4036154" cy="3027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5178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06A87D-BDC0-4A84-63AB-EB2FEEFCB4DF}"/>
              </a:ext>
            </a:extLst>
          </p:cNvPr>
          <p:cNvSpPr txBox="1"/>
          <p:nvPr/>
        </p:nvSpPr>
        <p:spPr>
          <a:xfrm>
            <a:off x="1267692" y="17564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страница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B92A67-26A5-66AA-D07B-1E9A13CE0DD3}"/>
              </a:ext>
            </a:extLst>
          </p:cNvPr>
          <p:cNvSpPr txBox="1"/>
          <p:nvPr/>
        </p:nvSpPr>
        <p:spPr>
          <a:xfrm>
            <a:off x="6096000" y="61600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«Вставай, страна огромная»</a:t>
            </a:r>
            <a:endParaRPr lang="ru-RU" sz="2400" b="0" i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C1801092-9E93-C042-A79A-FF884EE4F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82" t="2561" r="4696" b="22039"/>
          <a:stretch/>
        </p:blipFill>
        <p:spPr bwMode="auto">
          <a:xfrm>
            <a:off x="1267692" y="868141"/>
            <a:ext cx="3699163" cy="267431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1">
            <a:extLst>
              <a:ext uri="{FF2B5EF4-FFF2-40B4-BE49-F238E27FC236}">
                <a16:creationId xmlns:a16="http://schemas.microsoft.com/office/drawing/2014/main" xmlns="" id="{2638B443-3F27-866F-FB63-CBFD15693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63" y="1730326"/>
            <a:ext cx="6594685" cy="4946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2">
            <a:extLst>
              <a:ext uri="{FF2B5EF4-FFF2-40B4-BE49-F238E27FC236}">
                <a16:creationId xmlns:a16="http://schemas.microsoft.com/office/drawing/2014/main" xmlns="" id="{A23B5F13-01D8-4F51-18AE-0BA7A48C9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63" y="1730326"/>
            <a:ext cx="6594685" cy="4946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3">
            <a:extLst>
              <a:ext uri="{FF2B5EF4-FFF2-40B4-BE49-F238E27FC236}">
                <a16:creationId xmlns:a16="http://schemas.microsoft.com/office/drawing/2014/main" xmlns="" id="{7D6ECA35-BA8F-BCF0-3538-E86A4482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63" y="1730326"/>
            <a:ext cx="6594685" cy="4946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4">
            <a:extLst>
              <a:ext uri="{FF2B5EF4-FFF2-40B4-BE49-F238E27FC236}">
                <a16:creationId xmlns:a16="http://schemas.microsoft.com/office/drawing/2014/main" xmlns="" id="{609DC8E3-605E-185C-848C-3DF81F2F8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63" y="1730326"/>
            <a:ext cx="6594685" cy="4946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5">
            <a:extLst>
              <a:ext uri="{FF2B5EF4-FFF2-40B4-BE49-F238E27FC236}">
                <a16:creationId xmlns:a16="http://schemas.microsoft.com/office/drawing/2014/main" xmlns="" id="{6FC5AAAE-ACD6-9102-FF2C-97D542A80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63" y="1730326"/>
            <a:ext cx="6594685" cy="4946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6">
            <a:extLst>
              <a:ext uri="{FF2B5EF4-FFF2-40B4-BE49-F238E27FC236}">
                <a16:creationId xmlns:a16="http://schemas.microsoft.com/office/drawing/2014/main" xmlns="" id="{A55AE5A7-DDA0-E22C-3338-6618872C6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63" y="1730326"/>
            <a:ext cx="6594685" cy="4946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7">
            <a:extLst>
              <a:ext uri="{FF2B5EF4-FFF2-40B4-BE49-F238E27FC236}">
                <a16:creationId xmlns:a16="http://schemas.microsoft.com/office/drawing/2014/main" xmlns="" id="{78A28D2C-30B4-C02D-52E5-025DD022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63" y="1730326"/>
            <a:ext cx="6594685" cy="4946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B92A67-26A5-66AA-D07B-1E9A13CE0DD3}"/>
              </a:ext>
            </a:extLst>
          </p:cNvPr>
          <p:cNvSpPr txBox="1"/>
          <p:nvPr/>
        </p:nvSpPr>
        <p:spPr>
          <a:xfrm>
            <a:off x="1267692" y="4502157"/>
            <a:ext cx="40117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Перекидная книжечка, которая знакомит детей с главными событиями Великой Отечественной войны.</a:t>
            </a:r>
            <a:endParaRPr lang="ru-RU" b="0" i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385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1A6400-E566-8DCF-1324-143BFDA178C7}"/>
              </a:ext>
            </a:extLst>
          </p:cNvPr>
          <p:cNvSpPr txBox="1"/>
          <p:nvPr/>
        </p:nvSpPr>
        <p:spPr>
          <a:xfrm>
            <a:off x="-900546" y="18485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страница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0DE96B6B-C847-3BA2-4660-72B974422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82" t="6262" r="6666" b="24242"/>
          <a:stretch/>
        </p:blipFill>
        <p:spPr bwMode="auto">
          <a:xfrm>
            <a:off x="1702190" y="4329394"/>
            <a:ext cx="3493264" cy="227161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BCACDB-F765-CAB7-4AC2-2B05C9986844}"/>
              </a:ext>
            </a:extLst>
          </p:cNvPr>
          <p:cNvSpPr txBox="1"/>
          <p:nvPr/>
        </p:nvSpPr>
        <p:spPr>
          <a:xfrm>
            <a:off x="6096000" y="616005"/>
            <a:ext cx="57891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Книжечка, рассказывающая о том, почему </a:t>
            </a:r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празднуем День </a:t>
            </a:r>
            <a:r>
              <a:rPr lang="ru-RU" sz="24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Победы.</a:t>
            </a:r>
            <a:endParaRPr lang="ru-RU" sz="2400" b="0" i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1">
            <a:extLst>
              <a:ext uri="{FF2B5EF4-FFF2-40B4-BE49-F238E27FC236}">
                <a16:creationId xmlns:a16="http://schemas.microsoft.com/office/drawing/2014/main" xmlns="" id="{BF589AF5-9815-CB73-163C-89C4E5C42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93" t="10540" r="21082" b="32826"/>
          <a:stretch/>
        </p:blipFill>
        <p:spPr bwMode="auto">
          <a:xfrm>
            <a:off x="5974714" y="2622826"/>
            <a:ext cx="5642946" cy="3413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2">
            <a:extLst>
              <a:ext uri="{FF2B5EF4-FFF2-40B4-BE49-F238E27FC236}">
                <a16:creationId xmlns:a16="http://schemas.microsoft.com/office/drawing/2014/main" xmlns="" id="{CDEDBBE3-D8F0-43A0-0B82-CCD8A250A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31" t="6102" r="18562" b="36199"/>
          <a:stretch/>
        </p:blipFill>
        <p:spPr bwMode="auto">
          <a:xfrm>
            <a:off x="5945365" y="2626972"/>
            <a:ext cx="5673636" cy="34774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3">
            <a:extLst>
              <a:ext uri="{FF2B5EF4-FFF2-40B4-BE49-F238E27FC236}">
                <a16:creationId xmlns:a16="http://schemas.microsoft.com/office/drawing/2014/main" xmlns="" id="{DC180C1A-2E25-FA9E-1010-08EB7F530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17" t="9426" r="15156" b="33330"/>
          <a:stretch/>
        </p:blipFill>
        <p:spPr bwMode="auto">
          <a:xfrm>
            <a:off x="5992774" y="2623228"/>
            <a:ext cx="5892328" cy="3449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4">
            <a:extLst>
              <a:ext uri="{FF2B5EF4-FFF2-40B4-BE49-F238E27FC236}">
                <a16:creationId xmlns:a16="http://schemas.microsoft.com/office/drawing/2014/main" xmlns="" id="{C71F33FB-00BE-80AB-FE19-390D71D31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10" t="4171" r="13881" b="31587"/>
          <a:stretch/>
        </p:blipFill>
        <p:spPr bwMode="auto">
          <a:xfrm>
            <a:off x="5977785" y="2653337"/>
            <a:ext cx="5908659" cy="34131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5">
            <a:extLst>
              <a:ext uri="{FF2B5EF4-FFF2-40B4-BE49-F238E27FC236}">
                <a16:creationId xmlns:a16="http://schemas.microsoft.com/office/drawing/2014/main" xmlns="" id="{EFFAE39E-6850-2AAC-2073-5AE6BBE90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93" r="11895" b="35286"/>
          <a:stretch/>
        </p:blipFill>
        <p:spPr bwMode="auto">
          <a:xfrm>
            <a:off x="5978022" y="2684275"/>
            <a:ext cx="5910387" cy="3386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6">
            <a:extLst>
              <a:ext uri="{FF2B5EF4-FFF2-40B4-BE49-F238E27FC236}">
                <a16:creationId xmlns:a16="http://schemas.microsoft.com/office/drawing/2014/main" xmlns="" id="{D47E4A44-00B0-D09F-5D21-90AE94CFB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09" t="5121" r="12728" b="34308"/>
          <a:stretch/>
        </p:blipFill>
        <p:spPr bwMode="auto">
          <a:xfrm>
            <a:off x="5976056" y="2664379"/>
            <a:ext cx="5910387" cy="34931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7">
            <a:extLst>
              <a:ext uri="{FF2B5EF4-FFF2-40B4-BE49-F238E27FC236}">
                <a16:creationId xmlns:a16="http://schemas.microsoft.com/office/drawing/2014/main" xmlns="" id="{4E0C176A-9A34-FDBA-81EB-5E325E6FD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9" t="2695" r="7424" b="25252"/>
          <a:stretch/>
        </p:blipFill>
        <p:spPr bwMode="auto">
          <a:xfrm>
            <a:off x="5992774" y="2616591"/>
            <a:ext cx="5892328" cy="3449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3BAD4FAE-4FC7-DD66-9B52-192CBD72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8" y="616005"/>
            <a:ext cx="4577072" cy="3432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1612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0C0BFC-8B37-A7EE-6ED7-5D413057C4FB}"/>
              </a:ext>
            </a:extLst>
          </p:cNvPr>
          <p:cNvSpPr txBox="1"/>
          <p:nvPr/>
        </p:nvSpPr>
        <p:spPr>
          <a:xfrm>
            <a:off x="-900546" y="18485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страница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8CFB6C-62D3-EB18-28CF-6B04B545F239}"/>
              </a:ext>
            </a:extLst>
          </p:cNvPr>
          <p:cNvSpPr txBox="1"/>
          <p:nvPr/>
        </p:nvSpPr>
        <p:spPr>
          <a:xfrm>
            <a:off x="5538835" y="1075575"/>
            <a:ext cx="64562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«Война в картинах советских художниках»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Репродукции картин, которые знакомят детей с событиями тех лет, а также с художниками.</a:t>
            </a:r>
          </a:p>
          <a:p>
            <a:r>
              <a:rPr lang="ru-RU" sz="24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«Найди фрагмент»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должен найти какой картине принадлежит фрагмент и назвать картину.</a:t>
            </a:r>
            <a:endParaRPr lang="ru-RU" b="0" i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BACD0E67-C707-72A7-D32D-38E99019A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19" t="15714" r="4394"/>
          <a:stretch/>
        </p:blipFill>
        <p:spPr bwMode="auto">
          <a:xfrm>
            <a:off x="1160317" y="871605"/>
            <a:ext cx="3792665" cy="270027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xmlns="" id="{193A8B2D-6496-3728-F0C5-30AE077AB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405"/>
          <a:stretch/>
        </p:blipFill>
        <p:spPr bwMode="auto">
          <a:xfrm>
            <a:off x="1316082" y="4014009"/>
            <a:ext cx="4494211" cy="244692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xmlns="" id="{F5D35333-1989-245F-EE7F-1B077E547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12" r="1515"/>
          <a:stretch/>
        </p:blipFill>
        <p:spPr bwMode="auto">
          <a:xfrm>
            <a:off x="7615310" y="3728817"/>
            <a:ext cx="3511049" cy="301730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3185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325</Words>
  <Application>Microsoft Office PowerPoint</Application>
  <PresentationFormat>Произвольный</PresentationFormat>
  <Paragraphs>58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Зайцева</dc:creator>
  <cp:lastModifiedBy>DS61</cp:lastModifiedBy>
  <cp:revision>17</cp:revision>
  <dcterms:created xsi:type="dcterms:W3CDTF">2023-12-20T12:51:01Z</dcterms:created>
  <dcterms:modified xsi:type="dcterms:W3CDTF">2023-12-21T09:25:53Z</dcterms:modified>
</cp:coreProperties>
</file>