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70" r:id="rId16"/>
    <p:sldId id="271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21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447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84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72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0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47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63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8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17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1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541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8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A7AC7-37C4-4C8A-974F-F9E688E7ACF2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B1B43-B2AA-4CF5-A3A9-89E65A3CD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99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3621" y="1556792"/>
            <a:ext cx="799288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МАТЕМАТИЧЕСКАЯ ВИКТОРИНА: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«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ПРОСТО, КАК                         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1026" name="Picture 2" descr="C:\Users\User.DESKTOP-U8LRUK6\Desktop\1661690588_j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321" y="3340882"/>
            <a:ext cx="953467" cy="146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.DESKTOP-U8LRUK6\Desktop\1661690588_j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40882"/>
            <a:ext cx="953467" cy="146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.DESKTOP-U8LRUK6\Desktop\мультфильм-пальцев-умножит-знака-удаления-129604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394" y="3563740"/>
            <a:ext cx="1016862" cy="101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60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.DESKTOP-U8LRUK6\Desktop\Новая папка\автомобил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04664"/>
            <a:ext cx="2664296" cy="1259244"/>
          </a:xfrm>
          <a:prstGeom prst="rect">
            <a:avLst/>
          </a:prstGeom>
          <a:ln w="9525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.DESKTOP-U8LRUK6\Desktop\Новая папка\двигател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59" y="1807924"/>
            <a:ext cx="3731121" cy="1177596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.DESKTOP-U8LRUK6\Desktop\Новая папка\импульс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166864"/>
            <a:ext cx="3816424" cy="1426076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.DESKTOP-U8LRUK6\Desktop\Новая папка\колесо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411" y="4725144"/>
            <a:ext cx="3068616" cy="1368152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.DESKTOP-U8LRUK6\Desktop\Новая папка\мощность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783" y="1807924"/>
            <a:ext cx="3310274" cy="1177596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.DESKTOP-U8LRUK6\Desktop\Новая папка\скорость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17" y="3140968"/>
            <a:ext cx="3310274" cy="1426076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.DESKTOP-U8LRUK6\Desktop\Новая папка\энергия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732" y="463914"/>
            <a:ext cx="3384376" cy="1140744"/>
          </a:xfrm>
          <a:prstGeom prst="rect">
            <a:avLst/>
          </a:prstGeom>
          <a:ln w="635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98570" y="757287"/>
            <a:ext cx="231921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АВТОМОБИЛЬ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7291" y="2135112"/>
            <a:ext cx="1957011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ДВИГАТЕЛЬ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3860" y="3510570"/>
            <a:ext cx="1520737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ИМПУЛЬС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388" y="803453"/>
            <a:ext cx="1367682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ЭНЕРГИЯ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8443" y="3623173"/>
            <a:ext cx="1579471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СКОРОСТЬ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8263" y="5178387"/>
            <a:ext cx="1259832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КОЛЕСО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50040" y="2196667"/>
            <a:ext cx="1835759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МОЩНОСТЬ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0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730" y="1268760"/>
            <a:ext cx="8644267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4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.ТУР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anose="02020404030301010803" pitchFamily="18" charset="0"/>
            </a:endParaRP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«ВКЛЮЧИТЕ ЛОГИКУ, ДРУЗЬЯ!»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635896" y="3933056"/>
            <a:ext cx="462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/>
            <a:r>
              <a:rPr lang="ru-RU" alt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Будут трудные задачи,</a:t>
            </a:r>
            <a:endParaRPr lang="ru-RU" alt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/>
            <a:r>
              <a:rPr lang="ru-RU" alt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Пожелаем вам удачи!</a:t>
            </a:r>
            <a:endParaRPr lang="ru-RU" alt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85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821" y="3573016"/>
            <a:ext cx="7632849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/>
              <a:t>Мужик пошел на базар и купил там лошадь за 50 рублей. Но вскоре он заметил, что лошади подорожали, и продал ее за 60 рублей. Потом он сообразил, что ехать ему не на чем, и купил ту же лошадь за 70 рублей. Затем он задумался, как бы не получить от жены нагоняй за такую дорогую покупку, и продал ее за 80 руб. Что он заработал в результате манипуляций?  </a:t>
            </a:r>
            <a:endParaRPr lang="ru-RU" sz="2000" dirty="0"/>
          </a:p>
        </p:txBody>
      </p:sp>
      <p:pic>
        <p:nvPicPr>
          <p:cNvPr id="1026" name="Picture 2" descr="C:\Users\User.DESKTOP-U8LRUK6\Desktop\0XWEOi3P6S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6672"/>
            <a:ext cx="4752528" cy="292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6023" y="3880792"/>
            <a:ext cx="7752443" cy="1323439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-50+60-70+80=20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62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5" name="AutoShape 11"/>
          <p:cNvSpPr>
            <a:spLocks noChangeArrowheads="1"/>
          </p:cNvSpPr>
          <p:nvPr/>
        </p:nvSpPr>
        <p:spPr bwMode="auto">
          <a:xfrm>
            <a:off x="250825" y="4437063"/>
            <a:ext cx="7634288" cy="2160587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 dirty="0">
                <a:latin typeface="Times New Roman" pitchFamily="18" charset="0"/>
              </a:rPr>
              <a:t>В очереди в школьной столовой стоят Вика, Тоня, </a:t>
            </a:r>
          </a:p>
          <a:p>
            <a:pPr algn="ctr"/>
            <a:r>
              <a:rPr lang="ru-RU" altLang="ru-RU" sz="2400" b="1" dirty="0">
                <a:latin typeface="Times New Roman" pitchFamily="18" charset="0"/>
              </a:rPr>
              <a:t>Боря, Денис и Алла. Вика стоит впереди Тони, </a:t>
            </a:r>
          </a:p>
          <a:p>
            <a:pPr algn="ctr"/>
            <a:r>
              <a:rPr lang="ru-RU" altLang="ru-RU" sz="2400" b="1" dirty="0">
                <a:latin typeface="Times New Roman" pitchFamily="18" charset="0"/>
              </a:rPr>
              <a:t>но после Аллы, Боря и Алла не стоят рядом;</a:t>
            </a:r>
          </a:p>
          <a:p>
            <a:pPr algn="ctr"/>
            <a:r>
              <a:rPr lang="ru-RU" altLang="ru-RU" sz="2400" b="1" dirty="0">
                <a:latin typeface="Times New Roman" pitchFamily="18" charset="0"/>
              </a:rPr>
              <a:t>Денис не находится рядом ни с Аллой, ни с Викой,</a:t>
            </a:r>
          </a:p>
          <a:p>
            <a:pPr algn="ctr"/>
            <a:r>
              <a:rPr lang="ru-RU" altLang="ru-RU" sz="2400" b="1" dirty="0">
                <a:latin typeface="Times New Roman" pitchFamily="18" charset="0"/>
              </a:rPr>
              <a:t>ни с Борей. В каком порядке стоят ребята?</a:t>
            </a:r>
          </a:p>
        </p:txBody>
      </p:sp>
      <p:sp>
        <p:nvSpPr>
          <p:cNvPr id="42011" name="Rectangle 27"/>
          <p:cNvSpPr>
            <a:spLocks noChangeArrowheads="1"/>
          </p:cNvSpPr>
          <p:nvPr/>
        </p:nvSpPr>
        <p:spPr bwMode="auto">
          <a:xfrm>
            <a:off x="2339975" y="549275"/>
            <a:ext cx="6624638" cy="3024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2021" name="Group 37"/>
          <p:cNvGrpSpPr>
            <a:grpSpLocks/>
          </p:cNvGrpSpPr>
          <p:nvPr/>
        </p:nvGrpSpPr>
        <p:grpSpPr bwMode="auto">
          <a:xfrm>
            <a:off x="2087563" y="495300"/>
            <a:ext cx="1882775" cy="3595688"/>
            <a:chOff x="653" y="1129"/>
            <a:chExt cx="1186" cy="2265"/>
          </a:xfrm>
        </p:grpSpPr>
        <p:pic>
          <p:nvPicPr>
            <p:cNvPr id="42022" name="Picture 38" descr="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58" r="2238" b="1839"/>
            <a:stretch>
              <a:fillRect/>
            </a:stretch>
          </p:blipFill>
          <p:spPr bwMode="auto">
            <a:xfrm flipH="1">
              <a:off x="653" y="1129"/>
              <a:ext cx="1186" cy="1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23" name="Text Box 39"/>
            <p:cNvSpPr txBox="1">
              <a:spLocks noChangeArrowheads="1"/>
            </p:cNvSpPr>
            <p:nvPr/>
          </p:nvSpPr>
          <p:spPr bwMode="auto">
            <a:xfrm>
              <a:off x="1066" y="3067"/>
              <a:ext cx="63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Times New Roman" pitchFamily="18" charset="0"/>
                </a:rPr>
                <a:t>Вика</a:t>
              </a:r>
            </a:p>
          </p:txBody>
        </p:sp>
      </p:grpSp>
      <p:grpSp>
        <p:nvGrpSpPr>
          <p:cNvPr id="42024" name="Group 40"/>
          <p:cNvGrpSpPr>
            <a:grpSpLocks/>
          </p:cNvGrpSpPr>
          <p:nvPr/>
        </p:nvGrpSpPr>
        <p:grpSpPr bwMode="auto">
          <a:xfrm>
            <a:off x="3814763" y="638175"/>
            <a:ext cx="1352550" cy="3452813"/>
            <a:chOff x="1741" y="1219"/>
            <a:chExt cx="852" cy="2175"/>
          </a:xfrm>
        </p:grpSpPr>
        <p:pic>
          <p:nvPicPr>
            <p:cNvPr id="42025" name="Picture 4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41" y="1219"/>
              <a:ext cx="852" cy="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26" name="Text Box 42"/>
            <p:cNvSpPr txBox="1">
              <a:spLocks noChangeArrowheads="1"/>
            </p:cNvSpPr>
            <p:nvPr/>
          </p:nvSpPr>
          <p:spPr bwMode="auto">
            <a:xfrm>
              <a:off x="1837" y="3067"/>
              <a:ext cx="62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Times New Roman" pitchFamily="18" charset="0"/>
                </a:rPr>
                <a:t>Тоня</a:t>
              </a:r>
            </a:p>
          </p:txBody>
        </p:sp>
      </p:grpSp>
      <p:grpSp>
        <p:nvGrpSpPr>
          <p:cNvPr id="42027" name="Group 43"/>
          <p:cNvGrpSpPr>
            <a:grpSpLocks/>
          </p:cNvGrpSpPr>
          <p:nvPr/>
        </p:nvGrpSpPr>
        <p:grpSpPr bwMode="auto">
          <a:xfrm>
            <a:off x="4895850" y="422275"/>
            <a:ext cx="1492250" cy="3668713"/>
            <a:chOff x="2422" y="1083"/>
            <a:chExt cx="940" cy="2311"/>
          </a:xfrm>
        </p:grpSpPr>
        <p:pic>
          <p:nvPicPr>
            <p:cNvPr id="42028" name="Picture 44" descr="&amp;Kcy;&amp;acy;&amp;rcy;&amp;tcy;&amp;icy;&amp;ncy;&amp;kcy;&amp;acy; 402 &amp;icy;&amp;zcy; 532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22" y="1083"/>
              <a:ext cx="940" cy="1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29" name="Text Box 45"/>
            <p:cNvSpPr txBox="1">
              <a:spLocks noChangeArrowheads="1"/>
            </p:cNvSpPr>
            <p:nvPr/>
          </p:nvSpPr>
          <p:spPr bwMode="auto">
            <a:xfrm>
              <a:off x="2608" y="3067"/>
              <a:ext cx="62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Times New Roman" pitchFamily="18" charset="0"/>
                </a:rPr>
                <a:t>Боря</a:t>
              </a:r>
            </a:p>
          </p:txBody>
        </p:sp>
      </p:grpSp>
      <p:grpSp>
        <p:nvGrpSpPr>
          <p:cNvPr id="42030" name="Group 46"/>
          <p:cNvGrpSpPr>
            <a:grpSpLocks/>
          </p:cNvGrpSpPr>
          <p:nvPr/>
        </p:nvGrpSpPr>
        <p:grpSpPr bwMode="auto">
          <a:xfrm>
            <a:off x="6270625" y="508000"/>
            <a:ext cx="1419225" cy="3606801"/>
            <a:chOff x="3288" y="1137"/>
            <a:chExt cx="894" cy="2272"/>
          </a:xfrm>
        </p:grpSpPr>
        <p:pic>
          <p:nvPicPr>
            <p:cNvPr id="42031" name="Picture 4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" y="1137"/>
              <a:ext cx="894" cy="1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32" name="Text Box 48"/>
            <p:cNvSpPr txBox="1">
              <a:spLocks noChangeArrowheads="1"/>
            </p:cNvSpPr>
            <p:nvPr/>
          </p:nvSpPr>
          <p:spPr bwMode="auto">
            <a:xfrm>
              <a:off x="3374" y="3079"/>
              <a:ext cx="73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Times New Roman" pitchFamily="18" charset="0"/>
                </a:rPr>
                <a:t>Денис</a:t>
              </a:r>
            </a:p>
          </p:txBody>
        </p:sp>
      </p:grpSp>
      <p:grpSp>
        <p:nvGrpSpPr>
          <p:cNvPr id="42033" name="Group 49"/>
          <p:cNvGrpSpPr>
            <a:grpSpLocks/>
          </p:cNvGrpSpPr>
          <p:nvPr/>
        </p:nvGrpSpPr>
        <p:grpSpPr bwMode="auto">
          <a:xfrm>
            <a:off x="7423150" y="476250"/>
            <a:ext cx="1720850" cy="3633788"/>
            <a:chOff x="4014" y="1117"/>
            <a:chExt cx="1084" cy="2289"/>
          </a:xfrm>
        </p:grpSpPr>
        <p:pic>
          <p:nvPicPr>
            <p:cNvPr id="42034" name="Picture 50" descr="0006-007-Faktory-uspeshnoj-podgotovki-i-adaptatsii-rebenka-k-shkole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36" t="1839" r="13506" b="1839"/>
            <a:stretch>
              <a:fillRect/>
            </a:stretch>
          </p:blipFill>
          <p:spPr bwMode="auto">
            <a:xfrm>
              <a:off x="4014" y="1117"/>
              <a:ext cx="1084" cy="1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035" name="Text Box 51"/>
            <p:cNvSpPr txBox="1">
              <a:spLocks noChangeArrowheads="1"/>
            </p:cNvSpPr>
            <p:nvPr/>
          </p:nvSpPr>
          <p:spPr bwMode="auto">
            <a:xfrm>
              <a:off x="4191" y="3079"/>
              <a:ext cx="64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Times New Roman" pitchFamily="18" charset="0"/>
                </a:rPr>
                <a:t>Алла</a:t>
              </a:r>
            </a:p>
          </p:txBody>
        </p:sp>
      </p:grpSp>
      <p:sp>
        <p:nvSpPr>
          <p:cNvPr id="42036" name="AutoShape 5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172450" y="6021388"/>
            <a:ext cx="719138" cy="539750"/>
          </a:xfrm>
          <a:prstGeom prst="actionButtonReturn">
            <a:avLst/>
          </a:prstGeom>
          <a:gradFill rotWithShape="1">
            <a:gsLst>
              <a:gs pos="0">
                <a:srgbClr val="996633"/>
              </a:gs>
              <a:gs pos="100000">
                <a:srgbClr val="996633">
                  <a:gamma/>
                  <a:tint val="2353"/>
                  <a:invGamma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5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5.18519E-6 L -0.55121 -0.01065 " pathEditMode="relative" ptsTypes="AA">
                                      <p:cBhvr>
                                        <p:cTn id="39" dur="20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41" dur="2000" fill="hold"/>
                                        <p:tgtEl>
                                          <p:spTgt spid="420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43" dur="20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45" dur="2000" fill="hold"/>
                                        <p:tgtEl>
                                          <p:spTgt spid="42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47" dur="2000" fill="hold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65 -1.48148E-6 L 0.26788 -1.48148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66 -4.81481E-6 L 0.0158 -4.81481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2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.DESKTOP-U8LRUK6\Desktop\2e5b423fe22a746667e9c2b868eb4a9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548680"/>
            <a:ext cx="306671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.DESKTOP-U8LRUK6\Desktop\4oRw5vYhK6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914" y="620688"/>
            <a:ext cx="3338551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.DESKTOP-U8LRUK6\Desktop\238633_15573467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3212976"/>
            <a:ext cx="306671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.DESKTOP-U8LRUK6\Desktop\255BIyuz_X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913" y="3212976"/>
            <a:ext cx="319900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50" y="620688"/>
            <a:ext cx="3066715" cy="23762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/>
              <a:t>10+10+10=30</a:t>
            </a:r>
          </a:p>
          <a:p>
            <a:pPr algn="ctr"/>
            <a:r>
              <a:rPr lang="ru-RU" sz="2800" b="1" dirty="0"/>
              <a:t>10+5+5=20</a:t>
            </a:r>
          </a:p>
          <a:p>
            <a:pPr algn="ctr"/>
            <a:r>
              <a:rPr lang="ru-RU" sz="2800" b="1" dirty="0"/>
              <a:t>5+4+4=13</a:t>
            </a:r>
          </a:p>
          <a:p>
            <a:pPr algn="ctr"/>
            <a:r>
              <a:rPr lang="ru-RU" sz="2800" b="1" dirty="0"/>
              <a:t>10+5*4=</a:t>
            </a:r>
            <a:r>
              <a:rPr lang="ru-RU" sz="2800" b="1" dirty="0">
                <a:solidFill>
                  <a:srgbClr val="FF0000"/>
                </a:solidFill>
              </a:rPr>
              <a:t>30</a:t>
            </a:r>
            <a:r>
              <a:rPr lang="ru-RU" sz="2800" b="1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40225" y="3212976"/>
            <a:ext cx="3224694" cy="24482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 smtClean="0"/>
              <a:t>20+20+20=60</a:t>
            </a:r>
            <a:endParaRPr lang="ru-RU" sz="2800" b="1" dirty="0"/>
          </a:p>
          <a:p>
            <a:pPr algn="ctr"/>
            <a:r>
              <a:rPr lang="ru-RU" sz="2800" b="1" dirty="0"/>
              <a:t>2</a:t>
            </a:r>
            <a:r>
              <a:rPr lang="ru-RU" sz="2800" b="1" dirty="0" smtClean="0"/>
              <a:t>0+3+3=26</a:t>
            </a:r>
            <a:endParaRPr lang="ru-RU" sz="2800" b="1" dirty="0"/>
          </a:p>
          <a:p>
            <a:pPr algn="ctr"/>
            <a:r>
              <a:rPr lang="ru-RU" sz="2800" b="1" dirty="0" smtClean="0"/>
              <a:t>3+2+2=7</a:t>
            </a:r>
            <a:endParaRPr lang="ru-RU" sz="2800" b="1" dirty="0"/>
          </a:p>
          <a:p>
            <a:pPr algn="ctr"/>
            <a:r>
              <a:rPr lang="ru-RU" sz="2800" b="1" dirty="0" smtClean="0"/>
              <a:t>1+3*20=</a:t>
            </a:r>
            <a:r>
              <a:rPr lang="ru-RU" sz="2800" b="1" dirty="0" smtClean="0">
                <a:solidFill>
                  <a:srgbClr val="FF0000"/>
                </a:solidFill>
              </a:rPr>
              <a:t>61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19349" y="3212976"/>
            <a:ext cx="3066716" cy="24482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 smtClean="0"/>
              <a:t>7+7+7=21</a:t>
            </a:r>
            <a:endParaRPr lang="ru-RU" sz="2800" b="1" dirty="0"/>
          </a:p>
          <a:p>
            <a:pPr algn="ctr"/>
            <a:r>
              <a:rPr lang="ru-RU" sz="2800" b="1" dirty="0" smtClean="0"/>
              <a:t>6+6+7=19</a:t>
            </a:r>
            <a:endParaRPr lang="ru-RU" sz="2800" b="1" dirty="0"/>
          </a:p>
          <a:p>
            <a:pPr algn="ctr"/>
            <a:r>
              <a:rPr lang="ru-RU" sz="2800" b="1" dirty="0" smtClean="0"/>
              <a:t>2+6+7=15</a:t>
            </a:r>
            <a:endParaRPr lang="ru-RU" sz="2800" b="1" dirty="0"/>
          </a:p>
          <a:p>
            <a:pPr algn="ctr"/>
            <a:r>
              <a:rPr lang="ru-RU" sz="2800" b="1" dirty="0" smtClean="0"/>
              <a:t>5+4*6=</a:t>
            </a:r>
            <a:r>
              <a:rPr lang="ru-RU" sz="2800" b="1" dirty="0" smtClean="0">
                <a:solidFill>
                  <a:srgbClr val="FF0000"/>
                </a:solidFill>
              </a:rPr>
              <a:t>29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40225" y="656692"/>
            <a:ext cx="3224695" cy="24482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 smtClean="0"/>
              <a:t>15+15+15=45</a:t>
            </a:r>
            <a:endParaRPr lang="ru-RU" sz="2800" b="1" dirty="0"/>
          </a:p>
          <a:p>
            <a:pPr algn="ctr"/>
            <a:r>
              <a:rPr lang="ru-RU" sz="2800" b="1" dirty="0"/>
              <a:t>4</a:t>
            </a:r>
            <a:r>
              <a:rPr lang="ru-RU" sz="2800" b="1" dirty="0" smtClean="0"/>
              <a:t>+4+15=23</a:t>
            </a:r>
            <a:endParaRPr lang="ru-RU" sz="2800" b="1" dirty="0"/>
          </a:p>
          <a:p>
            <a:pPr algn="ctr"/>
            <a:r>
              <a:rPr lang="ru-RU" sz="2800" b="1" dirty="0" smtClean="0"/>
              <a:t>4+3+3=10</a:t>
            </a:r>
            <a:endParaRPr lang="ru-RU" sz="2800" b="1" dirty="0"/>
          </a:p>
          <a:p>
            <a:pPr algn="ctr"/>
            <a:r>
              <a:rPr lang="ru-RU" sz="2800" b="1" dirty="0"/>
              <a:t>3</a:t>
            </a:r>
            <a:r>
              <a:rPr lang="ru-RU" sz="2800" b="1" dirty="0" smtClean="0"/>
              <a:t>+2*2=</a:t>
            </a:r>
            <a:r>
              <a:rPr lang="ru-RU" sz="2800" b="1" dirty="0" smtClean="0">
                <a:solidFill>
                  <a:srgbClr val="FF0000"/>
                </a:solidFill>
              </a:rPr>
              <a:t>7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96908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44824"/>
            <a:ext cx="7920880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5.ТУР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anose="02020404030301010803" pitchFamily="18" charset="0"/>
            </a:endParaRPr>
          </a:p>
          <a:p>
            <a:pPr algn="ctr">
              <a:defRPr/>
            </a:pPr>
            <a:r>
              <a:rPr lang="ru-RU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«КОНКУРС КАПИТАНОВ!»</a:t>
            </a:r>
            <a:endParaRPr lang="ru-RU" sz="4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76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итмти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50393"/>
            <a:ext cx="612068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47664" y="513546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Вычислите периметр и площадь фигуры, изображенной на рисунке. </a:t>
            </a:r>
          </a:p>
          <a:p>
            <a:pPr algn="ctr"/>
            <a:endParaRPr lang="ru-RU" sz="2400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7954" y="1674230"/>
            <a:ext cx="1470274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Р=76м</a:t>
            </a:r>
            <a:endParaRPr lang="ru-RU" sz="3200" b="1" i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1421487"/>
            <a:ext cx="2092239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ru-RU" sz="32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= 180 </a:t>
            </a:r>
            <a:r>
              <a:rPr lang="ru-RU" sz="3200" b="1" i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</a:t>
            </a:r>
            <a:r>
              <a:rPr lang="ru-RU" sz="3200" b="1" i="1" baseline="30000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ru-RU" sz="32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0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3608" y="2133600"/>
            <a:ext cx="69913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4400" dirty="0">
                <a:solidFill>
                  <a:srgbClr val="00B050"/>
                </a:solidFill>
              </a:rPr>
              <a:t>Вот закончилась игра,</a:t>
            </a:r>
          </a:p>
          <a:p>
            <a:pPr algn="ctr"/>
            <a:r>
              <a:rPr lang="ru-RU" altLang="ru-RU" sz="4400" dirty="0">
                <a:solidFill>
                  <a:srgbClr val="00B050"/>
                </a:solidFill>
              </a:rPr>
              <a:t>Результат узнать пора.</a:t>
            </a:r>
          </a:p>
          <a:p>
            <a:pPr algn="ctr"/>
            <a:r>
              <a:rPr lang="ru-RU" altLang="ru-RU" sz="4400" dirty="0">
                <a:solidFill>
                  <a:srgbClr val="00B050"/>
                </a:solidFill>
              </a:rPr>
              <a:t>Кто же лучше всех трудился</a:t>
            </a:r>
          </a:p>
          <a:p>
            <a:pPr algn="ctr"/>
            <a:r>
              <a:rPr lang="ru-RU" altLang="ru-RU" sz="4400" dirty="0">
                <a:solidFill>
                  <a:srgbClr val="00B050"/>
                </a:solidFill>
              </a:rPr>
              <a:t>И в турнире отличился?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58888" y="685800"/>
            <a:ext cx="6413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altLang="ru-RU" sz="8800" dirty="0">
                <a:solidFill>
                  <a:srgbClr val="FF0000"/>
                </a:solidFill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39520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63642" y="1184516"/>
            <a:ext cx="7632847" cy="37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Предмет математики столь </a:t>
            </a:r>
          </a:p>
          <a:p>
            <a:pPr algn="ctr">
              <a:defRPr/>
            </a:pP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серьезен, что не следует</a:t>
            </a:r>
          </a:p>
          <a:p>
            <a:pPr algn="ctr">
              <a:defRPr/>
            </a:pP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упускать ни одной</a:t>
            </a:r>
          </a:p>
          <a:p>
            <a:pPr algn="ctr">
              <a:defRPr/>
            </a:pP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возможности сделать</a:t>
            </a:r>
          </a:p>
          <a:p>
            <a:pPr algn="ctr">
              <a:defRPr/>
            </a:pPr>
            <a:r>
              <a:rPr lang="ru-RU" sz="2800" b="1" dirty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его более занимательным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11736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63888" y="54452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03648" y="5153124"/>
            <a:ext cx="38750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Б. Паскаль</a:t>
            </a:r>
          </a:p>
        </p:txBody>
      </p:sp>
    </p:spTree>
    <p:extLst>
      <p:ext uri="{BB962C8B-B14F-4D97-AF65-F5344CB8AC3E}">
        <p14:creationId xmlns:p14="http://schemas.microsoft.com/office/powerpoint/2010/main" val="420818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1916832"/>
            <a:ext cx="799288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</a:rPr>
              <a:t>ПРЕДСТАВЛЕНИЕ КОМАНД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2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0259" y="839651"/>
            <a:ext cx="3630613" cy="1938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</a:rPr>
              <a:t>НАШ ДЕВИЗ: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МЫ ЛЮБИМ УЛЫБКУ,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ЗАДОРНЫ ВСЕГДА,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ЛЮБЫЕ НЕВЗГОДЫ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ДЛЯ НАС – ЕРУНДА!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5852" y="3193244"/>
            <a:ext cx="4211638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</a:rPr>
              <a:t>НАШ ДЕВИЗ: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ПРЕГРАДЫ В ПУТИ-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НАМ НЕ ПОМЕХА!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ВСЕГДА И ВЕЗДЕ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МЫ ДОБЬЕМСЯ УСПЕХА!</a:t>
            </a:r>
          </a:p>
        </p:txBody>
      </p:sp>
      <p:pic>
        <p:nvPicPr>
          <p:cNvPr id="7" name="Picture 2" descr="C:\Users\User.DESKTOP-U8LRUK6\Desktop\Эмблема_команды_Смайлики_День_российской_информати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55" y="620688"/>
            <a:ext cx="2564275" cy="2572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User.DESKTOP-U8LRUK6\Desktop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259" y="3193244"/>
            <a:ext cx="3445933" cy="20359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4389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759" y="1249327"/>
            <a:ext cx="7250703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ПРАВИЛА ИГРЫ</a:t>
            </a:r>
          </a:p>
        </p:txBody>
      </p:sp>
      <p:pic>
        <p:nvPicPr>
          <p:cNvPr id="2050" name="Picture 2" descr="C:\Users\User.DESKTOP-U8LRUK6\Desktop\ТАНЯ\РИСУНКИ ДЛЯ МАТЕМАТИКИ\ппп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80928"/>
            <a:ext cx="2328716" cy="229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62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84784"/>
            <a:ext cx="8136904" cy="34163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1.ТУР</a:t>
            </a:r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  </a:t>
            </a:r>
          </a:p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РАЗМИНКА</a:t>
            </a:r>
          </a:p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 «И В ШУТКУ И ВСЕРЬЕЗ»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9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955" y="2204864"/>
            <a:ext cx="777809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2. ТУР </a:t>
            </a: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anose="02020404030301010803" pitchFamily="18" charset="0"/>
              </a:rPr>
              <a:t>«ВЕСЕЛЫЕ ФИГУРЫ»</a:t>
            </a:r>
          </a:p>
        </p:txBody>
      </p:sp>
    </p:spTree>
    <p:extLst>
      <p:ext uri="{BB962C8B-B14F-4D97-AF65-F5344CB8AC3E}">
        <p14:creationId xmlns:p14="http://schemas.microsoft.com/office/powerpoint/2010/main" val="121444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348881"/>
            <a:ext cx="3345033" cy="246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8" descr="C:\Users\User.DESKTOP-U8LRUK6\Desktop\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1"/>
            <a:ext cx="2880568" cy="261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5280248" y="779221"/>
            <a:ext cx="31081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0000"/>
                </a:solidFill>
              </a:rPr>
              <a:t>Для команды «СМАЙЛИКИ»</a:t>
            </a:r>
            <a:endParaRPr lang="ru-RU" altLang="ru-RU" sz="2000" dirty="0"/>
          </a:p>
          <a:p>
            <a:pPr algn="ctr"/>
            <a:r>
              <a:rPr lang="ru-RU" altLang="ru-RU" sz="2400" dirty="0">
                <a:solidFill>
                  <a:srgbClr val="000000"/>
                </a:solidFill>
              </a:rPr>
              <a:t>Сколько квадратов вы видите?</a:t>
            </a:r>
            <a:endParaRPr lang="ru-RU" alt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805555"/>
            <a:ext cx="3345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команды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«ФИКСИКИ»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треугольников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видите?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1112" y="2725116"/>
            <a:ext cx="1577975" cy="186213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altLang="ru-RU" sz="11500" b="1" dirty="0">
                <a:solidFill>
                  <a:srgbClr val="3333FF"/>
                </a:solidFill>
              </a:rPr>
              <a:t>11</a:t>
            </a:r>
            <a:endParaRPr lang="ru-RU" altLang="ru-RU" sz="3600" b="1" dirty="0">
              <a:solidFill>
                <a:srgbClr val="3333FF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04867" y="2725116"/>
            <a:ext cx="1658938" cy="18621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altLang="ru-RU" sz="11500" b="1" dirty="0">
                <a:solidFill>
                  <a:srgbClr val="3333FF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19911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787" y="1988840"/>
            <a:ext cx="835196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3.ТУР  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ramond" panose="02020404030301010803" pitchFamily="18" charset="0"/>
              </a:rPr>
              <a:t>ЗАНИМАТЕЛЬНЫЕ РЕБУСЫ</a:t>
            </a:r>
          </a:p>
        </p:txBody>
      </p:sp>
    </p:spTree>
    <p:extLst>
      <p:ext uri="{BB962C8B-B14F-4D97-AF65-F5344CB8AC3E}">
        <p14:creationId xmlns:p14="http://schemas.microsoft.com/office/powerpoint/2010/main" val="219882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330</Words>
  <Application>Microsoft Office PowerPoint</Application>
  <PresentationFormat>Экран 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2023-03-29T16:55:09Z</dcterms:created>
  <dcterms:modified xsi:type="dcterms:W3CDTF">2023-04-08T19:03:09Z</dcterms:modified>
</cp:coreProperties>
</file>