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77" r:id="rId9"/>
    <p:sldId id="262" r:id="rId10"/>
    <p:sldId id="278" r:id="rId11"/>
    <p:sldId id="263" r:id="rId12"/>
    <p:sldId id="279" r:id="rId13"/>
    <p:sldId id="284" r:id="rId14"/>
    <p:sldId id="285" r:id="rId15"/>
    <p:sldId id="264" r:id="rId16"/>
    <p:sldId id="280" r:id="rId17"/>
    <p:sldId id="265" r:id="rId18"/>
    <p:sldId id="281" r:id="rId19"/>
    <p:sldId id="266" r:id="rId20"/>
    <p:sldId id="282" r:id="rId21"/>
    <p:sldId id="267" r:id="rId22"/>
    <p:sldId id="283" r:id="rId23"/>
    <p:sldId id="269" r:id="rId24"/>
    <p:sldId id="286" r:id="rId25"/>
    <p:sldId id="273" r:id="rId26"/>
    <p:sldId id="300" r:id="rId27"/>
    <p:sldId id="296" r:id="rId28"/>
    <p:sldId id="292" r:id="rId29"/>
    <p:sldId id="297" r:id="rId30"/>
    <p:sldId id="293" r:id="rId31"/>
    <p:sldId id="298" r:id="rId32"/>
    <p:sldId id="294" r:id="rId33"/>
    <p:sldId id="299" r:id="rId34"/>
    <p:sldId id="295" r:id="rId35"/>
    <p:sldId id="291" r:id="rId36"/>
    <p:sldId id="270" r:id="rId37"/>
    <p:sldId id="271" r:id="rId38"/>
    <p:sldId id="272" r:id="rId39"/>
    <p:sldId id="27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2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8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48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7398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32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6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78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8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39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81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07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6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5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1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8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1AE8270-AB29-4A69-ADCB-C195252A9717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BE6999-995E-4832-B049-35BACC709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52" y="199177"/>
            <a:ext cx="6647697" cy="1638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68" y="1957072"/>
            <a:ext cx="5941526" cy="152574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08227"/>
          </a:xfrm>
        </p:spPr>
        <p:txBody>
          <a:bodyPr>
            <a:normAutofit fontScale="70000" lnSpcReduction="20000"/>
          </a:bodyPr>
          <a:lstStyle/>
          <a:p>
            <a:pPr algn="r">
              <a:spcAft>
                <a:spcPts val="0"/>
              </a:spcAft>
            </a:pPr>
            <a:r>
              <a:rPr lang="ru-RU" sz="1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Разработал преподаватель </a:t>
            </a:r>
            <a:endParaRPr lang="ru-RU" sz="19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  <a:endParaRPr lang="ru-RU" sz="19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Стецкова С.Н.</a:t>
            </a:r>
            <a:endParaRPr lang="ru-RU" sz="19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9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7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Р.п. Шолоховский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2023-2024 учебный год 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4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«РЫНОЧНАЯ ЭКОНОМИКА»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товар</a:t>
            </a:r>
          </a:p>
        </p:txBody>
      </p:sp>
    </p:spTree>
    <p:extLst>
      <p:ext uri="{BB962C8B-B14F-4D97-AF65-F5344CB8AC3E}">
        <p14:creationId xmlns:p14="http://schemas.microsoft.com/office/powerpoint/2010/main" val="35144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«ТРУД И ЗАРАБОТНАЯ ПЛАТА»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28734" y="19976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 безработицы, которая является следствием сокращения потребности в рабочей силе в связи с неблагоприятной деловой конъюнктурой.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явная;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вынужденная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циклическая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118" y="3023859"/>
            <a:ext cx="5341544" cy="28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«ТРУД И ЗАРАБОТНАЯ ПЛАТА»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</a:p>
          <a:p>
            <a:pPr mar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вынужденная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7406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КОНКУРСА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«ТЕМА В МЕШКЕ»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10441" y="2548033"/>
            <a:ext cx="3227055" cy="3424237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914400" y="2366963"/>
          <a:ext cx="6998329" cy="3395049"/>
        </p:xfrm>
        <a:graphic>
          <a:graphicData uri="http://schemas.openxmlformats.org/drawingml/2006/table">
            <a:tbl>
              <a:tblPr firstRow="1" firstCol="1" bandRow="1"/>
              <a:tblGrid>
                <a:gridCol w="3498799"/>
                <a:gridCol w="3499530"/>
              </a:tblGrid>
              <a:tr h="589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потребностей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потребностей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038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1.Физиологические потребности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 в защите от нищеты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038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2.Потребности в безопасности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Б. в одежде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5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3.Потребности в социальных контактах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 в приобретении определенного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038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Потребности в уважении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в развитии способностей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038">
                <a:tc>
                  <a:txBody>
                    <a:bodyPr/>
                    <a:lstStyle/>
                    <a:p>
                      <a:pPr marL="342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5.Потребности в саморазвитии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Д. в дружбе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8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5392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Б, 2 – А, 3 – Д, 4 – В, 5 – Г.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1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        ТЕМА «ДЕНЬГИ И БАНКИ»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Укажите, по какому признаку все банки делят на эмиссионные, депозитные и коммерческие?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характеру выполняемых операций;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правовой форме организации;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функциональному назначению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248" y="3244676"/>
            <a:ext cx="4132289" cy="25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«ДЕНЬГИ И БАНКИ»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функциональному назначению</a:t>
            </a:r>
          </a:p>
        </p:txBody>
      </p:sp>
    </p:spTree>
    <p:extLst>
      <p:ext uri="{BB962C8B-B14F-4D97-AF65-F5344CB8AC3E}">
        <p14:creationId xmlns:p14="http://schemas.microsoft.com/office/powerpoint/2010/main" val="3648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«ГОСУДАРСТВО И ЭКОНОМИКА»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группу федеральных налогов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НДФЛ, налог на добавленную стоимость, страховые взносы;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организаций, налог на игорный бизнес, транспортный налог;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земельный налог, налог на рекламу, налог на имущество физических лиц.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333" y="4702142"/>
            <a:ext cx="3684759" cy="1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«ГОСУДАРСТВО И ЭКОНОМИКА»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налог на добавленную стоимость, страховые взносы;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5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2017"/>
            <a:ext cx="10515600" cy="17292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«МЕЖДУНАРОДНАЯ ЭКОНОМИКА»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Что такое соотношение обмена двух денежных единиц на валютном рынке?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валютный контроль;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валютный курс;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валютное регулирование.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57" y="2914648"/>
            <a:ext cx="4662535" cy="28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И ЦЕЛИ УРОКА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расширить представление об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экономике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важной сфере в жизни общества, направленной на удовлетворение многообразных потребностей людей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558828" y="1825625"/>
            <a:ext cx="5794972" cy="4351338"/>
          </a:xfrm>
        </p:spPr>
        <p:txBody>
          <a:bodyPr>
            <a:normAutofit fontScale="85000" lnSpcReduction="10000"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характеризовать проблемы,  с которыми приходится сталкиваться всем участникам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экономических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отношений; 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обучающихся с базовыми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экономическими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понятиями; 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у обучающихся способности анализировать реальные ответы  для осуществления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экономических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действий.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проверить знания студентов по предмету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92" y="3531070"/>
            <a:ext cx="379813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«МЕЖДУНАРОДНАЯ ЭКОНОМИКА»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ЭТАЛОН ОТВЕТА </a:t>
            </a: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валютный курс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8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2017"/>
            <a:ext cx="10364451" cy="136707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 «РОССИЯ И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МИР»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641616"/>
            <a:ext cx="10515600" cy="47193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Найдите характеристику инновационной экономики.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имеются развитые инфраструктуры, происходит процесс ускоренной автоматизации;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становление, саморазвитие и самореализация творческой личности, создание системы непрерывного обучения;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покупательная способность денежной единицы и скорость международных платежей высокие, средняя степень доверия к валюте.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910" y="4807390"/>
            <a:ext cx="3132500" cy="19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 «РОССИЯ И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МИР»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ЭТАЛОН </a:t>
            </a:r>
            <a:r>
              <a:rPr lang="ru-RU" sz="36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ОТВЕТА </a:t>
            </a: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развитые инфраструктуры, происходит процесс ускоренной автоматизации;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17284"/>
            <a:ext cx="10364451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8868480"/>
              </p:ext>
            </p:extLst>
          </p:nvPr>
        </p:nvGraphicFramePr>
        <p:xfrm>
          <a:off x="1421395" y="1484766"/>
          <a:ext cx="6147302" cy="3883556"/>
        </p:xfrm>
        <a:graphic>
          <a:graphicData uri="http://schemas.openxmlformats.org/drawingml/2006/table">
            <a:tbl>
              <a:tblPr firstRow="1" firstCol="1" bandRow="1"/>
              <a:tblGrid>
                <a:gridCol w="3145687"/>
                <a:gridCol w="3001615"/>
              </a:tblGrid>
              <a:tr h="5974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производственных затрат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затрат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7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Материальные затраты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 Премия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7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Затраты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оплату труда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Б. Отчисления в ПФ РФ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620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Отчисления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социальные нужды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 Затраты на телефонную связь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7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Амортизация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Покупка комплектующих изделий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7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затраты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Д. Износ основных средств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824" y="1576807"/>
            <a:ext cx="3089496" cy="39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2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1 - Г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– А, 3 – Б, 4 – Д, 5 – В.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6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35391"/>
            <a:ext cx="10364451" cy="87818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367073"/>
            <a:ext cx="10515600" cy="4809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1.	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какого года 20 века господствовала административно-командная система?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593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510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1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1990 года</a:t>
            </a:r>
            <a:b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499" y="3893912"/>
            <a:ext cx="3029975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 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1990 года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470780"/>
            <a:ext cx="10363826" cy="532041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8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35391"/>
            <a:ext cx="10364451" cy="87818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367073"/>
            <a:ext cx="10515600" cy="4809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 году был принят Федеральный закон «О защите конкуренции»?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1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49669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2006 году</a:t>
            </a:r>
            <a:br>
              <a:rPr lang="ru-RU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125" y="2866862"/>
            <a:ext cx="3029975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7774" y="1305342"/>
            <a:ext cx="101308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урока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повторительно-обобщающий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урока: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урок-конкурс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объяснительно-иллюстративный, репродуктивный, деловой игры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самостоятельной работы на уроке: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понятиями, таблицами,  самоанализ.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урока: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презентация, карточки с экономическими понятиями,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стикеры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обучения: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телевизор, компьютер</a:t>
            </a: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информатика, основы бухгалтерского учета.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обучающиеся групп №№33/21 профессия «Продавец, контролер-кассир» - Беляева Екатерина, Косова Кира и 34/21 профессия «Парикмахер» - Царева Елена, Усманова Диана.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35391"/>
            <a:ext cx="10364451" cy="87818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367073"/>
            <a:ext cx="10515600" cy="4809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по мнению экономистов и статистов,  человек употребляет в год моркови?</a:t>
            </a:r>
          </a:p>
          <a:p>
            <a:pPr marL="0" indent="0"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6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32055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37,5 кг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146" y="2825604"/>
            <a:ext cx="3029975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35391"/>
            <a:ext cx="10364451" cy="87818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367073"/>
            <a:ext cx="10515600" cy="4809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 году появились первые бумажные деньги в России?</a:t>
            </a:r>
          </a:p>
          <a:p>
            <a:pPr marL="0" indent="0" algn="ctr">
              <a:buNone/>
            </a:pP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3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012738"/>
          </a:xfrm>
        </p:spPr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1769 году</a:t>
            </a:r>
            <a:b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449" y="3712844"/>
            <a:ext cx="2550100" cy="20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35391"/>
            <a:ext cx="10364451" cy="87818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ползучей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инфляции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7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64174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5</a:t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lang="ru-RU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279" y="2260423"/>
            <a:ext cx="3028649" cy="23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81069"/>
            <a:ext cx="10364451" cy="203362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ВЕДОМОСТЬ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7355329"/>
              </p:ext>
            </p:extLst>
          </p:nvPr>
        </p:nvGraphicFramePr>
        <p:xfrm>
          <a:off x="588475" y="2000816"/>
          <a:ext cx="8546319" cy="3512744"/>
        </p:xfrm>
        <a:graphic>
          <a:graphicData uri="http://schemas.openxmlformats.org/drawingml/2006/table">
            <a:tbl>
              <a:tblPr firstRow="1" firstCol="1" bandRow="1"/>
              <a:tblGrid>
                <a:gridCol w="1397449"/>
                <a:gridCol w="1197431"/>
                <a:gridCol w="1348338"/>
                <a:gridCol w="1197431"/>
                <a:gridCol w="1298334"/>
                <a:gridCol w="1108137"/>
                <a:gridCol w="999199"/>
              </a:tblGrid>
              <a:tr h="702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 мешке 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 мешке 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82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Продавцы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37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Парикмахеры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695" y="3657600"/>
            <a:ext cx="2745970" cy="24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17284"/>
            <a:ext cx="10364451" cy="105020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ВЫСКАЗЫВАНИЯ ВЕЛИКИХ ЛЮДЕЙ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348967"/>
            <a:ext cx="10515600" cy="406500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всегда утверждал, что законы экономики – это законы жизни.</a:t>
            </a:r>
          </a:p>
          <a:p>
            <a:pPr marL="0" indent="0" algn="r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британский экономист</a:t>
            </a:r>
          </a:p>
          <a:p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«Нормальное состояние экономики» существует только в экономических учебниках.</a:t>
            </a:r>
          </a:p>
          <a:p>
            <a:pPr marL="0" indent="0" algn="r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Джоан Робинсон</a:t>
            </a:r>
          </a:p>
          <a:p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— не точная наука. Скорее это даже не наука, а набор алгоритмов мышления. Экономика меняется вместе с жизнью, а потому предугадать, какой она будет через много лет, никому не удаётся.</a:t>
            </a:r>
          </a:p>
          <a:p>
            <a:pPr marL="0" indent="0" algn="r">
              <a:buNone/>
            </a:pPr>
            <a:r>
              <a:rPr lang="ru-RU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Саймон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endParaRPr lang="ru-RU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быстрый способ выиграть войну против бедности – перестать делать вид, будто мы богаты.</a:t>
            </a:r>
          </a:p>
          <a:p>
            <a:pPr marL="0" indent="0" algn="r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Неизвестный американец</a:t>
            </a:r>
          </a:p>
          <a:p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экономической свободы никакой другой свободы быть не может.</a:t>
            </a:r>
          </a:p>
          <a:p>
            <a:pPr marL="0" indent="0" algn="r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Маргарет Тэтчер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01" y="5116222"/>
            <a:ext cx="2507433" cy="14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81070"/>
            <a:ext cx="10364451" cy="8600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38200" y="1303699"/>
            <a:ext cx="10515600" cy="48732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общества одно из важнейших мест занимает экономическая сфера, то есть все то, что связано с производством, распределением, обменом и потреблением созданных трудом человека благ.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играет огромную роль в жизни общества. Она обеспечивает людей материальными условиями существования — продуктами питания, одеждой, жильем и иными предметами потребления. Экономическая сфера — главная сфера жизни общества, она определяет ход всех происходящих в нем процессов. В течение многих столетий проблема — как удовлетворить многочисленные потребности людей — решалась путем экстенсивного развития экономики, то есть вовлечения в хозяйство новых пространств и дешевых природных ресурсов.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развитием научно-технического прогресса стало ясно, что такой подход к использованию ресурсов исчерпал себя: человечество ощутило их ограниченность. С этого момента экономика развивается в основном интенсивным путем, подразумевающим рациональность и эффективность использования ресурсов. Согласно данному подходу человек должен перерабатывать имеющиеся ресурсы так, чтобы при минимуме затрат достигнуть максимального результата.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3897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УДАЧИ ВСЕМ В  ОСВОЕНИИ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 «ЭКОНОМИКА»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741" y="2722537"/>
            <a:ext cx="6288145" cy="36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109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ДЕВИЗ НАШЕГО УРОКА: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94235"/>
            <a:ext cx="10363826" cy="2163778"/>
          </a:xfrm>
        </p:spPr>
        <p:txBody>
          <a:bodyPr>
            <a:normAutofit fontScale="775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sz="5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я знаю, что знаю мало,</a:t>
            </a:r>
            <a:br>
              <a:rPr lang="ru-RU" sz="5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 добьюсь того, чтобы знать больше»</a:t>
            </a:r>
          </a:p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33" y="3558013"/>
            <a:ext cx="4117503" cy="274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      ТЕМА «ЭКОНОМИКА И ЭКОНОМИЧЕСКАЯ НАУКА»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Назовите основные этапы движения продуктов труда – 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производство, распределение, обмен, потребление;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производство, потребление, продажа, использование;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изготовление, использование, продажа, обмен.</a:t>
            </a:r>
            <a:endParaRPr lang="ru-RU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443" y="4493193"/>
            <a:ext cx="2686357" cy="16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«ЭКОНОМИКА И ЭКОНОМИЧЕСКАЯ НАУКА»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</a:p>
          <a:p>
            <a:pPr mar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распределение, обмен,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4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«СЕМЕЙНЫЙ БЮДЖЕТ»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двух видов бывают расходы семьи?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номинальные и реальные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регулярные и реальные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регулярные и долговые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233" y="2978680"/>
            <a:ext cx="3636389" cy="28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«СЕМЕЙНЫЙ БЮДЖЕТ»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ОТВЕТА</a:t>
            </a:r>
          </a:p>
          <a:p>
            <a:pPr mar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долговые</a:t>
            </a:r>
          </a:p>
        </p:txBody>
      </p:sp>
    </p:spTree>
    <p:extLst>
      <p:ext uri="{BB962C8B-B14F-4D97-AF65-F5344CB8AC3E}">
        <p14:creationId xmlns:p14="http://schemas.microsoft.com/office/powerpoint/2010/main" val="18425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«РЫНОЧНАЯ ЭКОНОМИКА»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является решающим фактором для уровня спроса?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потребность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финансовая возможность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цена на товар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826" y="2851842"/>
            <a:ext cx="4592622" cy="34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254</TotalTime>
  <Words>814</Words>
  <Application>Microsoft Office PowerPoint</Application>
  <PresentationFormat>Широкоэкранный</PresentationFormat>
  <Paragraphs>199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Tw Cen MT</vt:lpstr>
      <vt:lpstr>Капля</vt:lpstr>
      <vt:lpstr>Презентация PowerPoint</vt:lpstr>
      <vt:lpstr>ЗАДАЧА И ЦЕЛИ УРОКА</vt:lpstr>
      <vt:lpstr>Презентация PowerPoint</vt:lpstr>
      <vt:lpstr>ДЕВИЗ НАШЕГО УРОКА: </vt:lpstr>
      <vt:lpstr>1 ЭТАП       ТЕМА «ЭКОНОМИКА И ЭКОНОМИЧЕСКАЯ НАУКА»</vt:lpstr>
      <vt:lpstr>ТЕМА «ЭКОНОМИКА И ЭКОНОМИЧЕСКАЯ НАУКА»</vt:lpstr>
      <vt:lpstr>ТЕМА «СЕМЕЙНЫЙ БЮДЖЕТ»</vt:lpstr>
      <vt:lpstr>ТЕМА «СЕМЕЙНЫЙ БЮДЖЕТ»</vt:lpstr>
      <vt:lpstr>ТЕМА «РЫНОЧНАЯ ЭКОНОМИКА»</vt:lpstr>
      <vt:lpstr>ТЕМА «РЫНОЧНАЯ ЭКОНОМИКА»</vt:lpstr>
      <vt:lpstr>ТЕМА «ТРУД И ЗАРАБОТНАЯ ПЛАТА»</vt:lpstr>
      <vt:lpstr>ТЕМА «ТРУД И ЗАРАБОТНАЯ ПЛАТА»</vt:lpstr>
      <vt:lpstr>ЗАДАНИЕ ДЛЯ КОНКУРСА «ТЕМА В МЕШКЕ» задание 1</vt:lpstr>
      <vt:lpstr>ЭТАЛОН ОТВЕТА</vt:lpstr>
      <vt:lpstr>2 ЭТАП         ТЕМА «ДЕНЬГИ И БАНКИ»</vt:lpstr>
      <vt:lpstr>ТЕМА «ДЕНЬГИ И БАНКИ»</vt:lpstr>
      <vt:lpstr>ТЕМА «ГОСУДАРСТВО И ЭКОНОМИКА»</vt:lpstr>
      <vt:lpstr>ТЕМА «ГОСУДАРСТВО И ЭКОНОМИКА»</vt:lpstr>
      <vt:lpstr>ТЕМА «МЕЖДУНАРОДНАЯ ЭКОНОМИКА»</vt:lpstr>
      <vt:lpstr>ТЕМА «МЕЖДУНАРОДНАЯ ЭКОНОМИКА»</vt:lpstr>
      <vt:lpstr>ТЕМА  «РОССИЯ И  СОВРЕМЕННЫЙ МИР»</vt:lpstr>
      <vt:lpstr>ТЕМА  «РОССИЯ И  СОВРЕМЕННЫЙ МИР»</vt:lpstr>
      <vt:lpstr>Задание 2</vt:lpstr>
      <vt:lpstr>ЭТАЛОН ОТВЕТА</vt:lpstr>
      <vt:lpstr>3 ЭТАП</vt:lpstr>
      <vt:lpstr>Правильный ответ   на вопрос 1  ДО 1990 года </vt:lpstr>
      <vt:lpstr>          Правильный ответ  вопрос 1    До 1990 года </vt:lpstr>
      <vt:lpstr>3 ЭТАП</vt:lpstr>
      <vt:lpstr> Правильный ответ  НА вопрос 2   В 2006 году </vt:lpstr>
      <vt:lpstr>3 ЭТАП</vt:lpstr>
      <vt:lpstr>Правильный ответ  на вопрос 3   37,5 кг </vt:lpstr>
      <vt:lpstr>3 ЭТАП</vt:lpstr>
      <vt:lpstr>Правильный ответ  на ВОПРОС 4   В 1769 году </vt:lpstr>
      <vt:lpstr>3 ЭТАП</vt:lpstr>
      <vt:lpstr> Правильный ответ  ВОПРОС 5   До 10%  </vt:lpstr>
      <vt:lpstr>ИТОГОВАЯ ВЕДОМОСТЬ</vt:lpstr>
      <vt:lpstr>ВЫСКАЗЫВАНИЯ ВЕЛИКИХ ЛЮДЕЙ</vt:lpstr>
      <vt:lpstr>ЗАКЛЮЧЕНИЕ </vt:lpstr>
      <vt:lpstr>СПАСИБО ЗА ВНИМАНИЕ! УДАЧИ ВСЕМ В  ОСВОЕНИИ  ПРЕДМЕТА «ЭКОНОМИКА»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2023-12-05T04:55:42Z</dcterms:created>
  <dcterms:modified xsi:type="dcterms:W3CDTF">2023-12-06T11:38:02Z</dcterms:modified>
</cp:coreProperties>
</file>