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9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C7FED-DDD4-47AD-88DE-3ACDCB997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7C192AE-0CC2-45C1-8EE1-D09CEBBFF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EA09F7-7071-4716-B646-9F002BBA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A83F30-5152-4186-9627-02DA6E94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D87C4C-FB9E-4B16-A69E-03DA6706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F14F9F9-BDE5-4E0C-B01B-07427D96BD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0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3ECDB-0011-4661-ACEF-52C7F942E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8BC05A-DB83-4F32-9A97-31FF60C0D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89FB9-2F85-4524-A9F6-01D4CB1C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F361DE-39B5-4835-9FC6-D145FC109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C822D5-3DE2-4727-BFDD-F413DC7D5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28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CAA48D6-8736-4F0B-84F8-726BA2AED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CA489B-3498-4236-8B6D-5BAEAC23A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931BE1-1CEA-46FE-9170-83102AFE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1310A1-B6AF-44C9-A476-04AE97009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DB9236-31EE-4EE2-9004-20CEB0669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7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F14E2D-C6AB-4809-B48E-2EB72D4BF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AAE6ED-4E48-4C6E-B021-E56FA9B57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2845FB-7A12-4224-9B0A-8BC5C5D11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D1C82D-D4F3-4842-BB8F-7B96F43F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A775D-003E-4439-BF44-BF5CA4A22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05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7C8A52-A2E5-4FAF-B448-41B8F3E6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776FD1-F8DA-4F7E-8DD4-9D77C0400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C56007-B294-4A5C-9F12-329870841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ABAD7B-B04A-4797-BB8C-79ECDE82C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6E1DC2-E1FF-4707-BDBF-9757F146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61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EBE5F-4269-43FB-B384-1C4F14D8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1FFF85-F19A-4C61-B4EC-1C1F5C6B9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5721FC-3BC2-42AB-9B47-8C94105AA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089DFE-45E7-443A-BD15-FD4F3824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047A32-F9FA-4336-8E4A-0E6D46F8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B25E21-AAFF-4275-99E9-7536B90B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62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CA151B-B2AB-40B3-960D-7BC92A896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1658C7-42C3-4377-B725-643F7C81D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533BCB-7062-452A-AA08-CFD8C8ECA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13ECC7-765E-4658-9F11-6812EC089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80AE03-2548-4428-9128-E81BE3D68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C690424-0AD9-4119-A24F-3A2726FB6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4F8421-062F-4A59-8E3E-B446286E3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B6A8FCA-AB12-4E52-9C24-375C911F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27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E20718-31EF-458B-9914-4F81CBB90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119691-5DDF-45C8-B92B-5C64DCFF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0D0A80-B223-42F7-B721-14C9E441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93750D-5CB7-43F8-9F17-97F5DFB1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31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983931D-06A8-4481-891A-5D602BFF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8B495A0-CFC9-449F-9E54-495370298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DD61B66-00E4-4D1F-B010-91DCA02D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98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5DEBF-CE14-4D2D-8845-ACA3DF785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9145D2-D17E-4F3C-9EC0-3E88DE6A1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E8C96B-72E5-4BD2-82ED-9B984DA2E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22B5BB-012F-47B3-818F-C04D4BB38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BDC9C8-7810-4713-9E18-02CF6EC7B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659722-DEF1-4874-9680-E3885E45B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58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FDEE7F-3814-469A-96CE-643B68487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678436-6D68-4603-AAD4-926A2ED44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A619D1-E778-45B9-9F11-8FC3679DE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7176D9-6DC9-4FEA-A8F1-3E9C8BD8B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F4C4CA-D44D-4363-89A9-0EF55F6D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BEADCD-5AD8-4F6B-AE63-7958F2E72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14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5E4AEC-2044-4C90-A9B0-8AB2AACA2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0CC3DB-5355-462B-B7D1-8BB0BC826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EB7B3E-E3D4-4CDB-8A7E-715571960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0DCE6-BE40-4993-99F0-83D8F091F62A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B47388-CC3C-4879-B11D-4C5101403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C11FEA-94FA-40F5-A540-37F1A3EFE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380A2-E791-42D1-B1C5-BE8486D59499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9771783-580B-41A0-BE00-37B9A28C2A0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67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CCD27-B628-46E5-9ACB-56130C23F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4650" y="1517589"/>
            <a:ext cx="7128494" cy="2398486"/>
          </a:xfrm>
        </p:spPr>
        <p:txBody>
          <a:bodyPr>
            <a:normAutofit/>
          </a:bodyPr>
          <a:lstStyle/>
          <a:p>
            <a:pPr algn="l"/>
            <a:r>
              <a:rPr lang="ru-RU" sz="3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Какие знания и умения должны быть сформированы у ребёнка к началу обучения в школе</a:t>
            </a:r>
            <a:endParaRPr lang="ru-RU" sz="3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2E4651-4499-4D88-9E31-C34F2CEA29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8679" y="6079550"/>
            <a:ext cx="6344723" cy="7784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cap="none" spc="0" dirty="0">
                <a:solidFill>
                  <a:srgbClr val="C00000"/>
                </a:solidFill>
              </a:rPr>
              <a:t>Учитель начальных классов МАОУ СОШ №45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cap="none" spc="0" dirty="0" err="1">
                <a:solidFill>
                  <a:srgbClr val="C00000"/>
                </a:solidFill>
              </a:rPr>
              <a:t>Дохоян</a:t>
            </a:r>
            <a:r>
              <a:rPr lang="ru-RU" sz="2000" cap="none" spc="0" dirty="0">
                <a:solidFill>
                  <a:srgbClr val="C00000"/>
                </a:solidFill>
              </a:rPr>
              <a:t> Лиана </a:t>
            </a:r>
            <a:r>
              <a:rPr lang="ru-RU" sz="2000" cap="none" spc="0" dirty="0" err="1">
                <a:solidFill>
                  <a:srgbClr val="C00000"/>
                </a:solidFill>
              </a:rPr>
              <a:t>Рониковна</a:t>
            </a:r>
            <a:r>
              <a:rPr lang="ru-RU" sz="2000" cap="none" spc="0" dirty="0">
                <a:solidFill>
                  <a:srgbClr val="C00000"/>
                </a:solidFill>
              </a:rPr>
              <a:t> </a:t>
            </a:r>
          </a:p>
          <a:p>
            <a:pPr algn="r"/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796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A4EC1-625D-F222-B270-A4B61523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686" y="604610"/>
            <a:ext cx="11353801" cy="1325563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началу обучения в школе у ребёнка должны быть развиты элементы математического представления:</a:t>
            </a:r>
            <a:br>
              <a:rPr lang="ru-RU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6F54F4-C446-0BE1-2B0C-A74A2B272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9686" y="1788658"/>
            <a:ext cx="10352314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знать 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цифры от 0 до 9;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считать до 10 и обратно, от 6 до 10, от 7 до 2 и т. д;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называть предыдущее и последующее число относительно любого числа в пределах первого десятка;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знать 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знаки 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-, =, &lt;, &gt;;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сравнивать числа первого десятка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(например, 7&lt;8, 5&gt;4, 6=6)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соотносить цифру и число предметов;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 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сравнивать две группы предметов;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составлять и решать задачи в одно действие на сложение и вычитание;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сравнивать предметы по цвету, форме, размеру;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знать названия фигур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треугольник, квадрат, круг;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оперировать </a:t>
            </a:r>
            <a:r>
              <a:rPr lang="ru-RU" sz="2200" u="sng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понятиями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«налево»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«направо»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«вверх»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«вниз»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«раньше»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«позже»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«перед»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«за»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«между»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 т. д. ;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• </a:t>
            </a:r>
            <a:r>
              <a:rPr lang="ru-RU" sz="2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уметь группировать</a:t>
            </a:r>
            <a:r>
              <a:rPr lang="ru-RU" sz="22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 по определённому признаку предложенные предметы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374789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5C40E-71ED-EB7B-4595-4A7A4AE0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571" y="8223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представлений об окружающем мире будущему первокласснику </a:t>
            </a:r>
            <a:r>
              <a:rPr lang="ru-RU" sz="4400" u="sng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lang="ru-RU" sz="4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362719-0493-2E8A-E422-CCDE99CBD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571" y="2054225"/>
            <a:ext cx="1019991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различать по внешнему виду растения, распространённые в нашей местности</a:t>
            </a:r>
            <a:r>
              <a:rPr lang="ru-RU" sz="24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(например, ель, сосна, берёза, дуб, подсолнух, ромашка)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 называть их отличительные признаки;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различать диких и домашних животных </a:t>
            </a:r>
            <a:r>
              <a:rPr lang="ru-RU" sz="24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(медведь, белка, корова, заяц, коза)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различать по внешнему виду птиц </a:t>
            </a:r>
            <a:r>
              <a:rPr lang="ru-RU" sz="24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(например, дятел, воробей, сорока)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иметь представление о сезонных признаках природы (например, осень – жёлтые и красные листья на деревьях, увядающая трава, сбор урожая…);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знать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названия 1-3 комнатных растений;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знать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названия 12 месяцев года;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знать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названия всех дней недели.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знать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какой стране он живёт, в каком городе, на какой улице, в каком доме;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полные имена членов своей семьи, иметь общие понятия о различных видах их деятельности;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2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знать</a:t>
            </a:r>
            <a:r>
              <a:rPr lang="ru-RU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правила поведения в общественных местах и на улице.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47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518FCC-B909-7B56-1BA9-7CC09C4A5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342" y="500062"/>
            <a:ext cx="10515600" cy="1325563"/>
          </a:xfrm>
        </p:spPr>
        <p:txBody>
          <a:bodyPr/>
          <a:lstStyle/>
          <a:p>
            <a:r>
              <a:rPr lang="ru-RU" sz="4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Моторика</a:t>
            </a:r>
            <a:br>
              <a:rPr lang="ru-RU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4B1433-7298-628B-5458-0C99A65BE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342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Правильно держать ручку, карандаш, кисточку.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Уметь чертить прямую линию, не дрожащие линии;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«Видеть»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строчку и писать в ней;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«Видеть» клеточки и точно вести по ним рисунок.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Вырезать из бумаги.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Аккуратно клеить.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Рисовать как отдельные образцы, так и сюжетные картинки.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Лепить как отдельные образы, так и целые композиции.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Изготавливать аппликации.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270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CCD27-B628-46E5-9ACB-56130C23F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107" y="1365189"/>
            <a:ext cx="7128494" cy="2398486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Спасибо за внимание!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27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60B4A79-3CA7-C7E4-1C96-972D4395F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81" y="1875286"/>
            <a:ext cx="10515600" cy="4351338"/>
          </a:xfrm>
        </p:spPr>
        <p:txBody>
          <a:bodyPr/>
          <a:lstStyle/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«Быть готовым к школе – не значит уметь читать, писать и считать.</a:t>
            </a: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Быть готовым к школе – значит быть готовым всему этому научиться».</a:t>
            </a:r>
            <a:endParaRPr lang="ru-RU" sz="40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ru-RU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Венгер Леонид Абрамович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3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8D7E6-131A-4AE4-87BD-2D18672D7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514" y="1240559"/>
            <a:ext cx="10515600" cy="1325563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Критерии готовности:</a:t>
            </a:r>
            <a:b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F89E1274-D0A9-4E7B-AF2D-71CC4976447D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4926710"/>
            <a:ext cx="5105400" cy="555625"/>
            <a:chOff x="1248" y="1440"/>
            <a:chExt cx="3216" cy="350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72F827F8-5DF3-462D-AEBB-123502C3550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D4CDDFBF-EC15-47EB-96E7-51DF5B5652D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767626E3-C992-4B30-AA0A-50BE6B001A1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1482"/>
              <a:ext cx="149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Мотивационная 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2AE2EF44-4D15-4455-8F49-0F26D35397B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D9F9E102-3E08-44E4-BAED-73BD6387C7B3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2412110"/>
            <a:ext cx="5105400" cy="555625"/>
            <a:chOff x="1248" y="2030"/>
            <a:chExt cx="3216" cy="350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B9023978-F658-42C0-9A42-FD2DFBF0D79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39A8232F-167E-4A3E-B36B-106D7D30758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CFAFEEC9-36BE-4668-B5D9-93173F6B20E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072"/>
              <a:ext cx="108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Физическая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748FE88D-C89B-4CA5-ABC9-CB692F2F19C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3A8AFEEF-D65C-4FD9-8BF8-4552548D9DB2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3250310"/>
            <a:ext cx="5105400" cy="555625"/>
            <a:chOff x="1248" y="2640"/>
            <a:chExt cx="3216" cy="350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851E3162-A02F-4818-B502-8C8DF870AE80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AD2CDF3D-846B-41C4-AF7E-AC22AB4CA29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E2681592-3054-44B2-AF30-2A47084696D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2682"/>
              <a:ext cx="16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Интеллектуальная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18EEEA11-46F5-45DD-B802-5F7D899F5F7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937783AE-F7AD-4EBD-9EC8-4D4EACE7769A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4088510"/>
            <a:ext cx="5105400" cy="555625"/>
            <a:chOff x="1248" y="3230"/>
            <a:chExt cx="3216" cy="350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0CD8CC98-CD84-426E-9177-7E07566A5DFC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E03CE365-1B8F-40E0-9C65-290B76BF94D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207BE71B-E99E-4A88-9306-8783D7AC6FD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3272"/>
              <a:ext cx="110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Социальная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2D53F3E7-D60A-4568-B428-A69F3CA9647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122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EFAB6-23F5-30FC-6219-92B58843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342" y="343354"/>
            <a:ext cx="10515600" cy="1325563"/>
          </a:xfrm>
        </p:spPr>
        <p:txBody>
          <a:bodyPr/>
          <a:lstStyle/>
          <a:p>
            <a:r>
              <a:rPr lang="ru-RU" sz="4400" dirty="0">
                <a:effectLst/>
                <a:ea typeface="Times New Roman" panose="02020603050405020304" pitchFamily="18" charset="0"/>
              </a:rPr>
              <a:t>Физическая готовность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6180B0-D518-ECB0-3B1E-4C892C942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342" y="2271940"/>
            <a:ext cx="9633857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dirty="0">
                <a:effectLst/>
                <a:ea typeface="Times New Roman" panose="02020603050405020304" pitchFamily="18" charset="0"/>
              </a:rPr>
              <a:t>Такой уровень развития всех систем организма, при котором ежедневные учебные нагрузки не вредят ребенку, не вызывают у него чрезмерного напряжения и переутомления. У каждого ребенка свой, вполне определенный, адаптивный ресурс, и закладывается он задолго до поступления ребенка в школу. </a:t>
            </a:r>
          </a:p>
          <a:p>
            <a:pPr marL="0" indent="0" algn="just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45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B1E07-DC22-000B-E708-FF784A825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02582"/>
            <a:ext cx="10515600" cy="1325563"/>
          </a:xfrm>
        </p:spPr>
        <p:txBody>
          <a:bodyPr/>
          <a:lstStyle/>
          <a:p>
            <a:r>
              <a:rPr lang="ru-RU" sz="4400" dirty="0">
                <a:effectLst/>
                <a:ea typeface="Times New Roman" panose="02020603050405020304" pitchFamily="18" charset="0"/>
              </a:rPr>
              <a:t>Интеллектуальная готовность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FA7E6C-0FE1-132B-A5D8-D09CD74C1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2337254"/>
            <a:ext cx="972094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ea typeface="Times New Roman" panose="02020603050405020304" pitchFamily="18" charset="0"/>
              </a:rPr>
              <a:t>В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ключает багаж знаний ребенка, наличие у него специальных умений и навыков (умения сравнивать, обобщать, анализировать, классифицировать полученную информацию, иметь достаточно высокий уровень развития второй сигнальной системы, иначе говоря восприятия речи). Умственные умения могут выражаться и в умении читать, считать. Однако читающий и даже умеющий писать ребенок, вовсе не обязательно хорошо подготовлен к школе. Гораздо важнее научить дошкольника грамотному пересказу, умению рассуждать и мыслить логически.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27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6EB96-440E-870A-86C7-F993CF317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857" y="539296"/>
            <a:ext cx="10515600" cy="1325563"/>
          </a:xfrm>
        </p:spPr>
        <p:txBody>
          <a:bodyPr/>
          <a:lstStyle/>
          <a:p>
            <a:r>
              <a:rPr lang="ru-RU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Социальная готовность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93072D-8285-C78B-44B0-E0002C216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857" y="2282825"/>
            <a:ext cx="976448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астрой ребенка на работу и сотрудничество с другими людьми, в частности взрослыми, принявшими на себя роль учителей-наставников. Имея данный компонент готовности, ребёнок, может быть, внимателен на протяжении 30–40  минут, может работать в коллективе. Привыкнув к определенным требованиям, манере общения педагогов, дети начинают демонстрировать более высокие и стабильные результаты 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18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DB45DD-993D-74D5-CB45-195C466CC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458" y="183460"/>
            <a:ext cx="10515600" cy="1325563"/>
          </a:xfrm>
        </p:spPr>
        <p:txBody>
          <a:bodyPr/>
          <a:lstStyle/>
          <a:p>
            <a:r>
              <a:rPr lang="ru-RU" sz="4400" dirty="0">
                <a:effectLst/>
                <a:ea typeface="Times New Roman" panose="02020603050405020304" pitchFamily="18" charset="0"/>
              </a:rPr>
              <a:t>Мотивационная готовность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A60DDB-5D5A-8A2D-01DC-E8215E928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923" y="127465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effectLst/>
                <a:ea typeface="Times New Roman" panose="02020603050405020304" pitchFamily="18" charset="0"/>
              </a:rPr>
              <a:t>предполагает обоснованное желание идти в школу. В психологии различают разные мотивы готовности ребенка к школе: игровой, познавательный, социальный. </a:t>
            </a:r>
          </a:p>
          <a:p>
            <a:pPr marL="0" indent="0" algn="just">
              <a:buNone/>
            </a:pPr>
            <a:r>
              <a:rPr lang="ru-RU" sz="2400" dirty="0">
                <a:effectLst/>
                <a:ea typeface="Times New Roman" panose="02020603050405020304" pitchFamily="18" charset="0"/>
              </a:rPr>
              <a:t>Начало школьной жизни - серьезное испытание для детей, так как оно связано с резким изменением всего образа жизни ребенка. Он должен привыкнуть:</a:t>
            </a:r>
          </a:p>
          <a:p>
            <a:pPr marL="0" indent="0">
              <a:buNone/>
            </a:pPr>
            <a:r>
              <a:rPr lang="ru-RU" sz="2400" dirty="0">
                <a:ea typeface="Times New Roman" panose="02020603050405020304" pitchFamily="18" charset="0"/>
              </a:rPr>
              <a:t>	</a:t>
            </a:r>
            <a:endParaRPr lang="ru-RU" dirty="0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AF4F1E04-0434-0885-8266-B6BC2071794D}"/>
              </a:ext>
            </a:extLst>
          </p:cNvPr>
          <p:cNvGrpSpPr>
            <a:grpSpLocks/>
          </p:cNvGrpSpPr>
          <p:nvPr/>
        </p:nvGrpSpPr>
        <p:grpSpPr bwMode="auto">
          <a:xfrm>
            <a:off x="1903935" y="5798337"/>
            <a:ext cx="4279432" cy="492503"/>
            <a:chOff x="1248" y="1355"/>
            <a:chExt cx="3487" cy="527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02066AD1-BE4F-6240-384A-E87949D9045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B46E41A9-E547-55D0-14C5-083E3EC88EC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sz="2000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C97CCB6B-FAD5-1E5E-34AF-1B62F787437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57" y="1355"/>
              <a:ext cx="2978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000" dirty="0">
                  <a:effectLst/>
                  <a:ea typeface="Times New Roman" panose="02020603050405020304" pitchFamily="18" charset="0"/>
                </a:rPr>
                <a:t>к повседневным обязанностям</a:t>
              </a:r>
              <a:r>
                <a:rPr lang="ru-RU" sz="2000" dirty="0">
                  <a:solidFill>
                    <a:srgbClr val="000000"/>
                  </a:solidFill>
                </a:rPr>
                <a:t> 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19D11BFE-01DD-84C9-531A-07451EFC033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256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F190D9F3-028B-0DBF-7007-4C71DA3F7681}"/>
              </a:ext>
            </a:extLst>
          </p:cNvPr>
          <p:cNvGrpSpPr>
            <a:grpSpLocks/>
          </p:cNvGrpSpPr>
          <p:nvPr/>
        </p:nvGrpSpPr>
        <p:grpSpPr bwMode="auto">
          <a:xfrm>
            <a:off x="1992502" y="3299529"/>
            <a:ext cx="3946846" cy="707446"/>
            <a:chOff x="1248" y="1968"/>
            <a:chExt cx="3216" cy="757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0CF40938-2BDB-F188-93AD-42B99D5F3551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176E55A9-0662-37FF-FFF3-F61EFE1255C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sz="2000" dirty="0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B8DA81E6-F6F6-335A-C6BA-3388980664D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77" y="1968"/>
              <a:ext cx="1836" cy="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 dirty="0">
                  <a:effectLst/>
                  <a:ea typeface="Times New Roman" panose="02020603050405020304" pitchFamily="18" charset="0"/>
                </a:rPr>
                <a:t>к новому педагогу;</a:t>
              </a:r>
            </a:p>
            <a:p>
              <a:pPr algn="l"/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7BDCC47A-BC8C-696C-FC7C-07D01D9FFA5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56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1704898E-20B9-B79E-78E0-B6C595C22747}"/>
              </a:ext>
            </a:extLst>
          </p:cNvPr>
          <p:cNvGrpSpPr>
            <a:grpSpLocks/>
          </p:cNvGrpSpPr>
          <p:nvPr/>
        </p:nvGrpSpPr>
        <p:grpSpPr bwMode="auto">
          <a:xfrm>
            <a:off x="1992502" y="4097828"/>
            <a:ext cx="3946846" cy="483157"/>
            <a:chOff x="1248" y="2565"/>
            <a:chExt cx="3216" cy="517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81257B26-53BD-C999-4368-D91F1C5CB9A3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D42ADB3A-BFA8-65B7-A866-D28E1B6B597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sz="2000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9098541A-A92A-8098-C04A-22DAA702ACA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77" y="2565"/>
              <a:ext cx="2065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 dirty="0">
                  <a:effectLst/>
                  <a:ea typeface="Times New Roman" panose="02020603050405020304" pitchFamily="18" charset="0"/>
                </a:rPr>
                <a:t>к новому коллективу;</a:t>
              </a: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19E6D9BB-35A2-CE68-CE1B-94350B13B4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56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2ED64E8B-98EC-BED8-4257-630E6745D072}"/>
              </a:ext>
            </a:extLst>
          </p:cNvPr>
          <p:cNvGrpSpPr>
            <a:grpSpLocks/>
          </p:cNvGrpSpPr>
          <p:nvPr/>
        </p:nvGrpSpPr>
        <p:grpSpPr bwMode="auto">
          <a:xfrm>
            <a:off x="1903935" y="4979041"/>
            <a:ext cx="3946846" cy="471943"/>
            <a:chOff x="1248" y="3167"/>
            <a:chExt cx="3216" cy="505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DBB3A026-C53A-428D-E5F6-88809508BC97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D781101B-449C-EA8D-02E0-F8233D4B1B9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sz="2000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5E773C8E-3F27-50D7-90F5-84066E93E91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49" y="3167"/>
              <a:ext cx="2183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000" dirty="0">
                  <a:effectLst/>
                  <a:ea typeface="Times New Roman" panose="02020603050405020304" pitchFamily="18" charset="0"/>
                </a:rPr>
                <a:t>к новым требованиям;</a:t>
              </a: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F6F85E4E-A0E3-A77F-D5ED-3E2312DAF1F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56" cy="4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FFFF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523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5511C9-F462-9667-0B8A-AE10BB8E7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15723"/>
            <a:ext cx="11223172" cy="1325563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Что необходимо знать и уметь ребёнку, </a:t>
            </a:r>
            <a:br>
              <a:rPr lang="ru-RU" sz="40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</a:br>
            <a:r>
              <a:rPr lang="ru-RU" sz="40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поступающему в школу: </a:t>
            </a:r>
            <a:b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F649BF-2EB5-954C-0B6A-C6A15FF4E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807028"/>
            <a:ext cx="10287000" cy="519248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Развивайте настойчивость, трудолюбие ребёнка, умение доводить дело до конца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Формируйте у него мыслительные способности, наблюдательность, пытливость, интерес к познанию окружающего. Загадывайте ребёнку загадки, составляйте их вместе с ним, проводите элементарные опыты. Пусть ребёнок рассуждает вслух.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По возможности не давайте ребёнку готовых ответов, заставляйте его размышлять, исследовать.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Ставьте ребёнка перед проблемными ситуациями, например, предложите ему выяснить, почему вчера можно было лепить снежную бабу из снега, а сегодня нет.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Беседуйте о прочитанных книгах, попытайтесь выяснить, как ребёнок понял их содержание, сумел ли вникнуть в причинную связь событий, правильно ли оценивал поступки действующих лиц, способен ли доказать, почему одних героев он осуждает, других одобряет.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Будьте внимательны к жалобам ребенка.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Приучайте ребёнка содержать свои вещи в порядке.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Не пугайте ребёнка трудностями и неудачами в школе.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Научите ребёнка правильно реагировать на неудачи.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Помогите ребёнку обрести чувство уверенности в себе.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Приучайте ребёнка к самостоятельности.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Учите ребёнка чувствовать и удивляться, поощряйте его любознательность.</a:t>
            </a:r>
          </a:p>
          <a:p>
            <a:pPr marL="0" indent="0">
              <a:buNone/>
            </a:pPr>
            <a:r>
              <a:rPr lang="ru-RU" sz="2100" dirty="0">
                <a:effectLst/>
                <a:ea typeface="Times New Roman" panose="02020603050405020304" pitchFamily="18" charset="0"/>
                <a:cs typeface="Calibri Light" panose="020F0302020204030204" pitchFamily="34" charset="0"/>
                <a:sym typeface="Symbol" panose="05050102010706020507" pitchFamily="18" charset="2"/>
              </a:rPr>
              <a:t> </a:t>
            </a:r>
            <a:r>
              <a:rPr lang="ru-RU" sz="2100" dirty="0">
                <a:effectLst/>
                <a:ea typeface="Times New Roman" panose="02020603050405020304" pitchFamily="18" charset="0"/>
              </a:rPr>
              <a:t>Стремитесь сделать полезным каждое мгновение общения с ребенком.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398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23797-7CFC-1634-8DB7-579AA0FF4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686" y="73546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развития речи и готовности к овладению грамотой будущему первокласснику необходимо:</a:t>
            </a:r>
            <a:br>
              <a:rPr lang="ru-RU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44B76-2BFE-1897-E30E-701906A8B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9686" y="1785257"/>
            <a:ext cx="10515600" cy="4986337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чётко произносить все звуки речи;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интонационно выделять звук в словах;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выделять заданный звук в потоке речи;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определять место звука в слове </a:t>
            </a:r>
            <a:r>
              <a:rPr lang="ru-RU" sz="74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 начале, в середине, в конце)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произносить слова по слогам;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составлять предложения из 3-5 слов;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называть в предложении только 2-е слово, только 3-е слово  и т. д. 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использовать обобщающие понятия </a:t>
            </a:r>
            <a:r>
              <a:rPr lang="ru-RU" sz="74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(медведь, лиса, волк – это животные)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составлять рассказ по  картинке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составлять несколько предложений о предмете;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различать жанры художественной литературы </a:t>
            </a:r>
            <a:r>
              <a:rPr lang="ru-RU" sz="74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(сказка, рассказ, стихотворение, басня)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наизусть читать любимые стихотворения;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</a:t>
            </a:r>
            <a:r>
              <a:rPr lang="ru-RU" sz="74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уметь</a:t>
            </a:r>
            <a:r>
              <a:rPr lang="ru-RU" sz="7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последовательно передавать содержание сказки.</a:t>
            </a:r>
            <a:endParaRPr lang="ru-RU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8158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1114</Words>
  <Application>Microsoft Office PowerPoint</Application>
  <PresentationFormat>Широкоэкранный</PresentationFormat>
  <Paragraphs>96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Какие знания и умения должны быть сформированы у ребёнка к началу обучения в школе</vt:lpstr>
      <vt:lpstr>Презентация PowerPoint</vt:lpstr>
      <vt:lpstr> Критерии готовности: </vt:lpstr>
      <vt:lpstr>Физическая готовность </vt:lpstr>
      <vt:lpstr>Интеллектуальная готовность </vt:lpstr>
      <vt:lpstr>Социальная готовность </vt:lpstr>
      <vt:lpstr>Мотивационная готовность </vt:lpstr>
      <vt:lpstr>Что необходимо знать и уметь ребёнку,  поступающему в школу:  </vt:lpstr>
      <vt:lpstr>В области развития речи и готовности к овладению грамотой будущему первокласснику необходимо: </vt:lpstr>
      <vt:lpstr>К началу обучения в школе у ребёнка должны быть развиты элементы математического представления: </vt:lpstr>
      <vt:lpstr>В области представлений об окружающем мире будущему первокласснику необходимо: </vt:lpstr>
      <vt:lpstr>Моторика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Ani</cp:lastModifiedBy>
  <cp:revision>3</cp:revision>
  <dcterms:created xsi:type="dcterms:W3CDTF">2021-07-20T13:02:37Z</dcterms:created>
  <dcterms:modified xsi:type="dcterms:W3CDTF">2022-10-28T11:31:42Z</dcterms:modified>
</cp:coreProperties>
</file>