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84" r:id="rId4"/>
    <p:sldId id="292" r:id="rId5"/>
    <p:sldId id="299" r:id="rId6"/>
    <p:sldId id="271" r:id="rId7"/>
    <p:sldId id="300" r:id="rId8"/>
    <p:sldId id="297" r:id="rId9"/>
    <p:sldId id="301" r:id="rId10"/>
    <p:sldId id="287" r:id="rId11"/>
    <p:sldId id="288" r:id="rId12"/>
    <p:sldId id="291" r:id="rId13"/>
    <p:sldId id="289" r:id="rId14"/>
    <p:sldId id="293" r:id="rId15"/>
    <p:sldId id="273" r:id="rId16"/>
    <p:sldId id="272" r:id="rId17"/>
    <p:sldId id="285" r:id="rId18"/>
    <p:sldId id="295" r:id="rId19"/>
    <p:sldId id="286" r:id="rId20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A0000"/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1643050"/>
            <a:ext cx="8229600" cy="329723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работы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словарными словами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уроках русского языка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403648" y="4509120"/>
            <a:ext cx="745934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15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marL="341153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Головко Виктории Викторовны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797050" indent="1614488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marL="1797050" indent="1614488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97050" indent="1614488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97050" indent="161448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427168" cy="561662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3.Картинный диктант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rezentacii.org/upload/cloud/19/03/133411/images/screen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73424"/>
            <a:ext cx="6984776" cy="4707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4437112"/>
            <a:ext cx="12961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4365104"/>
            <a:ext cx="129614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5516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tse2.mm.bing.net/th?id=OIP.jWi5Fbuv3Uu3S61GtWkgVwHaFj&amp;pid=15.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71287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283152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i.pinimg.com/736x/59/65/65/596565ae14cea53218ea73ff0a9d4f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3448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178698"/>
          </a:xfrm>
        </p:spPr>
        <p:txBody>
          <a:bodyPr/>
          <a:lstStyle/>
          <a:p>
            <a:r>
              <a:rPr lang="ru-RU" sz="3200" b="1" dirty="0" smtClean="0">
                <a:ln/>
                <a:latin typeface="Times New Roman" pitchFamily="18" charset="0"/>
                <a:cs typeface="Times New Roman" pitchFamily="18" charset="0"/>
              </a:rPr>
              <a:t>  6. Сюжетная картинка со словарными словами</a:t>
            </a:r>
            <a:r>
              <a:rPr lang="ru-RU" sz="4000" b="1" dirty="0" smtClean="0">
                <a:ln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/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 descr="https://storage.yandexcloud.net/def-pro-library/assets/library/library/625%D0%AF/Page_0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75608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034682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8000" dirty="0" smtClean="0"/>
              <a:t>ДЕВ</a:t>
            </a:r>
            <a:r>
              <a:rPr lang="ru-RU" sz="8000" u="sng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ЧКА</a:t>
            </a:r>
            <a:br>
              <a:rPr lang="ru-RU" sz="8000" dirty="0" smtClean="0"/>
            </a:br>
            <a:r>
              <a:rPr lang="ru-RU" sz="8000" dirty="0" smtClean="0"/>
              <a:t> М</a:t>
            </a:r>
            <a:r>
              <a:rPr lang="ru-RU" sz="8000" u="sng" dirty="0" smtClean="0">
                <a:solidFill>
                  <a:srgbClr val="FF0000"/>
                </a:solidFill>
              </a:rPr>
              <a:t>Е</a:t>
            </a:r>
            <a:r>
              <a:rPr lang="ru-RU" sz="8000" dirty="0" smtClean="0"/>
              <a:t>ДВЕДЬ</a:t>
            </a:r>
            <a:br>
              <a:rPr lang="ru-RU" sz="8000" dirty="0" smtClean="0"/>
            </a:br>
            <a:r>
              <a:rPr lang="ru-RU" sz="8000" dirty="0" smtClean="0"/>
              <a:t> ЯБЛ</a:t>
            </a:r>
            <a:r>
              <a:rPr lang="ru-RU" sz="8000" u="sng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КО</a:t>
            </a:r>
            <a:br>
              <a:rPr lang="ru-RU" sz="8000" dirty="0" smtClean="0"/>
            </a:br>
            <a:r>
              <a:rPr lang="ru-RU" sz="8000" dirty="0" smtClean="0"/>
              <a:t> ЯБЛ</a:t>
            </a:r>
            <a:r>
              <a:rPr lang="ru-RU" sz="8000" u="sng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НЯ</a:t>
            </a:r>
            <a:br>
              <a:rPr lang="ru-RU" sz="8000" dirty="0" smtClean="0"/>
            </a:br>
            <a:r>
              <a:rPr lang="ru-RU" sz="8000" dirty="0" smtClean="0"/>
              <a:t>К</a:t>
            </a:r>
            <a:r>
              <a:rPr lang="ru-RU" sz="8000" u="sng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РЗИНА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274638"/>
            <a:ext cx="7211144" cy="5746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8. «Добавь гласные»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К_Р_ В_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С_Б_К_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В_Р_Н_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620688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К</a:t>
            </a:r>
            <a:r>
              <a:rPr lang="ru-RU" sz="8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РОВА</a:t>
            </a:r>
          </a:p>
          <a:p>
            <a:pPr>
              <a:lnSpc>
                <a:spcPct val="15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С</a:t>
            </a:r>
            <a:r>
              <a:rPr lang="ru-RU" sz="8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БАКА</a:t>
            </a:r>
          </a:p>
          <a:p>
            <a:pPr>
              <a:lnSpc>
                <a:spcPct val="15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8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РОНА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Игра «Собери слово»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492896"/>
            <a:ext cx="6000792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Ашиман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_____________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Мдедеьв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_____________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Кнокиь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______________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Лагяшук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_____________</a:t>
            </a:r>
          </a:p>
          <a:p>
            <a:pPr>
              <a:lnSpc>
                <a:spcPct val="1500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142985"/>
            <a:ext cx="74295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Переставь буквы в словах так, что бы получились словарные слова.</a:t>
            </a:r>
          </a:p>
          <a:p>
            <a:pPr algn="just"/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83152" cy="45365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«Зрительный диктант»</a:t>
            </a:r>
            <a:r>
              <a:rPr lang="ru-RU" sz="4800" b="1" u="sng" dirty="0" smtClean="0">
                <a:solidFill>
                  <a:srgbClr val="FF0000"/>
                </a:solidFill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/>
              <a:t>прель, род</a:t>
            </a:r>
            <a:r>
              <a:rPr lang="ru-RU" sz="4800" b="1" u="sng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/>
              <a:t>на, г</a:t>
            </a:r>
            <a:r>
              <a:rPr lang="ru-RU" sz="4800" b="1" u="sng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рой, за</a:t>
            </a:r>
            <a:r>
              <a:rPr lang="ru-RU" sz="4800" b="1" u="sng" dirty="0" smtClean="0">
                <a:solidFill>
                  <a:srgbClr val="FF0000"/>
                </a:solidFill>
              </a:rPr>
              <a:t>я</a:t>
            </a:r>
            <a:r>
              <a:rPr lang="ru-RU" sz="4800" b="1" dirty="0" smtClean="0"/>
              <a:t>ц, сп</a:t>
            </a:r>
            <a:r>
              <a:rPr lang="ru-RU" sz="4800" b="1" u="sng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/>
              <a:t>сибо, ур</a:t>
            </a:r>
            <a:r>
              <a:rPr lang="ru-RU" sz="4800" b="1" u="sng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жай, р</a:t>
            </a:r>
            <a:r>
              <a:rPr lang="ru-RU" sz="4800" b="1" u="sng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/>
              <a:t>сунок, п</a:t>
            </a:r>
            <a:r>
              <a:rPr lang="ru-RU" sz="4800" b="1" u="sng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нал.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hotoshop-kopona.com/uploads/posts/2018-08/1535041999_2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143512"/>
            <a:ext cx="6858016" cy="15406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7400948" cy="4429156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Систематическая и целенаправленная работа над трудными словами вызывает у учащихся интерес к изучению этих слов и способствует их прочному и успешному запоминанию. Необходимо, чтобы ребенок использовал одно и то же слово 5-7 раз в разнообразных вариантах упражнений. Это приводит к тому, что ученик свободно овладевает словарным материалом и безошибочно применяет в практике.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42852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88832" cy="6048672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мастер-класса 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познакомить участников с приёмами работы над словарными словами на уроках русского языка.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мастер-класса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передача своего опыта путем прямого и комментированного показа последовательности действий, методов, приемов и форм педагогической деятельности. В  технологии проведения мастер-класса главное – не сообщить и освоить информацию, а передать способы деятельности, будь то прием, метод, методика или технология.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03648" y="215353"/>
            <a:ext cx="748883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введения нового словарного слова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лексического значения слова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Звуковой анализ слова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Зрительный образ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Орфографическое чтение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слова в тетрадь.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и запись родственных слов.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словосочетаний и предложений с данным словом.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учащимся сделать рисунки вместо «трудных» букв, опираясь на смысл слова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Ольга\Desktop\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352839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962674"/>
          </a:xfrm>
        </p:spPr>
        <p:txBody>
          <a:bodyPr/>
          <a:lstStyle/>
          <a:p>
            <a:pPr algn="l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 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РЁЗА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лиственное дерево с белой корой.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1.Подберем однокоренные слова: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Берёзовый, берёзонька, берёзка, подберёзовик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 На школьном дворе растёт белая б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рёза.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458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fsd.multiurok.ru/html/2018/08/17/s_5b76acf70c514/img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04664"/>
            <a:ext cx="707466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285728"/>
            <a:ext cx="8229600" cy="72547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Диктант с использованием загадок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(читаю загадки, а учащиеся записывают отгадки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помощью картинок - ассоциаций)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643050"/>
            <a:ext cx="6891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расту на ветке.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Любят меня взрослые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маленькие детки.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861048"/>
            <a:ext cx="38576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Начинается считалка: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берёзу села галка,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вороны, соловей,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сороки,……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962674"/>
          </a:xfrm>
        </p:spPr>
        <p:txBody>
          <a:bodyPr/>
          <a:lstStyle/>
          <a:p>
            <a:pPr lvl="0"/>
            <a:r>
              <a:rPr lang="ru-RU" b="1" dirty="0" smtClean="0"/>
              <a:t>А</a:t>
            </a:r>
            <a:r>
              <a:rPr lang="ru-RU" b="1" u="sng" dirty="0" smtClean="0"/>
              <a:t>ЛЛ</a:t>
            </a:r>
            <a:r>
              <a:rPr lang="ru-RU" b="1" dirty="0" smtClean="0"/>
              <a:t>ЕЯ: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ГУЛЯЕТ АЛЛА ПО АЛЛЕЕ –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ДВЕ БУКВЫ «Л» ПИШИ СКОРЕЕ!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 </a:t>
            </a:r>
            <a:r>
              <a:rPr lang="ru-RU" b="1" dirty="0" smtClean="0"/>
              <a:t>Г</a:t>
            </a:r>
            <a:r>
              <a:rPr lang="ru-RU" b="1" u="sng" dirty="0" smtClean="0"/>
              <a:t>Е</a:t>
            </a:r>
            <a:r>
              <a:rPr lang="ru-RU" b="1" dirty="0" smtClean="0"/>
              <a:t>РОЙ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ГЕНА-КРОКОДИЛ – ГЕРОЙ,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ЗА ДРУЗЕЙ СТОИТ ГОРОЙ.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ОН ГЕРОЙ ВСЕГДА, ВЕЗДЕ.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НЕ ЗАБУДЬ ПРО БУКВУ «Е»!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"/>
            <a:ext cx="7053542" cy="1055077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Ребусы 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124744"/>
            <a:ext cx="3563388" cy="16627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+      </a:t>
            </a:r>
            <a:r>
              <a:rPr lang="ru-RU" sz="5400" dirty="0" smtClean="0">
                <a:solidFill>
                  <a:srgbClr val="FF0000"/>
                </a:solidFill>
              </a:rPr>
              <a:t>+ </a:t>
            </a:r>
            <a:r>
              <a:rPr lang="ru-RU" sz="5400" dirty="0" smtClean="0"/>
              <a:t>  </a:t>
            </a:r>
            <a:r>
              <a:rPr lang="ru-RU" sz="5400" b="1" dirty="0" smtClean="0">
                <a:solidFill>
                  <a:srgbClr val="002060"/>
                </a:solidFill>
              </a:rPr>
              <a:t>бей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91880" y="1124744"/>
            <a:ext cx="1166372" cy="16627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7030A0"/>
                </a:solidFill>
              </a:rPr>
              <a:t>ро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221088"/>
            <a:ext cx="3154679" cy="17298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40</a:t>
            </a:r>
            <a:r>
              <a:rPr lang="ru-RU" sz="7200" b="1" dirty="0" smtClean="0"/>
              <a:t>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149080"/>
            <a:ext cx="3924887" cy="18556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Дорога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r>
              <a:rPr lang="ru-RU" sz="6000" b="1" dirty="0" smtClean="0">
                <a:solidFill>
                  <a:srgbClr val="00B050"/>
                </a:solidFill>
              </a:rPr>
              <a:t>3</a:t>
            </a:r>
            <a:r>
              <a:rPr lang="ru-RU" sz="6000" b="1" dirty="0" smtClean="0">
                <a:solidFill>
                  <a:srgbClr val="00B0F0"/>
                </a:solidFill>
              </a:rPr>
              <a:t>2</a:t>
            </a:r>
            <a:r>
              <a:rPr lang="ru-RU" sz="6000" b="1" dirty="0" smtClean="0"/>
              <a:t>1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95625" y="5267677"/>
            <a:ext cx="10552" cy="49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35896" y="2852936"/>
            <a:ext cx="315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воробей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949280"/>
            <a:ext cx="287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сорока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3" y="5903260"/>
            <a:ext cx="256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город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6058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6740">
        <p:circle/>
      </p:transition>
    </mc:Choice>
    <mc:Fallback>
      <p:transition spd="slow" advTm="67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746650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1. Два </a:t>
            </a:r>
            <a:r>
              <a:rPr lang="ru-RU" dirty="0" err="1" smtClean="0"/>
              <a:t>м</a:t>
            </a:r>
            <a:r>
              <a:rPr lang="ru-RU" u="sng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дведя</a:t>
            </a:r>
            <a:r>
              <a:rPr lang="ru-RU" dirty="0" smtClean="0"/>
              <a:t> в одной </a:t>
            </a:r>
            <a:r>
              <a:rPr lang="ru-RU" dirty="0" err="1" smtClean="0"/>
              <a:t>б</a:t>
            </a:r>
            <a:r>
              <a:rPr lang="ru-RU" u="sng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рлоге</a:t>
            </a:r>
            <a:r>
              <a:rPr lang="ru-RU" dirty="0" smtClean="0"/>
              <a:t> не живут.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Сам погибай, а </a:t>
            </a:r>
            <a:r>
              <a:rPr lang="ru-RU" dirty="0" err="1" smtClean="0"/>
              <a:t>т</a:t>
            </a:r>
            <a:r>
              <a:rPr lang="ru-RU" u="sng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/>
              <a:t>варища</a:t>
            </a:r>
            <a:r>
              <a:rPr lang="ru-RU" dirty="0" smtClean="0"/>
              <a:t> выручай.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Два </a:t>
            </a:r>
            <a:r>
              <a:rPr lang="ru-RU" dirty="0" err="1" smtClean="0"/>
              <a:t>с</a:t>
            </a:r>
            <a:r>
              <a:rPr lang="ru-RU" u="sng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пога</a:t>
            </a:r>
            <a:r>
              <a:rPr lang="ru-RU" dirty="0" smtClean="0"/>
              <a:t> пара.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|1|0.7"/>
</p:tagLst>
</file>

<file path=ppt/theme/theme1.xml><?xml version="1.0" encoding="utf-8"?>
<a:theme xmlns:a="http://schemas.openxmlformats.org/drawingml/2006/main" name="1_Тема Office">
  <a:themeElements>
    <a:clrScheme name="Другая 8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186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Calibri</vt:lpstr>
      <vt:lpstr>1_Тема Office</vt:lpstr>
      <vt:lpstr>Приёмы работы  над словарными словами  на уроках русского языка  в начальной школе </vt:lpstr>
      <vt:lpstr>Цель мастер-класса : познакомить участников с приёмами работы над словарными словами на уроках русского языка.    Задачи мастер-класса: передача своего опыта путем прямого и комментированного показа последовательности действий, методов, приемов и форм педагогической деятельности. В  технологии проведения мастер-класса главное – не сообщить и освоить информацию, а передать способы деятельности, будь то прием, метод, методика или технология.</vt:lpstr>
      <vt:lpstr>Слайд 3</vt:lpstr>
      <vt:lpstr>Например:                  Б Е РЁЗА - лиственное дерево с белой корой.     1.Подберем однокоренные слова:  Берёзовый, берёзонька, берёзка, подберёзовик.      2. На школьном дворе растёт белая берёза.</vt:lpstr>
      <vt:lpstr>Слайд 5</vt:lpstr>
      <vt:lpstr>Слайд 6</vt:lpstr>
      <vt:lpstr>АЛЛЕЯ:   ГУЛЯЕТ АЛЛА ПО АЛЛЕЕ –  ДВЕ БУКВЫ «Л» ПИШИ СКОРЕЕ!   ГЕРОЙ   ГЕНА-КРОКОДИЛ – ГЕРОЙ, ЗА ДРУЗЕЙ СТОИТ ГОРОЙ. ОН ГЕРОЙ ВСЕГДА, ВЕЗДЕ. НЕ ЗАБУДЬ ПРО БУКВУ «Е»!</vt:lpstr>
      <vt:lpstr>              4. Ребусы  </vt:lpstr>
      <vt:lpstr> 1. Два мЕдведя в одной бЕрлоге не живут.  2. Сам погибай, а тОварища выручай.  3. Два сАпога пара. </vt:lpstr>
      <vt:lpstr>3.Картинный диктант  </vt:lpstr>
      <vt:lpstr>Слайд 11</vt:lpstr>
      <vt:lpstr>Слайд 12</vt:lpstr>
      <vt:lpstr>  6. Сюжетная картинка со словарными словами  </vt:lpstr>
      <vt:lpstr> ДЕВОЧКА  МЕДВЕДЬ  ЯБЛОКО  ЯБЛОНЯ КОРЗИНА</vt:lpstr>
      <vt:lpstr>Слайд 15</vt:lpstr>
      <vt:lpstr>Слайд 16</vt:lpstr>
      <vt:lpstr>9. Игра «Собери слово»</vt:lpstr>
      <vt:lpstr>«Зрительный диктант» Апрель, родина, герой, заяц, спасибо, урожай, рисунок, пенал.</vt:lpstr>
      <vt:lpstr> Систематическая и целенаправленная работа над трудными словами вызывает у учащихся интерес к изучению этих слов и способствует их прочному и успешному запоминанию. Необходимо, чтобы ребенок использовал одно и то же слово 5-7 раз в разнообразных вариантах упражнений. Это приводит к тому, что ученик свободно овладевает словарным материалом и безошибочно применяет в практике.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vika</cp:lastModifiedBy>
  <cp:revision>214</cp:revision>
  <dcterms:created xsi:type="dcterms:W3CDTF">2014-07-06T18:18:01Z</dcterms:created>
  <dcterms:modified xsi:type="dcterms:W3CDTF">2024-01-10T14:39:23Z</dcterms:modified>
</cp:coreProperties>
</file>