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307" r:id="rId4"/>
    <p:sldId id="281" r:id="rId5"/>
    <p:sldId id="285" r:id="rId6"/>
    <p:sldId id="282" r:id="rId7"/>
    <p:sldId id="292" r:id="rId8"/>
    <p:sldId id="293" r:id="rId9"/>
    <p:sldId id="294" r:id="rId10"/>
    <p:sldId id="296" r:id="rId11"/>
    <p:sldId id="298" r:id="rId12"/>
    <p:sldId id="300" r:id="rId13"/>
    <p:sldId id="301" r:id="rId14"/>
    <p:sldId id="302" r:id="rId15"/>
    <p:sldId id="303" r:id="rId16"/>
    <p:sldId id="304" r:id="rId17"/>
    <p:sldId id="287" r:id="rId18"/>
    <p:sldId id="283" r:id="rId19"/>
    <p:sldId id="306" r:id="rId20"/>
    <p:sldId id="276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9949" y="2301874"/>
            <a:ext cx="7404100" cy="215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7614" y="194881"/>
            <a:ext cx="6668770" cy="44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2629" y="1935416"/>
            <a:ext cx="5659120" cy="215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69820" y="533401"/>
            <a:ext cx="5904230" cy="61071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endParaRPr lang="ru-RU" sz="2750" b="1" spc="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r>
              <a:rPr sz="3200" b="1" spc="5" dirty="0" smtClean="0">
                <a:solidFill>
                  <a:srgbClr val="1F487C"/>
                </a:solidFill>
                <a:latin typeface="Carlito"/>
                <a:cs typeface="Carlito"/>
              </a:rPr>
              <a:t>«</a:t>
            </a:r>
            <a:r>
              <a:rPr sz="3200" b="1" spc="10" dirty="0" smtClean="0">
                <a:solidFill>
                  <a:srgbClr val="1F487C"/>
                </a:solidFill>
                <a:latin typeface="Carlito"/>
                <a:cs typeface="Carlito"/>
              </a:rPr>
              <a:t>ФОРМИРОВАНИ</a:t>
            </a:r>
            <a:r>
              <a:rPr lang="ru-RU" sz="3200" b="1" spc="10" dirty="0" smtClean="0">
                <a:solidFill>
                  <a:srgbClr val="1F487C"/>
                </a:solidFill>
                <a:latin typeface="Carlito"/>
                <a:cs typeface="Carlito"/>
              </a:rPr>
              <a:t>Е</a:t>
            </a:r>
            <a:r>
              <a:rPr sz="3200" b="1" spc="10" dirty="0" smtClean="0">
                <a:solidFill>
                  <a:srgbClr val="1F487C"/>
                </a:solidFill>
                <a:latin typeface="Carlito"/>
                <a:cs typeface="Carlito"/>
              </a:rPr>
              <a:t>  </a:t>
            </a:r>
            <a:r>
              <a:rPr sz="3200" b="1" spc="15" dirty="0">
                <a:solidFill>
                  <a:srgbClr val="1F487C"/>
                </a:solidFill>
                <a:latin typeface="Carlito"/>
                <a:cs typeface="Carlito"/>
              </a:rPr>
              <a:t>ПРЕДПОСЫЛОК </a:t>
            </a:r>
            <a:r>
              <a:rPr sz="3200" b="1" spc="-35" dirty="0">
                <a:solidFill>
                  <a:srgbClr val="1F487C"/>
                </a:solidFill>
                <a:latin typeface="Carlito"/>
                <a:cs typeface="Carlito"/>
              </a:rPr>
              <a:t>МАТЕМАТИЧЕСКОЙ  </a:t>
            </a:r>
            <a:r>
              <a:rPr sz="3200" b="1" spc="-20" dirty="0">
                <a:solidFill>
                  <a:srgbClr val="1F487C"/>
                </a:solidFill>
                <a:latin typeface="Carlito"/>
                <a:cs typeface="Carlito"/>
              </a:rPr>
              <a:t>ГРАМОТНОСТИ </a:t>
            </a:r>
            <a:r>
              <a:rPr sz="3200" b="1" spc="15" dirty="0">
                <a:solidFill>
                  <a:srgbClr val="1F487C"/>
                </a:solidFill>
                <a:latin typeface="Carlito"/>
                <a:cs typeface="Carlito"/>
              </a:rPr>
              <a:t>У </a:t>
            </a:r>
            <a:r>
              <a:rPr sz="3200" b="1" spc="10" dirty="0">
                <a:solidFill>
                  <a:srgbClr val="1F487C"/>
                </a:solidFill>
                <a:latin typeface="Carlito"/>
                <a:cs typeface="Carlito"/>
              </a:rPr>
              <a:t>ДЕТЕЙ </a:t>
            </a:r>
            <a:r>
              <a:rPr sz="3200" b="1" spc="-20" dirty="0" smtClean="0">
                <a:solidFill>
                  <a:srgbClr val="1F487C"/>
                </a:solidFill>
                <a:latin typeface="Carlito"/>
                <a:cs typeface="Carlito"/>
              </a:rPr>
              <a:t>ДОШКОЛЬНОГО </a:t>
            </a:r>
            <a:r>
              <a:rPr sz="3200" b="1" spc="-45" dirty="0" smtClean="0">
                <a:solidFill>
                  <a:srgbClr val="1F487C"/>
                </a:solidFill>
                <a:latin typeface="Carlito"/>
                <a:cs typeface="Carlito"/>
              </a:rPr>
              <a:t>ВОЗРАСТА</a:t>
            </a:r>
            <a:r>
              <a:rPr sz="3200" b="1" spc="-5" dirty="0" smtClean="0">
                <a:solidFill>
                  <a:srgbClr val="1F487C"/>
                </a:solidFill>
                <a:latin typeface="Carlito"/>
                <a:cs typeface="Carlito"/>
              </a:rPr>
              <a:t>»</a:t>
            </a:r>
            <a:endParaRPr lang="ru-RU" sz="32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r>
              <a:rPr lang="ru-RU" b="1" spc="-5" dirty="0" smtClean="0">
                <a:solidFill>
                  <a:srgbClr val="1F487C"/>
                </a:solidFill>
                <a:latin typeface="Carlito"/>
                <a:cs typeface="Carlito"/>
              </a:rPr>
              <a:t>(в рамках педагогического совета №2)</a:t>
            </a:r>
          </a:p>
          <a:p>
            <a:pPr marL="12700" marR="5080" algn="r">
              <a:lnSpc>
                <a:spcPct val="101800"/>
              </a:lnSpc>
              <a:spcBef>
                <a:spcPts val="70"/>
              </a:spcBef>
            </a:pPr>
            <a:endParaRPr lang="ru-RU" sz="16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L="12700" marR="5080" algn="r">
              <a:lnSpc>
                <a:spcPct val="101800"/>
              </a:lnSpc>
              <a:spcBef>
                <a:spcPts val="70"/>
              </a:spcBef>
            </a:pPr>
            <a:endParaRPr lang="ru-RU" sz="16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L="12700" marR="5080" algn="r">
              <a:lnSpc>
                <a:spcPct val="101800"/>
              </a:lnSpc>
              <a:spcBef>
                <a:spcPts val="70"/>
              </a:spcBef>
            </a:pPr>
            <a:r>
              <a:rPr lang="ru-RU" sz="1600" b="1" spc="-5" dirty="0" smtClean="0">
                <a:solidFill>
                  <a:srgbClr val="1F487C"/>
                </a:solidFill>
                <a:latin typeface="Carlito"/>
                <a:cs typeface="Carlito"/>
              </a:rPr>
              <a:t>воспитатель МАДОУ №99 </a:t>
            </a:r>
          </a:p>
          <a:p>
            <a:pPr marL="12700" marR="5080" algn="r">
              <a:lnSpc>
                <a:spcPct val="101800"/>
              </a:lnSpc>
              <a:spcBef>
                <a:spcPts val="70"/>
              </a:spcBef>
            </a:pPr>
            <a:r>
              <a:rPr lang="ru-RU" sz="1600" b="1" spc="-5" dirty="0" smtClean="0">
                <a:solidFill>
                  <a:srgbClr val="1F487C"/>
                </a:solidFill>
                <a:latin typeface="Carlito"/>
                <a:cs typeface="Carlito"/>
              </a:rPr>
              <a:t>Аничина Анна Александровна</a:t>
            </a:r>
          </a:p>
          <a:p>
            <a:pPr marL="12700" marR="5080" algn="r">
              <a:lnSpc>
                <a:spcPct val="101800"/>
              </a:lnSpc>
              <a:spcBef>
                <a:spcPts val="70"/>
              </a:spcBef>
            </a:pPr>
            <a:endParaRPr lang="ru-RU" sz="16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L="12700" marR="5080" algn="r">
              <a:lnSpc>
                <a:spcPct val="101800"/>
              </a:lnSpc>
              <a:spcBef>
                <a:spcPts val="70"/>
              </a:spcBef>
            </a:pPr>
            <a:endParaRPr lang="ru-RU" sz="16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L="12700" marR="5080" algn="r">
              <a:lnSpc>
                <a:spcPct val="101800"/>
              </a:lnSpc>
              <a:spcBef>
                <a:spcPts val="70"/>
              </a:spcBef>
            </a:pPr>
            <a:endParaRPr lang="ru-RU" sz="16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endParaRPr lang="ru-RU" sz="1600" b="1" spc="-5" dirty="0" smtClean="0">
              <a:solidFill>
                <a:srgbClr val="1F487C"/>
              </a:solidFill>
              <a:latin typeface="Carlito"/>
              <a:cs typeface="Carlito"/>
            </a:endParaRPr>
          </a:p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r>
              <a:rPr lang="ru-RU" sz="1600" b="1" spc="-5" dirty="0" smtClean="0">
                <a:solidFill>
                  <a:srgbClr val="1F487C"/>
                </a:solidFill>
                <a:latin typeface="Carlito"/>
                <a:cs typeface="Carlito"/>
              </a:rPr>
              <a:t>г.Томск, 2023г.</a:t>
            </a:r>
          </a:p>
          <a:p>
            <a:pPr marL="12700" marR="5080" algn="ctr">
              <a:lnSpc>
                <a:spcPct val="101800"/>
              </a:lnSpc>
              <a:spcBef>
                <a:spcPts val="70"/>
              </a:spcBef>
            </a:pP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700565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14" y="194881"/>
            <a:ext cx="6668770" cy="126957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u="sng" dirty="0" smtClean="0"/>
              <a:t>Сериация - 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2629" y="1935416"/>
            <a:ext cx="5659120" cy="1692771"/>
          </a:xfrm>
        </p:spPr>
        <p:txBody>
          <a:bodyPr/>
          <a:lstStyle/>
          <a:p>
            <a:r>
              <a:rPr lang="ru-RU" dirty="0" smtClean="0"/>
              <a:t>построение </a:t>
            </a:r>
            <a:r>
              <a:rPr lang="ru-RU" dirty="0"/>
              <a:t>упорядоченных возрастающих  или убывающих рядов.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3076956" cy="32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914400"/>
            <a:ext cx="630741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762000"/>
            <a:ext cx="671434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0"/>
            <a:ext cx="651087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14" y="194881"/>
            <a:ext cx="6668770" cy="84638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u="sng" dirty="0" smtClean="0"/>
              <a:t>Проблемная ситуация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2629" y="1935416"/>
            <a:ext cx="5659120" cy="2962349"/>
          </a:xfrm>
        </p:spPr>
        <p:txBody>
          <a:bodyPr/>
          <a:lstStyle/>
          <a:p>
            <a:r>
              <a:rPr lang="ru-RU" dirty="0"/>
              <a:t>состояние умственного затруднения детей, вызванное недостаточностью ранее усвоенных ими знаний и способов деятельности для решения познавательной задачи, задания или учебной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1779815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14" y="194881"/>
            <a:ext cx="6668770" cy="84638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u="sng" dirty="0" smtClean="0"/>
              <a:t>Примеры проблемных ситуаций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2629" y="1935416"/>
            <a:ext cx="5659120" cy="4770537"/>
          </a:xfrm>
        </p:spPr>
        <p:txBody>
          <a:bodyPr/>
          <a:lstStyle/>
          <a:p>
            <a:pPr rtl="0"/>
            <a:r>
              <a:rPr lang="ru-RU" sz="2000" dirty="0" smtClean="0"/>
              <a:t>Медведь, Лис </a:t>
            </a:r>
            <a:r>
              <a:rPr lang="ru-RU" sz="2000" dirty="0"/>
              <a:t>и Заяц  собрались в  гости к кукле Насте. Они решили идти не с пустыми руками , а подарить новые ленты . Ленты должны быть одинаковой длины. Но как это сделать наши друзья не знают</a:t>
            </a:r>
            <a:r>
              <a:rPr lang="ru-RU" sz="2000" dirty="0" smtClean="0"/>
              <a:t>.</a:t>
            </a:r>
          </a:p>
          <a:p>
            <a:pPr rtl="0"/>
            <a:endParaRPr lang="ru-RU" sz="2000" dirty="0" smtClean="0"/>
          </a:p>
          <a:p>
            <a:pPr rtl="0"/>
            <a:r>
              <a:rPr lang="ru-RU" sz="2000" dirty="0" smtClean="0"/>
              <a:t>Животные </a:t>
            </a:r>
            <a:r>
              <a:rPr lang="ru-RU" sz="2000" dirty="0"/>
              <a:t>Африки просят Айболита о </a:t>
            </a:r>
            <a:r>
              <a:rPr lang="ru-RU" sz="2000" dirty="0" smtClean="0"/>
              <a:t>помощи, </a:t>
            </a:r>
            <a:r>
              <a:rPr lang="ru-RU" sz="2000" dirty="0"/>
              <a:t>, но Айболит не знает на чем к ним добраться. Помогите Айболиту добраться к больным друзьям </a:t>
            </a:r>
            <a:r>
              <a:rPr lang="ru-RU" sz="2000" dirty="0" smtClean="0"/>
              <a:t>с помощью геометрических фигур.</a:t>
            </a:r>
            <a:endParaRPr lang="ru-RU" sz="20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0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8295" y="195580"/>
            <a:ext cx="5572125" cy="1002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56310" marR="5080" indent="-944244">
              <a:lnSpc>
                <a:spcPct val="101400"/>
              </a:lnSpc>
              <a:spcBef>
                <a:spcPts val="60"/>
              </a:spcBef>
            </a:pPr>
            <a:r>
              <a:rPr lang="ru-RU" sz="3200" u="sng" spc="-20" dirty="0" smtClean="0"/>
              <a:t>Совместная деятельность педагога и детей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6400" y="1676400"/>
            <a:ext cx="6936105" cy="4117340"/>
            <a:chOff x="1757426" y="1694433"/>
            <a:chExt cx="6936105" cy="4117340"/>
          </a:xfrm>
        </p:grpSpPr>
        <p:sp>
          <p:nvSpPr>
            <p:cNvPr id="4" name="object 4"/>
            <p:cNvSpPr/>
            <p:nvPr/>
          </p:nvSpPr>
          <p:spPr>
            <a:xfrm>
              <a:off x="1763776" y="1700745"/>
              <a:ext cx="6923405" cy="4104640"/>
            </a:xfrm>
            <a:custGeom>
              <a:avLst/>
              <a:gdLst/>
              <a:ahLst/>
              <a:cxnLst/>
              <a:rect l="l" t="t" r="r" b="b"/>
              <a:pathLst>
                <a:path w="6923405" h="4104640">
                  <a:moveTo>
                    <a:pt x="6923024" y="0"/>
                  </a:moveTo>
                  <a:lnTo>
                    <a:pt x="0" y="0"/>
                  </a:lnTo>
                  <a:lnTo>
                    <a:pt x="0" y="4104512"/>
                  </a:lnTo>
                  <a:lnTo>
                    <a:pt x="6923024" y="4104512"/>
                  </a:lnTo>
                  <a:lnTo>
                    <a:pt x="6923024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Непосредственно образовательная деятельность, реализуемая в ходе совместной	 деятельности взрослого и детей;</a:t>
              </a:r>
            </a:p>
            <a:p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- Совместная деятельность взрослого и детей, осуществляемая в ходе режимных моментов и направленная на решение образовательных задач;</a:t>
              </a:r>
            </a:p>
            <a:p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- Совместная деятельность взрослого и детей, осуществляемая в ходе режимных моментов и направленная на осуществление функций присмотра и ухода.</a:t>
              </a:r>
              <a:endParaRPr sz="2400" dirty="0">
                <a:latin typeface="Algerian" panose="04020705040A02060702" pitchFamily="82" charset="0"/>
                <a:cs typeface="Times New Roman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763776" y="1694433"/>
              <a:ext cx="6923405" cy="4117340"/>
            </a:xfrm>
            <a:custGeom>
              <a:avLst/>
              <a:gdLst/>
              <a:ahLst/>
              <a:cxnLst/>
              <a:rect l="l" t="t" r="r" b="b"/>
              <a:pathLst>
                <a:path w="6923405" h="4117340">
                  <a:moveTo>
                    <a:pt x="0" y="0"/>
                  </a:moveTo>
                  <a:lnTo>
                    <a:pt x="0" y="4117174"/>
                  </a:lnTo>
                </a:path>
                <a:path w="6923405" h="4117340">
                  <a:moveTo>
                    <a:pt x="6923024" y="0"/>
                  </a:moveTo>
                  <a:lnTo>
                    <a:pt x="6923024" y="411717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757426" y="1694433"/>
              <a:ext cx="6936105" cy="12700"/>
            </a:xfrm>
            <a:custGeom>
              <a:avLst/>
              <a:gdLst/>
              <a:ahLst/>
              <a:cxnLst/>
              <a:rect l="l" t="t" r="r" b="b"/>
              <a:pathLst>
                <a:path w="6936105" h="12700">
                  <a:moveTo>
                    <a:pt x="0" y="12700"/>
                  </a:moveTo>
                  <a:lnTo>
                    <a:pt x="6935724" y="12700"/>
                  </a:lnTo>
                  <a:lnTo>
                    <a:pt x="693572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757426" y="5805259"/>
              <a:ext cx="6936105" cy="0"/>
            </a:xfrm>
            <a:custGeom>
              <a:avLst/>
              <a:gdLst/>
              <a:ahLst/>
              <a:cxnLst/>
              <a:rect l="l" t="t" r="r" b="b"/>
              <a:pathLst>
                <a:path w="6936105">
                  <a:moveTo>
                    <a:pt x="0" y="0"/>
                  </a:moveTo>
                  <a:lnTo>
                    <a:pt x="693572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49120" y="1699831"/>
            <a:ext cx="469328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5600" algn="l"/>
                <a:tab pos="2815590" algn="l"/>
              </a:tabLst>
            </a:pPr>
            <a:r>
              <a:rPr sz="2000" spc="5" dirty="0">
                <a:latin typeface="Carlito"/>
                <a:cs typeface="Carlito"/>
              </a:rPr>
              <a:t>	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94881"/>
            <a:ext cx="6324600" cy="492443"/>
          </a:xfrm>
        </p:spPr>
        <p:txBody>
          <a:bodyPr/>
          <a:lstStyle/>
          <a:p>
            <a:pPr algn="ctr"/>
            <a:r>
              <a:rPr lang="ru-RU" sz="3200" u="sng" spc="-20" dirty="0" smtClean="0"/>
              <a:t>Педагогу на заметку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1219200"/>
            <a:ext cx="7010400" cy="473206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не должен допускать ошибки 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определениях/формулировках/вопросах, связанных 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математическими понятиями, адаптируя их под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дошкольный возраст.</a:t>
            </a:r>
          </a:p>
          <a:p>
            <a:endParaRPr lang="ru-RU" sz="2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Формулировки: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1.Должны быть научно правильными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.Должны быть достаточными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.Не должны быть избыточными</a:t>
            </a:r>
          </a:p>
          <a:p>
            <a:endParaRPr lang="ru-RU" sz="2800" dirty="0" smtClean="0"/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71600"/>
            <a:ext cx="525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 самое главное, наша с вами задача, как педагогов подвести детей к самостоятельным выводам и открытиям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Ну, и конечно, с приходом ФОП, используемые всеми нами множество дидактических игр, упражнений, математических задач и много другого, никто не отменял.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992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304800"/>
            <a:ext cx="7267575" cy="4457700"/>
            <a:chOff x="1562100" y="542925"/>
            <a:chExt cx="7267575" cy="2857500"/>
          </a:xfrm>
        </p:grpSpPr>
        <p:sp>
          <p:nvSpPr>
            <p:cNvPr id="3" name="object 3"/>
            <p:cNvSpPr/>
            <p:nvPr/>
          </p:nvSpPr>
          <p:spPr>
            <a:xfrm>
              <a:off x="1562100" y="542925"/>
              <a:ext cx="7267575" cy="2857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27885" y="586231"/>
              <a:ext cx="7143750" cy="2732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27885" y="586231"/>
              <a:ext cx="7143750" cy="2733040"/>
            </a:xfrm>
            <a:custGeom>
              <a:avLst/>
              <a:gdLst/>
              <a:ahLst/>
              <a:cxnLst/>
              <a:rect l="l" t="t" r="r" b="b"/>
              <a:pathLst>
                <a:path w="7143750" h="2733040">
                  <a:moveTo>
                    <a:pt x="0" y="404875"/>
                  </a:moveTo>
                  <a:lnTo>
                    <a:pt x="2723" y="357651"/>
                  </a:lnTo>
                  <a:lnTo>
                    <a:pt x="10690" y="312029"/>
                  </a:lnTo>
                  <a:lnTo>
                    <a:pt x="23598" y="268312"/>
                  </a:lnTo>
                  <a:lnTo>
                    <a:pt x="41142" y="226804"/>
                  </a:lnTo>
                  <a:lnTo>
                    <a:pt x="63018" y="187808"/>
                  </a:lnTo>
                  <a:lnTo>
                    <a:pt x="88924" y="151629"/>
                  </a:lnTo>
                  <a:lnTo>
                    <a:pt x="118554" y="118570"/>
                  </a:lnTo>
                  <a:lnTo>
                    <a:pt x="151606" y="88934"/>
                  </a:lnTo>
                  <a:lnTo>
                    <a:pt x="187775" y="63024"/>
                  </a:lnTo>
                  <a:lnTo>
                    <a:pt x="226757" y="41145"/>
                  </a:lnTo>
                  <a:lnTo>
                    <a:pt x="268250" y="23599"/>
                  </a:lnTo>
                  <a:lnTo>
                    <a:pt x="311949" y="10690"/>
                  </a:lnTo>
                  <a:lnTo>
                    <a:pt x="357549" y="2723"/>
                  </a:lnTo>
                  <a:lnTo>
                    <a:pt x="404749" y="0"/>
                  </a:lnTo>
                  <a:lnTo>
                    <a:pt x="1190625" y="0"/>
                  </a:lnTo>
                  <a:lnTo>
                    <a:pt x="2976499" y="0"/>
                  </a:lnTo>
                  <a:lnTo>
                    <a:pt x="6738873" y="0"/>
                  </a:lnTo>
                  <a:lnTo>
                    <a:pt x="6786098" y="2723"/>
                  </a:lnTo>
                  <a:lnTo>
                    <a:pt x="6831720" y="10690"/>
                  </a:lnTo>
                  <a:lnTo>
                    <a:pt x="6875437" y="23599"/>
                  </a:lnTo>
                  <a:lnTo>
                    <a:pt x="6916945" y="41145"/>
                  </a:lnTo>
                  <a:lnTo>
                    <a:pt x="6955941" y="63024"/>
                  </a:lnTo>
                  <a:lnTo>
                    <a:pt x="6992120" y="88934"/>
                  </a:lnTo>
                  <a:lnTo>
                    <a:pt x="7025179" y="118570"/>
                  </a:lnTo>
                  <a:lnTo>
                    <a:pt x="7054815" y="151629"/>
                  </a:lnTo>
                  <a:lnTo>
                    <a:pt x="7080725" y="187808"/>
                  </a:lnTo>
                  <a:lnTo>
                    <a:pt x="7102604" y="226804"/>
                  </a:lnTo>
                  <a:lnTo>
                    <a:pt x="7120150" y="268312"/>
                  </a:lnTo>
                  <a:lnTo>
                    <a:pt x="7133059" y="312029"/>
                  </a:lnTo>
                  <a:lnTo>
                    <a:pt x="7141026" y="357651"/>
                  </a:lnTo>
                  <a:lnTo>
                    <a:pt x="7143750" y="404875"/>
                  </a:lnTo>
                  <a:lnTo>
                    <a:pt x="7143750" y="1416812"/>
                  </a:lnTo>
                  <a:lnTo>
                    <a:pt x="7143750" y="2024126"/>
                  </a:lnTo>
                  <a:lnTo>
                    <a:pt x="7141026" y="2071325"/>
                  </a:lnTo>
                  <a:lnTo>
                    <a:pt x="7133059" y="2116925"/>
                  </a:lnTo>
                  <a:lnTo>
                    <a:pt x="7120150" y="2160624"/>
                  </a:lnTo>
                  <a:lnTo>
                    <a:pt x="7102604" y="2202117"/>
                  </a:lnTo>
                  <a:lnTo>
                    <a:pt x="7080725" y="2241099"/>
                  </a:lnTo>
                  <a:lnTo>
                    <a:pt x="7054815" y="2277268"/>
                  </a:lnTo>
                  <a:lnTo>
                    <a:pt x="7025179" y="2310320"/>
                  </a:lnTo>
                  <a:lnTo>
                    <a:pt x="6992120" y="2339950"/>
                  </a:lnTo>
                  <a:lnTo>
                    <a:pt x="6955941" y="2365856"/>
                  </a:lnTo>
                  <a:lnTo>
                    <a:pt x="6916945" y="2387732"/>
                  </a:lnTo>
                  <a:lnTo>
                    <a:pt x="6875437" y="2405276"/>
                  </a:lnTo>
                  <a:lnTo>
                    <a:pt x="6831720" y="2418184"/>
                  </a:lnTo>
                  <a:lnTo>
                    <a:pt x="6786098" y="2426151"/>
                  </a:lnTo>
                  <a:lnTo>
                    <a:pt x="6738873" y="2428875"/>
                  </a:lnTo>
                  <a:lnTo>
                    <a:pt x="2976499" y="2428875"/>
                  </a:lnTo>
                  <a:lnTo>
                    <a:pt x="2083562" y="2732531"/>
                  </a:lnTo>
                  <a:lnTo>
                    <a:pt x="1190625" y="2428875"/>
                  </a:lnTo>
                  <a:lnTo>
                    <a:pt x="404749" y="2428875"/>
                  </a:lnTo>
                  <a:lnTo>
                    <a:pt x="357549" y="2426151"/>
                  </a:lnTo>
                  <a:lnTo>
                    <a:pt x="311949" y="2418184"/>
                  </a:lnTo>
                  <a:lnTo>
                    <a:pt x="268250" y="2405276"/>
                  </a:lnTo>
                  <a:lnTo>
                    <a:pt x="226757" y="2387732"/>
                  </a:lnTo>
                  <a:lnTo>
                    <a:pt x="187775" y="2365856"/>
                  </a:lnTo>
                  <a:lnTo>
                    <a:pt x="151606" y="2339950"/>
                  </a:lnTo>
                  <a:lnTo>
                    <a:pt x="118554" y="2310320"/>
                  </a:lnTo>
                  <a:lnTo>
                    <a:pt x="88924" y="2277268"/>
                  </a:lnTo>
                  <a:lnTo>
                    <a:pt x="63018" y="2241099"/>
                  </a:lnTo>
                  <a:lnTo>
                    <a:pt x="41142" y="2202117"/>
                  </a:lnTo>
                  <a:lnTo>
                    <a:pt x="23598" y="2160624"/>
                  </a:lnTo>
                  <a:lnTo>
                    <a:pt x="10690" y="2116925"/>
                  </a:lnTo>
                  <a:lnTo>
                    <a:pt x="2723" y="2071325"/>
                  </a:lnTo>
                  <a:lnTo>
                    <a:pt x="0" y="2024126"/>
                  </a:lnTo>
                  <a:lnTo>
                    <a:pt x="0" y="1416812"/>
                  </a:lnTo>
                  <a:lnTo>
                    <a:pt x="0" y="404875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76399" y="304800"/>
            <a:ext cx="6934201" cy="38279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endParaRPr lang="ru-RU" sz="2400" b="1" spc="-5" dirty="0" smtClean="0">
              <a:solidFill>
                <a:srgbClr val="17375E"/>
              </a:solidFill>
              <a:latin typeface="Carlito"/>
              <a:cs typeface="Carlito"/>
            </a:endParaRPr>
          </a:p>
          <a:p>
            <a:pPr algn="ctr"/>
            <a:r>
              <a:rPr sz="3200" b="1" spc="-5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sz="3200" b="1" spc="-2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грамотность </a:t>
            </a:r>
            <a:r>
              <a:rPr sz="32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200" b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sz="24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человека определять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понимать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математики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мире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котором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живет, высказывать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хорошо обоснованные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математические суждения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использовать математику так,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удовлетворять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настоящем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будущем потребности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присущие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созидательному, заинтересованному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мыслящему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гражданину.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335" y="2444432"/>
            <a:ext cx="6042660" cy="30021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4850" spc="10" dirty="0" smtClean="0">
                <a:latin typeface="Algerian" panose="04020705040A02060702" pitchFamily="82" charset="0"/>
              </a:rPr>
              <a:t>Всем творческих успехов!</a:t>
            </a:r>
            <a:br>
              <a:rPr lang="ru-RU" sz="4850" spc="10" dirty="0" smtClean="0">
                <a:latin typeface="Algerian" panose="04020705040A02060702" pitchFamily="82" charset="0"/>
              </a:rPr>
            </a:br>
            <a:r>
              <a:rPr sz="4850" spc="10" dirty="0" smtClean="0">
                <a:latin typeface="Algerian" panose="04020705040A02060702" pitchFamily="82" charset="0"/>
              </a:rPr>
              <a:t>Спасибо </a:t>
            </a:r>
            <a:r>
              <a:rPr sz="4850" spc="20" dirty="0">
                <a:latin typeface="Algerian" panose="04020705040A02060702" pitchFamily="82" charset="0"/>
              </a:rPr>
              <a:t>за</a:t>
            </a:r>
            <a:r>
              <a:rPr sz="4850" spc="30" dirty="0">
                <a:latin typeface="Algerian" panose="04020705040A02060702" pitchFamily="82" charset="0"/>
              </a:rPr>
              <a:t> </a:t>
            </a:r>
            <a:r>
              <a:rPr sz="4850" dirty="0">
                <a:latin typeface="Algerian" panose="04020705040A02060702" pitchFamily="82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14" y="194881"/>
            <a:ext cx="6668770" cy="846386"/>
          </a:xfrm>
        </p:spPr>
        <p:txBody>
          <a:bodyPr/>
          <a:lstStyle/>
          <a:p>
            <a:pPr algn="ctr"/>
            <a:r>
              <a:rPr lang="ru-RU" u="sng" dirty="0" smtClean="0"/>
              <a:t>Этапы формирования математической грамотности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2629" y="1935416"/>
            <a:ext cx="5659120" cy="5155257"/>
          </a:xfrm>
        </p:spPr>
        <p:txBody>
          <a:bodyPr/>
          <a:lstStyle/>
          <a:p>
            <a:pPr algn="ctr"/>
            <a:r>
              <a:rPr lang="ru-RU" sz="2000" u="sng" dirty="0" smtClean="0"/>
              <a:t>Организационно – подготовительный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организация соответствующей предметно – развивающей среды.</a:t>
            </a:r>
          </a:p>
          <a:p>
            <a:pPr algn="ctr"/>
            <a:r>
              <a:rPr lang="ru-RU" sz="2000" u="sng" dirty="0" smtClean="0"/>
              <a:t>Мотивационно – диагностический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определение задач, направление поиска, оценивание результата.</a:t>
            </a:r>
          </a:p>
          <a:p>
            <a:pPr algn="ctr"/>
            <a:r>
              <a:rPr lang="ru-RU" sz="2000" u="sng" dirty="0" smtClean="0"/>
              <a:t>Деятельностный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Поиск правильного решения поставленной задачи.</a:t>
            </a:r>
          </a:p>
          <a:p>
            <a:pPr algn="ctr"/>
            <a:r>
              <a:rPr lang="ru-RU" sz="2000" u="sng" dirty="0" smtClean="0"/>
              <a:t>Рефлексивный</a:t>
            </a:r>
            <a:r>
              <a:rPr lang="ru-RU" sz="2000" dirty="0" smtClean="0"/>
              <a:t>: </a:t>
            </a:r>
          </a:p>
          <a:p>
            <a:pPr algn="ctr"/>
            <a:r>
              <a:rPr lang="ru-RU" sz="2000" dirty="0" smtClean="0"/>
              <a:t>организация совместной игровой деятельности с детьми, умение использовать наглядные схемы, чертежи, планы.</a:t>
            </a:r>
          </a:p>
          <a:p>
            <a:pPr algn="ctr"/>
            <a:endParaRPr lang="ru-RU" sz="2000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52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904" y="419099"/>
            <a:ext cx="5847080" cy="144270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14604" algn="ctr">
              <a:lnSpc>
                <a:spcPct val="102400"/>
              </a:lnSpc>
              <a:spcBef>
                <a:spcPts val="50"/>
              </a:spcBef>
            </a:pPr>
            <a:r>
              <a:rPr lang="ru-RU" spc="-20" dirty="0" smtClean="0"/>
              <a:t/>
            </a:r>
            <a:br>
              <a:rPr lang="ru-RU" spc="-20" dirty="0" smtClean="0"/>
            </a:br>
            <a:r>
              <a:rPr lang="ru-RU" sz="3200" u="sng" spc="-20" dirty="0" smtClean="0"/>
              <a:t>Задачи </a:t>
            </a:r>
            <a:r>
              <a:rPr sz="3200" u="sng" spc="-10" dirty="0" smtClean="0"/>
              <a:t>математической </a:t>
            </a:r>
            <a:r>
              <a:rPr sz="3200" u="sng" spc="-5" dirty="0" smtClean="0"/>
              <a:t>грамотности</a:t>
            </a:r>
            <a:r>
              <a:rPr sz="3200" u="sng" spc="325" dirty="0" smtClean="0"/>
              <a:t> </a:t>
            </a:r>
            <a:endParaRPr sz="3200" u="sng"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1535049" y="1828800"/>
            <a:ext cx="2232025" cy="2170176"/>
            <a:chOff x="1535049" y="1696085"/>
            <a:chExt cx="2232025" cy="2302891"/>
          </a:xfrm>
        </p:grpSpPr>
        <p:sp>
          <p:nvSpPr>
            <p:cNvPr id="5" name="object 5"/>
            <p:cNvSpPr/>
            <p:nvPr/>
          </p:nvSpPr>
          <p:spPr>
            <a:xfrm>
              <a:off x="1535049" y="1696085"/>
              <a:ext cx="2232025" cy="2302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786128" y="1947164"/>
              <a:ext cx="1745614" cy="1800860"/>
            </a:xfrm>
            <a:custGeom>
              <a:avLst/>
              <a:gdLst/>
              <a:ahLst/>
              <a:cxnLst/>
              <a:rect l="l" t="t" r="r" b="b"/>
              <a:pathLst>
                <a:path w="1745614" h="1800860">
                  <a:moveTo>
                    <a:pt x="872617" y="0"/>
                  </a:moveTo>
                  <a:lnTo>
                    <a:pt x="824747" y="1332"/>
                  </a:lnTo>
                  <a:lnTo>
                    <a:pt x="777552" y="5283"/>
                  </a:lnTo>
                  <a:lnTo>
                    <a:pt x="731097" y="11783"/>
                  </a:lnTo>
                  <a:lnTo>
                    <a:pt x="685448" y="20766"/>
                  </a:lnTo>
                  <a:lnTo>
                    <a:pt x="640673" y="32160"/>
                  </a:lnTo>
                  <a:lnTo>
                    <a:pt x="596839" y="45899"/>
                  </a:lnTo>
                  <a:lnTo>
                    <a:pt x="554010" y="61914"/>
                  </a:lnTo>
                  <a:lnTo>
                    <a:pt x="512256" y="80134"/>
                  </a:lnTo>
                  <a:lnTo>
                    <a:pt x="471641" y="100493"/>
                  </a:lnTo>
                  <a:lnTo>
                    <a:pt x="432232" y="122921"/>
                  </a:lnTo>
                  <a:lnTo>
                    <a:pt x="394097" y="147350"/>
                  </a:lnTo>
                  <a:lnTo>
                    <a:pt x="357301" y="173711"/>
                  </a:lnTo>
                  <a:lnTo>
                    <a:pt x="321912" y="201935"/>
                  </a:lnTo>
                  <a:lnTo>
                    <a:pt x="287996" y="231954"/>
                  </a:lnTo>
                  <a:lnTo>
                    <a:pt x="255619" y="263699"/>
                  </a:lnTo>
                  <a:lnTo>
                    <a:pt x="224848" y="297101"/>
                  </a:lnTo>
                  <a:lnTo>
                    <a:pt x="195750" y="332092"/>
                  </a:lnTo>
                  <a:lnTo>
                    <a:pt x="168391" y="368603"/>
                  </a:lnTo>
                  <a:lnTo>
                    <a:pt x="142839" y="406566"/>
                  </a:lnTo>
                  <a:lnTo>
                    <a:pt x="119158" y="445911"/>
                  </a:lnTo>
                  <a:lnTo>
                    <a:pt x="97417" y="486570"/>
                  </a:lnTo>
                  <a:lnTo>
                    <a:pt x="77682" y="528474"/>
                  </a:lnTo>
                  <a:lnTo>
                    <a:pt x="60019" y="571555"/>
                  </a:lnTo>
                  <a:lnTo>
                    <a:pt x="44495" y="615744"/>
                  </a:lnTo>
                  <a:lnTo>
                    <a:pt x="31177" y="660973"/>
                  </a:lnTo>
                  <a:lnTo>
                    <a:pt x="20131" y="707172"/>
                  </a:lnTo>
                  <a:lnTo>
                    <a:pt x="11423" y="754273"/>
                  </a:lnTo>
                  <a:lnTo>
                    <a:pt x="5121" y="802208"/>
                  </a:lnTo>
                  <a:lnTo>
                    <a:pt x="1291" y="850907"/>
                  </a:lnTo>
                  <a:lnTo>
                    <a:pt x="0" y="900302"/>
                  </a:lnTo>
                  <a:lnTo>
                    <a:pt x="1291" y="949698"/>
                  </a:lnTo>
                  <a:lnTo>
                    <a:pt x="5121" y="998397"/>
                  </a:lnTo>
                  <a:lnTo>
                    <a:pt x="11423" y="1046332"/>
                  </a:lnTo>
                  <a:lnTo>
                    <a:pt x="20131" y="1093433"/>
                  </a:lnTo>
                  <a:lnTo>
                    <a:pt x="31177" y="1139632"/>
                  </a:lnTo>
                  <a:lnTo>
                    <a:pt x="44495" y="1184861"/>
                  </a:lnTo>
                  <a:lnTo>
                    <a:pt x="60019" y="1229050"/>
                  </a:lnTo>
                  <a:lnTo>
                    <a:pt x="77682" y="1272131"/>
                  </a:lnTo>
                  <a:lnTo>
                    <a:pt x="97417" y="1314035"/>
                  </a:lnTo>
                  <a:lnTo>
                    <a:pt x="119158" y="1354694"/>
                  </a:lnTo>
                  <a:lnTo>
                    <a:pt x="142839" y="1394039"/>
                  </a:lnTo>
                  <a:lnTo>
                    <a:pt x="168391" y="1432002"/>
                  </a:lnTo>
                  <a:lnTo>
                    <a:pt x="195750" y="1468513"/>
                  </a:lnTo>
                  <a:lnTo>
                    <a:pt x="224848" y="1503504"/>
                  </a:lnTo>
                  <a:lnTo>
                    <a:pt x="255619" y="1536906"/>
                  </a:lnTo>
                  <a:lnTo>
                    <a:pt x="287996" y="1568651"/>
                  </a:lnTo>
                  <a:lnTo>
                    <a:pt x="321912" y="1598670"/>
                  </a:lnTo>
                  <a:lnTo>
                    <a:pt x="357301" y="1626894"/>
                  </a:lnTo>
                  <a:lnTo>
                    <a:pt x="394097" y="1653255"/>
                  </a:lnTo>
                  <a:lnTo>
                    <a:pt x="432232" y="1677684"/>
                  </a:lnTo>
                  <a:lnTo>
                    <a:pt x="471641" y="1700112"/>
                  </a:lnTo>
                  <a:lnTo>
                    <a:pt x="512256" y="1720471"/>
                  </a:lnTo>
                  <a:lnTo>
                    <a:pt x="554010" y="1738691"/>
                  </a:lnTo>
                  <a:lnTo>
                    <a:pt x="596839" y="1754706"/>
                  </a:lnTo>
                  <a:lnTo>
                    <a:pt x="640673" y="1768445"/>
                  </a:lnTo>
                  <a:lnTo>
                    <a:pt x="685448" y="1779839"/>
                  </a:lnTo>
                  <a:lnTo>
                    <a:pt x="731097" y="1788822"/>
                  </a:lnTo>
                  <a:lnTo>
                    <a:pt x="777552" y="1795322"/>
                  </a:lnTo>
                  <a:lnTo>
                    <a:pt x="824747" y="1799273"/>
                  </a:lnTo>
                  <a:lnTo>
                    <a:pt x="872617" y="1800606"/>
                  </a:lnTo>
                  <a:lnTo>
                    <a:pt x="920498" y="1799273"/>
                  </a:lnTo>
                  <a:lnTo>
                    <a:pt x="967703" y="1795322"/>
                  </a:lnTo>
                  <a:lnTo>
                    <a:pt x="1014167" y="1788822"/>
                  </a:lnTo>
                  <a:lnTo>
                    <a:pt x="1059823" y="1779839"/>
                  </a:lnTo>
                  <a:lnTo>
                    <a:pt x="1104604" y="1768445"/>
                  </a:lnTo>
                  <a:lnTo>
                    <a:pt x="1148443" y="1754706"/>
                  </a:lnTo>
                  <a:lnTo>
                    <a:pt x="1191275" y="1738691"/>
                  </a:lnTo>
                  <a:lnTo>
                    <a:pt x="1233032" y="1720471"/>
                  </a:lnTo>
                  <a:lnTo>
                    <a:pt x="1273648" y="1700112"/>
                  </a:lnTo>
                  <a:lnTo>
                    <a:pt x="1313057" y="1677684"/>
                  </a:lnTo>
                  <a:lnTo>
                    <a:pt x="1351192" y="1653255"/>
                  </a:lnTo>
                  <a:lnTo>
                    <a:pt x="1387987" y="1626894"/>
                  </a:lnTo>
                  <a:lnTo>
                    <a:pt x="1423374" y="1598670"/>
                  </a:lnTo>
                  <a:lnTo>
                    <a:pt x="1457288" y="1568651"/>
                  </a:lnTo>
                  <a:lnTo>
                    <a:pt x="1489662" y="1536906"/>
                  </a:lnTo>
                  <a:lnTo>
                    <a:pt x="1520429" y="1503504"/>
                  </a:lnTo>
                  <a:lnTo>
                    <a:pt x="1549524" y="1468513"/>
                  </a:lnTo>
                  <a:lnTo>
                    <a:pt x="1576878" y="1432002"/>
                  </a:lnTo>
                  <a:lnTo>
                    <a:pt x="1602427" y="1394039"/>
                  </a:lnTo>
                  <a:lnTo>
                    <a:pt x="1626103" y="1354694"/>
                  </a:lnTo>
                  <a:lnTo>
                    <a:pt x="1647840" y="1314035"/>
                  </a:lnTo>
                  <a:lnTo>
                    <a:pt x="1667571" y="1272131"/>
                  </a:lnTo>
                  <a:lnTo>
                    <a:pt x="1685230" y="1229050"/>
                  </a:lnTo>
                  <a:lnTo>
                    <a:pt x="1700750" y="1184861"/>
                  </a:lnTo>
                  <a:lnTo>
                    <a:pt x="1714065" y="1139632"/>
                  </a:lnTo>
                  <a:lnTo>
                    <a:pt x="1725108" y="1093433"/>
                  </a:lnTo>
                  <a:lnTo>
                    <a:pt x="1733813" y="1046332"/>
                  </a:lnTo>
                  <a:lnTo>
                    <a:pt x="1740113" y="998397"/>
                  </a:lnTo>
                  <a:lnTo>
                    <a:pt x="1743942" y="949698"/>
                  </a:lnTo>
                  <a:lnTo>
                    <a:pt x="1745234" y="900302"/>
                  </a:lnTo>
                  <a:lnTo>
                    <a:pt x="1743942" y="850907"/>
                  </a:lnTo>
                  <a:lnTo>
                    <a:pt x="1740113" y="802208"/>
                  </a:lnTo>
                  <a:lnTo>
                    <a:pt x="1733813" y="754273"/>
                  </a:lnTo>
                  <a:lnTo>
                    <a:pt x="1725108" y="707172"/>
                  </a:lnTo>
                  <a:lnTo>
                    <a:pt x="1714065" y="660973"/>
                  </a:lnTo>
                  <a:lnTo>
                    <a:pt x="1700750" y="615744"/>
                  </a:lnTo>
                  <a:lnTo>
                    <a:pt x="1685230" y="571555"/>
                  </a:lnTo>
                  <a:lnTo>
                    <a:pt x="1667571" y="528474"/>
                  </a:lnTo>
                  <a:lnTo>
                    <a:pt x="1647840" y="486570"/>
                  </a:lnTo>
                  <a:lnTo>
                    <a:pt x="1626103" y="445911"/>
                  </a:lnTo>
                  <a:lnTo>
                    <a:pt x="1602427" y="406566"/>
                  </a:lnTo>
                  <a:lnTo>
                    <a:pt x="1576878" y="368603"/>
                  </a:lnTo>
                  <a:lnTo>
                    <a:pt x="1549524" y="332092"/>
                  </a:lnTo>
                  <a:lnTo>
                    <a:pt x="1520429" y="297101"/>
                  </a:lnTo>
                  <a:lnTo>
                    <a:pt x="1489662" y="263699"/>
                  </a:lnTo>
                  <a:lnTo>
                    <a:pt x="1457288" y="231954"/>
                  </a:lnTo>
                  <a:lnTo>
                    <a:pt x="1423374" y="201935"/>
                  </a:lnTo>
                  <a:lnTo>
                    <a:pt x="1387987" y="173711"/>
                  </a:lnTo>
                  <a:lnTo>
                    <a:pt x="1351192" y="147350"/>
                  </a:lnTo>
                  <a:lnTo>
                    <a:pt x="1313057" y="122921"/>
                  </a:lnTo>
                  <a:lnTo>
                    <a:pt x="1273648" y="100493"/>
                  </a:lnTo>
                  <a:lnTo>
                    <a:pt x="1233032" y="80134"/>
                  </a:lnTo>
                  <a:lnTo>
                    <a:pt x="1191275" y="61914"/>
                  </a:lnTo>
                  <a:lnTo>
                    <a:pt x="1148443" y="45899"/>
                  </a:lnTo>
                  <a:lnTo>
                    <a:pt x="1104604" y="32160"/>
                  </a:lnTo>
                  <a:lnTo>
                    <a:pt x="1059823" y="20766"/>
                  </a:lnTo>
                  <a:lnTo>
                    <a:pt x="1014167" y="11783"/>
                  </a:lnTo>
                  <a:lnTo>
                    <a:pt x="967703" y="5283"/>
                  </a:lnTo>
                  <a:lnTo>
                    <a:pt x="920498" y="1332"/>
                  </a:lnTo>
                  <a:lnTo>
                    <a:pt x="87261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814703" y="1976628"/>
              <a:ext cx="1690877" cy="1744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876425" y="2423824"/>
              <a:ext cx="1609725" cy="862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Развитие представлений о множестве и числе</a:t>
              </a:r>
              <a:endParaRPr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object 10"/>
          <p:cNvGrpSpPr/>
          <p:nvPr/>
        </p:nvGrpSpPr>
        <p:grpSpPr>
          <a:xfrm>
            <a:off x="2464054" y="1655572"/>
            <a:ext cx="6379845" cy="4592091"/>
            <a:chOff x="2464054" y="1655572"/>
            <a:chExt cx="6379845" cy="4592091"/>
          </a:xfrm>
        </p:grpSpPr>
        <p:sp>
          <p:nvSpPr>
            <p:cNvPr id="11" name="object 11"/>
            <p:cNvSpPr/>
            <p:nvPr/>
          </p:nvSpPr>
          <p:spPr>
            <a:xfrm>
              <a:off x="2464054" y="4015613"/>
              <a:ext cx="2303398" cy="2232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5133" y="4244086"/>
              <a:ext cx="1799589" cy="1741805"/>
            </a:xfrm>
            <a:custGeom>
              <a:avLst/>
              <a:gdLst/>
              <a:ahLst/>
              <a:cxnLst/>
              <a:rect l="l" t="t" r="r" b="b"/>
              <a:pathLst>
                <a:path w="1799589" h="1741804">
                  <a:moveTo>
                    <a:pt x="899541" y="0"/>
                  </a:moveTo>
                  <a:lnTo>
                    <a:pt x="850183" y="1288"/>
                  </a:lnTo>
                  <a:lnTo>
                    <a:pt x="801522" y="5108"/>
                  </a:lnTo>
                  <a:lnTo>
                    <a:pt x="753625" y="11394"/>
                  </a:lnTo>
                  <a:lnTo>
                    <a:pt x="706561" y="20079"/>
                  </a:lnTo>
                  <a:lnTo>
                    <a:pt x="660400" y="31097"/>
                  </a:lnTo>
                  <a:lnTo>
                    <a:pt x="615208" y="44381"/>
                  </a:lnTo>
                  <a:lnTo>
                    <a:pt x="571055" y="59866"/>
                  </a:lnTo>
                  <a:lnTo>
                    <a:pt x="528010" y="77485"/>
                  </a:lnTo>
                  <a:lnTo>
                    <a:pt x="486140" y="97171"/>
                  </a:lnTo>
                  <a:lnTo>
                    <a:pt x="445516" y="118857"/>
                  </a:lnTo>
                  <a:lnTo>
                    <a:pt x="406204" y="142479"/>
                  </a:lnTo>
                  <a:lnTo>
                    <a:pt x="368274" y="167969"/>
                  </a:lnTo>
                  <a:lnTo>
                    <a:pt x="331795" y="195260"/>
                  </a:lnTo>
                  <a:lnTo>
                    <a:pt x="296834" y="224287"/>
                  </a:lnTo>
                  <a:lnTo>
                    <a:pt x="263461" y="254984"/>
                  </a:lnTo>
                  <a:lnTo>
                    <a:pt x="231744" y="287283"/>
                  </a:lnTo>
                  <a:lnTo>
                    <a:pt x="201752" y="321118"/>
                  </a:lnTo>
                  <a:lnTo>
                    <a:pt x="173553" y="356423"/>
                  </a:lnTo>
                  <a:lnTo>
                    <a:pt x="147215" y="393132"/>
                  </a:lnTo>
                  <a:lnTo>
                    <a:pt x="122809" y="431179"/>
                  </a:lnTo>
                  <a:lnTo>
                    <a:pt x="100401" y="470496"/>
                  </a:lnTo>
                  <a:lnTo>
                    <a:pt x="80060" y="511017"/>
                  </a:lnTo>
                  <a:lnTo>
                    <a:pt x="61856" y="552677"/>
                  </a:lnTo>
                  <a:lnTo>
                    <a:pt x="45857" y="595408"/>
                  </a:lnTo>
                  <a:lnTo>
                    <a:pt x="32131" y="639145"/>
                  </a:lnTo>
                  <a:lnTo>
                    <a:pt x="20746" y="683820"/>
                  </a:lnTo>
                  <a:lnTo>
                    <a:pt x="11772" y="729368"/>
                  </a:lnTo>
                  <a:lnTo>
                    <a:pt x="5278" y="775723"/>
                  </a:lnTo>
                  <a:lnTo>
                    <a:pt x="1330" y="822817"/>
                  </a:lnTo>
                  <a:lnTo>
                    <a:pt x="0" y="870584"/>
                  </a:lnTo>
                  <a:lnTo>
                    <a:pt x="1330" y="918357"/>
                  </a:lnTo>
                  <a:lnTo>
                    <a:pt x="5278" y="965456"/>
                  </a:lnTo>
                  <a:lnTo>
                    <a:pt x="11772" y="1011815"/>
                  </a:lnTo>
                  <a:lnTo>
                    <a:pt x="20746" y="1057367"/>
                  </a:lnTo>
                  <a:lnTo>
                    <a:pt x="32130" y="1102047"/>
                  </a:lnTo>
                  <a:lnTo>
                    <a:pt x="45857" y="1145787"/>
                  </a:lnTo>
                  <a:lnTo>
                    <a:pt x="61856" y="1188522"/>
                  </a:lnTo>
                  <a:lnTo>
                    <a:pt x="80060" y="1230185"/>
                  </a:lnTo>
                  <a:lnTo>
                    <a:pt x="100401" y="1270709"/>
                  </a:lnTo>
                  <a:lnTo>
                    <a:pt x="122808" y="1310029"/>
                  </a:lnTo>
                  <a:lnTo>
                    <a:pt x="147215" y="1348078"/>
                  </a:lnTo>
                  <a:lnTo>
                    <a:pt x="173553" y="1384790"/>
                  </a:lnTo>
                  <a:lnTo>
                    <a:pt x="201752" y="1420098"/>
                  </a:lnTo>
                  <a:lnTo>
                    <a:pt x="231744" y="1453935"/>
                  </a:lnTo>
                  <a:lnTo>
                    <a:pt x="263461" y="1486236"/>
                  </a:lnTo>
                  <a:lnTo>
                    <a:pt x="296834" y="1516934"/>
                  </a:lnTo>
                  <a:lnTo>
                    <a:pt x="331795" y="1545963"/>
                  </a:lnTo>
                  <a:lnTo>
                    <a:pt x="368274" y="1573256"/>
                  </a:lnTo>
                  <a:lnTo>
                    <a:pt x="406204" y="1598747"/>
                  </a:lnTo>
                  <a:lnTo>
                    <a:pt x="445516" y="1622370"/>
                  </a:lnTo>
                  <a:lnTo>
                    <a:pt x="486140" y="1644058"/>
                  </a:lnTo>
                  <a:lnTo>
                    <a:pt x="528010" y="1663745"/>
                  </a:lnTo>
                  <a:lnTo>
                    <a:pt x="571055" y="1681364"/>
                  </a:lnTo>
                  <a:lnTo>
                    <a:pt x="615208" y="1696849"/>
                  </a:lnTo>
                  <a:lnTo>
                    <a:pt x="660400" y="1710134"/>
                  </a:lnTo>
                  <a:lnTo>
                    <a:pt x="706561" y="1721153"/>
                  </a:lnTo>
                  <a:lnTo>
                    <a:pt x="753625" y="1729838"/>
                  </a:lnTo>
                  <a:lnTo>
                    <a:pt x="801522" y="1736124"/>
                  </a:lnTo>
                  <a:lnTo>
                    <a:pt x="850183" y="1739945"/>
                  </a:lnTo>
                  <a:lnTo>
                    <a:pt x="899541" y="1741233"/>
                  </a:lnTo>
                  <a:lnTo>
                    <a:pt x="948898" y="1739945"/>
                  </a:lnTo>
                  <a:lnTo>
                    <a:pt x="997559" y="1736124"/>
                  </a:lnTo>
                  <a:lnTo>
                    <a:pt x="1045456" y="1729838"/>
                  </a:lnTo>
                  <a:lnTo>
                    <a:pt x="1092520" y="1721153"/>
                  </a:lnTo>
                  <a:lnTo>
                    <a:pt x="1138682" y="1710134"/>
                  </a:lnTo>
                  <a:lnTo>
                    <a:pt x="1183873" y="1696849"/>
                  </a:lnTo>
                  <a:lnTo>
                    <a:pt x="1228026" y="1681364"/>
                  </a:lnTo>
                  <a:lnTo>
                    <a:pt x="1271071" y="1663745"/>
                  </a:lnTo>
                  <a:lnTo>
                    <a:pt x="1312941" y="1644058"/>
                  </a:lnTo>
                  <a:lnTo>
                    <a:pt x="1353566" y="1622370"/>
                  </a:lnTo>
                  <a:lnTo>
                    <a:pt x="1392877" y="1598747"/>
                  </a:lnTo>
                  <a:lnTo>
                    <a:pt x="1430807" y="1573256"/>
                  </a:lnTo>
                  <a:lnTo>
                    <a:pt x="1467286" y="1545963"/>
                  </a:lnTo>
                  <a:lnTo>
                    <a:pt x="1502247" y="1516934"/>
                  </a:lnTo>
                  <a:lnTo>
                    <a:pt x="1535620" y="1486236"/>
                  </a:lnTo>
                  <a:lnTo>
                    <a:pt x="1567337" y="1453935"/>
                  </a:lnTo>
                  <a:lnTo>
                    <a:pt x="1597329" y="1420098"/>
                  </a:lnTo>
                  <a:lnTo>
                    <a:pt x="1625528" y="1384790"/>
                  </a:lnTo>
                  <a:lnTo>
                    <a:pt x="1651866" y="1348078"/>
                  </a:lnTo>
                  <a:lnTo>
                    <a:pt x="1676273" y="1310029"/>
                  </a:lnTo>
                  <a:lnTo>
                    <a:pt x="1698680" y="1270709"/>
                  </a:lnTo>
                  <a:lnTo>
                    <a:pt x="1719021" y="1230185"/>
                  </a:lnTo>
                  <a:lnTo>
                    <a:pt x="1737225" y="1188522"/>
                  </a:lnTo>
                  <a:lnTo>
                    <a:pt x="1753224" y="1145787"/>
                  </a:lnTo>
                  <a:lnTo>
                    <a:pt x="1766951" y="1102047"/>
                  </a:lnTo>
                  <a:lnTo>
                    <a:pt x="1778335" y="1057367"/>
                  </a:lnTo>
                  <a:lnTo>
                    <a:pt x="1787309" y="1011815"/>
                  </a:lnTo>
                  <a:lnTo>
                    <a:pt x="1793803" y="965456"/>
                  </a:lnTo>
                  <a:lnTo>
                    <a:pt x="1797751" y="918357"/>
                  </a:lnTo>
                  <a:lnTo>
                    <a:pt x="1799082" y="870584"/>
                  </a:lnTo>
                  <a:lnTo>
                    <a:pt x="1797751" y="822817"/>
                  </a:lnTo>
                  <a:lnTo>
                    <a:pt x="1793803" y="775723"/>
                  </a:lnTo>
                  <a:lnTo>
                    <a:pt x="1787309" y="729368"/>
                  </a:lnTo>
                  <a:lnTo>
                    <a:pt x="1778335" y="683820"/>
                  </a:lnTo>
                  <a:lnTo>
                    <a:pt x="1766951" y="639145"/>
                  </a:lnTo>
                  <a:lnTo>
                    <a:pt x="1753224" y="595408"/>
                  </a:lnTo>
                  <a:lnTo>
                    <a:pt x="1737225" y="552677"/>
                  </a:lnTo>
                  <a:lnTo>
                    <a:pt x="1719021" y="511017"/>
                  </a:lnTo>
                  <a:lnTo>
                    <a:pt x="1698680" y="470496"/>
                  </a:lnTo>
                  <a:lnTo>
                    <a:pt x="1676273" y="431179"/>
                  </a:lnTo>
                  <a:lnTo>
                    <a:pt x="1651866" y="393132"/>
                  </a:lnTo>
                  <a:lnTo>
                    <a:pt x="1625528" y="356423"/>
                  </a:lnTo>
                  <a:lnTo>
                    <a:pt x="1597329" y="321118"/>
                  </a:lnTo>
                  <a:lnTo>
                    <a:pt x="1567337" y="287283"/>
                  </a:lnTo>
                  <a:lnTo>
                    <a:pt x="1535620" y="254984"/>
                  </a:lnTo>
                  <a:lnTo>
                    <a:pt x="1502247" y="224287"/>
                  </a:lnTo>
                  <a:lnTo>
                    <a:pt x="1467286" y="195260"/>
                  </a:lnTo>
                  <a:lnTo>
                    <a:pt x="1430807" y="167969"/>
                  </a:lnTo>
                  <a:lnTo>
                    <a:pt x="1392877" y="142479"/>
                  </a:lnTo>
                  <a:lnTo>
                    <a:pt x="1353566" y="118857"/>
                  </a:lnTo>
                  <a:lnTo>
                    <a:pt x="1312941" y="97171"/>
                  </a:lnTo>
                  <a:lnTo>
                    <a:pt x="1271071" y="77485"/>
                  </a:lnTo>
                  <a:lnTo>
                    <a:pt x="1228026" y="59866"/>
                  </a:lnTo>
                  <a:lnTo>
                    <a:pt x="1183873" y="44381"/>
                  </a:lnTo>
                  <a:lnTo>
                    <a:pt x="1138682" y="31097"/>
                  </a:lnTo>
                  <a:lnTo>
                    <a:pt x="1092520" y="20079"/>
                  </a:lnTo>
                  <a:lnTo>
                    <a:pt x="1045456" y="11394"/>
                  </a:lnTo>
                  <a:lnTo>
                    <a:pt x="997559" y="5108"/>
                  </a:lnTo>
                  <a:lnTo>
                    <a:pt x="948898" y="1288"/>
                  </a:lnTo>
                  <a:lnTo>
                    <a:pt x="8995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0058" y="4265295"/>
              <a:ext cx="1744471" cy="16925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0111" y="3825875"/>
              <a:ext cx="2303398" cy="22320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0616" y="4062348"/>
              <a:ext cx="1805939" cy="1748789"/>
            </a:xfrm>
            <a:custGeom>
              <a:avLst/>
              <a:gdLst/>
              <a:ahLst/>
              <a:cxnLst/>
              <a:rect l="l" t="t" r="r" b="b"/>
              <a:pathLst>
                <a:path w="1805940" h="1748789">
                  <a:moveTo>
                    <a:pt x="902715" y="0"/>
                  </a:moveTo>
                  <a:lnTo>
                    <a:pt x="853182" y="1293"/>
                  </a:lnTo>
                  <a:lnTo>
                    <a:pt x="804347" y="5129"/>
                  </a:lnTo>
                  <a:lnTo>
                    <a:pt x="756279" y="11442"/>
                  </a:lnTo>
                  <a:lnTo>
                    <a:pt x="709048" y="20164"/>
                  </a:lnTo>
                  <a:lnTo>
                    <a:pt x="662722" y="31229"/>
                  </a:lnTo>
                  <a:lnTo>
                    <a:pt x="617370" y="44569"/>
                  </a:lnTo>
                  <a:lnTo>
                    <a:pt x="573061" y="60120"/>
                  </a:lnTo>
                  <a:lnTo>
                    <a:pt x="529863" y="77813"/>
                  </a:lnTo>
                  <a:lnTo>
                    <a:pt x="487845" y="97582"/>
                  </a:lnTo>
                  <a:lnTo>
                    <a:pt x="447077" y="119361"/>
                  </a:lnTo>
                  <a:lnTo>
                    <a:pt x="407627" y="143082"/>
                  </a:lnTo>
                  <a:lnTo>
                    <a:pt x="369563" y="168680"/>
                  </a:lnTo>
                  <a:lnTo>
                    <a:pt x="332956" y="196087"/>
                  </a:lnTo>
                  <a:lnTo>
                    <a:pt x="297872" y="225237"/>
                  </a:lnTo>
                  <a:lnTo>
                    <a:pt x="264382" y="256063"/>
                  </a:lnTo>
                  <a:lnTo>
                    <a:pt x="232553" y="288499"/>
                  </a:lnTo>
                  <a:lnTo>
                    <a:pt x="202456" y="322477"/>
                  </a:lnTo>
                  <a:lnTo>
                    <a:pt x="174158" y="357932"/>
                  </a:lnTo>
                  <a:lnTo>
                    <a:pt x="147729" y="394797"/>
                  </a:lnTo>
                  <a:lnTo>
                    <a:pt x="123237" y="433004"/>
                  </a:lnTo>
                  <a:lnTo>
                    <a:pt x="100750" y="472487"/>
                  </a:lnTo>
                  <a:lnTo>
                    <a:pt x="80339" y="513180"/>
                  </a:lnTo>
                  <a:lnTo>
                    <a:pt x="62071" y="555016"/>
                  </a:lnTo>
                  <a:lnTo>
                    <a:pt x="46016" y="597928"/>
                  </a:lnTo>
                  <a:lnTo>
                    <a:pt x="32242" y="641849"/>
                  </a:lnTo>
                  <a:lnTo>
                    <a:pt x="20818" y="686714"/>
                  </a:lnTo>
                  <a:lnTo>
                    <a:pt x="11813" y="732454"/>
                  </a:lnTo>
                  <a:lnTo>
                    <a:pt x="5296" y="779005"/>
                  </a:lnTo>
                  <a:lnTo>
                    <a:pt x="1335" y="826298"/>
                  </a:lnTo>
                  <a:lnTo>
                    <a:pt x="0" y="874268"/>
                  </a:lnTo>
                  <a:lnTo>
                    <a:pt x="1335" y="922237"/>
                  </a:lnTo>
                  <a:lnTo>
                    <a:pt x="5296" y="969530"/>
                  </a:lnTo>
                  <a:lnTo>
                    <a:pt x="11813" y="1016079"/>
                  </a:lnTo>
                  <a:lnTo>
                    <a:pt x="20818" y="1061819"/>
                  </a:lnTo>
                  <a:lnTo>
                    <a:pt x="32242" y="1106682"/>
                  </a:lnTo>
                  <a:lnTo>
                    <a:pt x="46016" y="1150602"/>
                  </a:lnTo>
                  <a:lnTo>
                    <a:pt x="62071" y="1193512"/>
                  </a:lnTo>
                  <a:lnTo>
                    <a:pt x="80339" y="1235346"/>
                  </a:lnTo>
                  <a:lnTo>
                    <a:pt x="100750" y="1276037"/>
                  </a:lnTo>
                  <a:lnTo>
                    <a:pt x="123237" y="1315518"/>
                  </a:lnTo>
                  <a:lnTo>
                    <a:pt x="147729" y="1353723"/>
                  </a:lnTo>
                  <a:lnTo>
                    <a:pt x="174158" y="1390585"/>
                  </a:lnTo>
                  <a:lnTo>
                    <a:pt x="202456" y="1426037"/>
                  </a:lnTo>
                  <a:lnTo>
                    <a:pt x="232553" y="1460013"/>
                  </a:lnTo>
                  <a:lnTo>
                    <a:pt x="264382" y="1492446"/>
                  </a:lnTo>
                  <a:lnTo>
                    <a:pt x="297872" y="1523270"/>
                  </a:lnTo>
                  <a:lnTo>
                    <a:pt x="332956" y="1552417"/>
                  </a:lnTo>
                  <a:lnTo>
                    <a:pt x="369563" y="1579822"/>
                  </a:lnTo>
                  <a:lnTo>
                    <a:pt x="407627" y="1605417"/>
                  </a:lnTo>
                  <a:lnTo>
                    <a:pt x="447077" y="1629137"/>
                  </a:lnTo>
                  <a:lnTo>
                    <a:pt x="487845" y="1650913"/>
                  </a:lnTo>
                  <a:lnTo>
                    <a:pt x="529863" y="1670680"/>
                  </a:lnTo>
                  <a:lnTo>
                    <a:pt x="573061" y="1688372"/>
                  </a:lnTo>
                  <a:lnTo>
                    <a:pt x="617370" y="1703920"/>
                  </a:lnTo>
                  <a:lnTo>
                    <a:pt x="662722" y="1717259"/>
                  </a:lnTo>
                  <a:lnTo>
                    <a:pt x="709048" y="1728323"/>
                  </a:lnTo>
                  <a:lnTo>
                    <a:pt x="756279" y="1737044"/>
                  </a:lnTo>
                  <a:lnTo>
                    <a:pt x="804347" y="1743355"/>
                  </a:lnTo>
                  <a:lnTo>
                    <a:pt x="853182" y="1747191"/>
                  </a:lnTo>
                  <a:lnTo>
                    <a:pt x="902715" y="1748485"/>
                  </a:lnTo>
                  <a:lnTo>
                    <a:pt x="952237" y="1747191"/>
                  </a:lnTo>
                  <a:lnTo>
                    <a:pt x="1001062" y="1743355"/>
                  </a:lnTo>
                  <a:lnTo>
                    <a:pt x="1049121" y="1737044"/>
                  </a:lnTo>
                  <a:lnTo>
                    <a:pt x="1096345" y="1728323"/>
                  </a:lnTo>
                  <a:lnTo>
                    <a:pt x="1142665" y="1717259"/>
                  </a:lnTo>
                  <a:lnTo>
                    <a:pt x="1188012" y="1703920"/>
                  </a:lnTo>
                  <a:lnTo>
                    <a:pt x="1232318" y="1688372"/>
                  </a:lnTo>
                  <a:lnTo>
                    <a:pt x="1275514" y="1670680"/>
                  </a:lnTo>
                  <a:lnTo>
                    <a:pt x="1317530" y="1650913"/>
                  </a:lnTo>
                  <a:lnTo>
                    <a:pt x="1358297" y="1629137"/>
                  </a:lnTo>
                  <a:lnTo>
                    <a:pt x="1397748" y="1605417"/>
                  </a:lnTo>
                  <a:lnTo>
                    <a:pt x="1435813" y="1579822"/>
                  </a:lnTo>
                  <a:lnTo>
                    <a:pt x="1472422" y="1552417"/>
                  </a:lnTo>
                  <a:lnTo>
                    <a:pt x="1507508" y="1523270"/>
                  </a:lnTo>
                  <a:lnTo>
                    <a:pt x="1541002" y="1492446"/>
                  </a:lnTo>
                  <a:lnTo>
                    <a:pt x="1572833" y="1460013"/>
                  </a:lnTo>
                  <a:lnTo>
                    <a:pt x="1602934" y="1426037"/>
                  </a:lnTo>
                  <a:lnTo>
                    <a:pt x="1631236" y="1390585"/>
                  </a:lnTo>
                  <a:lnTo>
                    <a:pt x="1657670" y="1353723"/>
                  </a:lnTo>
                  <a:lnTo>
                    <a:pt x="1682166" y="1315518"/>
                  </a:lnTo>
                  <a:lnTo>
                    <a:pt x="1704657" y="1276037"/>
                  </a:lnTo>
                  <a:lnTo>
                    <a:pt x="1725072" y="1235346"/>
                  </a:lnTo>
                  <a:lnTo>
                    <a:pt x="1743344" y="1193512"/>
                  </a:lnTo>
                  <a:lnTo>
                    <a:pt x="1759403" y="1150602"/>
                  </a:lnTo>
                  <a:lnTo>
                    <a:pt x="1773180" y="1106682"/>
                  </a:lnTo>
                  <a:lnTo>
                    <a:pt x="1784607" y="1061819"/>
                  </a:lnTo>
                  <a:lnTo>
                    <a:pt x="1793614" y="1016079"/>
                  </a:lnTo>
                  <a:lnTo>
                    <a:pt x="1800133" y="969530"/>
                  </a:lnTo>
                  <a:lnTo>
                    <a:pt x="1804096" y="922237"/>
                  </a:lnTo>
                  <a:lnTo>
                    <a:pt x="1805432" y="874268"/>
                  </a:lnTo>
                  <a:lnTo>
                    <a:pt x="1804096" y="826298"/>
                  </a:lnTo>
                  <a:lnTo>
                    <a:pt x="1800133" y="779005"/>
                  </a:lnTo>
                  <a:lnTo>
                    <a:pt x="1793614" y="732454"/>
                  </a:lnTo>
                  <a:lnTo>
                    <a:pt x="1784607" y="686714"/>
                  </a:lnTo>
                  <a:lnTo>
                    <a:pt x="1773180" y="641849"/>
                  </a:lnTo>
                  <a:lnTo>
                    <a:pt x="1759403" y="597928"/>
                  </a:lnTo>
                  <a:lnTo>
                    <a:pt x="1743344" y="555016"/>
                  </a:lnTo>
                  <a:lnTo>
                    <a:pt x="1725072" y="513180"/>
                  </a:lnTo>
                  <a:lnTo>
                    <a:pt x="1704657" y="472487"/>
                  </a:lnTo>
                  <a:lnTo>
                    <a:pt x="1682166" y="433004"/>
                  </a:lnTo>
                  <a:lnTo>
                    <a:pt x="1657670" y="394797"/>
                  </a:lnTo>
                  <a:lnTo>
                    <a:pt x="1631236" y="357932"/>
                  </a:lnTo>
                  <a:lnTo>
                    <a:pt x="1602934" y="322477"/>
                  </a:lnTo>
                  <a:lnTo>
                    <a:pt x="1572833" y="288499"/>
                  </a:lnTo>
                  <a:lnTo>
                    <a:pt x="1541002" y="256063"/>
                  </a:lnTo>
                  <a:lnTo>
                    <a:pt x="1507508" y="225237"/>
                  </a:lnTo>
                  <a:lnTo>
                    <a:pt x="1472422" y="196087"/>
                  </a:lnTo>
                  <a:lnTo>
                    <a:pt x="1435813" y="168680"/>
                  </a:lnTo>
                  <a:lnTo>
                    <a:pt x="1397748" y="143082"/>
                  </a:lnTo>
                  <a:lnTo>
                    <a:pt x="1358297" y="119361"/>
                  </a:lnTo>
                  <a:lnTo>
                    <a:pt x="1317530" y="97582"/>
                  </a:lnTo>
                  <a:lnTo>
                    <a:pt x="1275514" y="77813"/>
                  </a:lnTo>
                  <a:lnTo>
                    <a:pt x="1232318" y="60120"/>
                  </a:lnTo>
                  <a:lnTo>
                    <a:pt x="1188012" y="44569"/>
                  </a:lnTo>
                  <a:lnTo>
                    <a:pt x="1142665" y="31229"/>
                  </a:lnTo>
                  <a:lnTo>
                    <a:pt x="1096345" y="20164"/>
                  </a:lnTo>
                  <a:lnTo>
                    <a:pt x="1049121" y="11442"/>
                  </a:lnTo>
                  <a:lnTo>
                    <a:pt x="1001062" y="5129"/>
                  </a:lnTo>
                  <a:lnTo>
                    <a:pt x="952237" y="1293"/>
                  </a:lnTo>
                  <a:lnTo>
                    <a:pt x="90271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7573" y="4075048"/>
              <a:ext cx="1746630" cy="16935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611747" y="1655572"/>
              <a:ext cx="2232152" cy="2159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952" y="1891030"/>
              <a:ext cx="1745614" cy="1688464"/>
            </a:xfrm>
            <a:custGeom>
              <a:avLst/>
              <a:gdLst/>
              <a:ahLst/>
              <a:cxnLst/>
              <a:rect l="l" t="t" r="r" b="b"/>
              <a:pathLst>
                <a:path w="1745615" h="1688464">
                  <a:moveTo>
                    <a:pt x="872617" y="0"/>
                  </a:moveTo>
                  <a:lnTo>
                    <a:pt x="823096" y="1335"/>
                  </a:lnTo>
                  <a:lnTo>
                    <a:pt x="774301" y="5296"/>
                  </a:lnTo>
                  <a:lnTo>
                    <a:pt x="726304" y="11809"/>
                  </a:lnTo>
                  <a:lnTo>
                    <a:pt x="679180" y="20804"/>
                  </a:lnTo>
                  <a:lnTo>
                    <a:pt x="633002" y="32210"/>
                  </a:lnTo>
                  <a:lnTo>
                    <a:pt x="587843" y="45956"/>
                  </a:lnTo>
                  <a:lnTo>
                    <a:pt x="543778" y="61970"/>
                  </a:lnTo>
                  <a:lnTo>
                    <a:pt x="500880" y="80181"/>
                  </a:lnTo>
                  <a:lnTo>
                    <a:pt x="459222" y="100518"/>
                  </a:lnTo>
                  <a:lnTo>
                    <a:pt x="418879" y="122909"/>
                  </a:lnTo>
                  <a:lnTo>
                    <a:pt x="379923" y="147284"/>
                  </a:lnTo>
                  <a:lnTo>
                    <a:pt x="342429" y="173572"/>
                  </a:lnTo>
                  <a:lnTo>
                    <a:pt x="306470" y="201700"/>
                  </a:lnTo>
                  <a:lnTo>
                    <a:pt x="272120" y="231598"/>
                  </a:lnTo>
                  <a:lnTo>
                    <a:pt x="239452" y="263196"/>
                  </a:lnTo>
                  <a:lnTo>
                    <a:pt x="208541" y="296420"/>
                  </a:lnTo>
                  <a:lnTo>
                    <a:pt x="179459" y="331201"/>
                  </a:lnTo>
                  <a:lnTo>
                    <a:pt x="152280" y="367467"/>
                  </a:lnTo>
                  <a:lnTo>
                    <a:pt x="127079" y="405146"/>
                  </a:lnTo>
                  <a:lnTo>
                    <a:pt x="103928" y="444169"/>
                  </a:lnTo>
                  <a:lnTo>
                    <a:pt x="82901" y="484463"/>
                  </a:lnTo>
                  <a:lnTo>
                    <a:pt x="64072" y="525957"/>
                  </a:lnTo>
                  <a:lnTo>
                    <a:pt x="47515" y="568580"/>
                  </a:lnTo>
                  <a:lnTo>
                    <a:pt x="33303" y="612261"/>
                  </a:lnTo>
                  <a:lnTo>
                    <a:pt x="21510" y="656929"/>
                  </a:lnTo>
                  <a:lnTo>
                    <a:pt x="12210" y="702512"/>
                  </a:lnTo>
                  <a:lnTo>
                    <a:pt x="5475" y="748939"/>
                  </a:lnTo>
                  <a:lnTo>
                    <a:pt x="1381" y="796139"/>
                  </a:lnTo>
                  <a:lnTo>
                    <a:pt x="0" y="844042"/>
                  </a:lnTo>
                  <a:lnTo>
                    <a:pt x="1381" y="891931"/>
                  </a:lnTo>
                  <a:lnTo>
                    <a:pt x="5475" y="939121"/>
                  </a:lnTo>
                  <a:lnTo>
                    <a:pt x="12210" y="985540"/>
                  </a:lnTo>
                  <a:lnTo>
                    <a:pt x="21510" y="1031115"/>
                  </a:lnTo>
                  <a:lnTo>
                    <a:pt x="33303" y="1075777"/>
                  </a:lnTo>
                  <a:lnTo>
                    <a:pt x="47515" y="1119453"/>
                  </a:lnTo>
                  <a:lnTo>
                    <a:pt x="64072" y="1162073"/>
                  </a:lnTo>
                  <a:lnTo>
                    <a:pt x="82901" y="1203565"/>
                  </a:lnTo>
                  <a:lnTo>
                    <a:pt x="103928" y="1243858"/>
                  </a:lnTo>
                  <a:lnTo>
                    <a:pt x="127079" y="1282880"/>
                  </a:lnTo>
                  <a:lnTo>
                    <a:pt x="152280" y="1320561"/>
                  </a:lnTo>
                  <a:lnTo>
                    <a:pt x="179459" y="1356828"/>
                  </a:lnTo>
                  <a:lnTo>
                    <a:pt x="208541" y="1391611"/>
                  </a:lnTo>
                  <a:lnTo>
                    <a:pt x="239452" y="1424838"/>
                  </a:lnTo>
                  <a:lnTo>
                    <a:pt x="272120" y="1456439"/>
                  </a:lnTo>
                  <a:lnTo>
                    <a:pt x="306470" y="1486341"/>
                  </a:lnTo>
                  <a:lnTo>
                    <a:pt x="342429" y="1514473"/>
                  </a:lnTo>
                  <a:lnTo>
                    <a:pt x="379923" y="1540765"/>
                  </a:lnTo>
                  <a:lnTo>
                    <a:pt x="418879" y="1565144"/>
                  </a:lnTo>
                  <a:lnTo>
                    <a:pt x="459222" y="1587540"/>
                  </a:lnTo>
                  <a:lnTo>
                    <a:pt x="500880" y="1607881"/>
                  </a:lnTo>
                  <a:lnTo>
                    <a:pt x="543778" y="1626096"/>
                  </a:lnTo>
                  <a:lnTo>
                    <a:pt x="587843" y="1642114"/>
                  </a:lnTo>
                  <a:lnTo>
                    <a:pt x="633002" y="1655863"/>
                  </a:lnTo>
                  <a:lnTo>
                    <a:pt x="679180" y="1667272"/>
                  </a:lnTo>
                  <a:lnTo>
                    <a:pt x="726304" y="1676270"/>
                  </a:lnTo>
                  <a:lnTo>
                    <a:pt x="774301" y="1682786"/>
                  </a:lnTo>
                  <a:lnTo>
                    <a:pt x="823096" y="1686747"/>
                  </a:lnTo>
                  <a:lnTo>
                    <a:pt x="872617" y="1688084"/>
                  </a:lnTo>
                  <a:lnTo>
                    <a:pt x="922137" y="1686747"/>
                  </a:lnTo>
                  <a:lnTo>
                    <a:pt x="970932" y="1682786"/>
                  </a:lnTo>
                  <a:lnTo>
                    <a:pt x="1018929" y="1676270"/>
                  </a:lnTo>
                  <a:lnTo>
                    <a:pt x="1066053" y="1667272"/>
                  </a:lnTo>
                  <a:lnTo>
                    <a:pt x="1112231" y="1655863"/>
                  </a:lnTo>
                  <a:lnTo>
                    <a:pt x="1157390" y="1642114"/>
                  </a:lnTo>
                  <a:lnTo>
                    <a:pt x="1201455" y="1626096"/>
                  </a:lnTo>
                  <a:lnTo>
                    <a:pt x="1244353" y="1607881"/>
                  </a:lnTo>
                  <a:lnTo>
                    <a:pt x="1286011" y="1587540"/>
                  </a:lnTo>
                  <a:lnTo>
                    <a:pt x="1326354" y="1565144"/>
                  </a:lnTo>
                  <a:lnTo>
                    <a:pt x="1365310" y="1540765"/>
                  </a:lnTo>
                  <a:lnTo>
                    <a:pt x="1402804" y="1514473"/>
                  </a:lnTo>
                  <a:lnTo>
                    <a:pt x="1438763" y="1486341"/>
                  </a:lnTo>
                  <a:lnTo>
                    <a:pt x="1473113" y="1456439"/>
                  </a:lnTo>
                  <a:lnTo>
                    <a:pt x="1505781" y="1424838"/>
                  </a:lnTo>
                  <a:lnTo>
                    <a:pt x="1536692" y="1391611"/>
                  </a:lnTo>
                  <a:lnTo>
                    <a:pt x="1565774" y="1356828"/>
                  </a:lnTo>
                  <a:lnTo>
                    <a:pt x="1592953" y="1320561"/>
                  </a:lnTo>
                  <a:lnTo>
                    <a:pt x="1618154" y="1282880"/>
                  </a:lnTo>
                  <a:lnTo>
                    <a:pt x="1641305" y="1243858"/>
                  </a:lnTo>
                  <a:lnTo>
                    <a:pt x="1662332" y="1203565"/>
                  </a:lnTo>
                  <a:lnTo>
                    <a:pt x="1681161" y="1162073"/>
                  </a:lnTo>
                  <a:lnTo>
                    <a:pt x="1697718" y="1119453"/>
                  </a:lnTo>
                  <a:lnTo>
                    <a:pt x="1711930" y="1075777"/>
                  </a:lnTo>
                  <a:lnTo>
                    <a:pt x="1723723" y="1031115"/>
                  </a:lnTo>
                  <a:lnTo>
                    <a:pt x="1733023" y="985540"/>
                  </a:lnTo>
                  <a:lnTo>
                    <a:pt x="1739758" y="939121"/>
                  </a:lnTo>
                  <a:lnTo>
                    <a:pt x="1743852" y="891931"/>
                  </a:lnTo>
                  <a:lnTo>
                    <a:pt x="1745233" y="844042"/>
                  </a:lnTo>
                  <a:lnTo>
                    <a:pt x="1743852" y="796139"/>
                  </a:lnTo>
                  <a:lnTo>
                    <a:pt x="1739758" y="748939"/>
                  </a:lnTo>
                  <a:lnTo>
                    <a:pt x="1733023" y="702512"/>
                  </a:lnTo>
                  <a:lnTo>
                    <a:pt x="1723723" y="656929"/>
                  </a:lnTo>
                  <a:lnTo>
                    <a:pt x="1711930" y="612261"/>
                  </a:lnTo>
                  <a:lnTo>
                    <a:pt x="1697718" y="568580"/>
                  </a:lnTo>
                  <a:lnTo>
                    <a:pt x="1681161" y="525957"/>
                  </a:lnTo>
                  <a:lnTo>
                    <a:pt x="1662332" y="484463"/>
                  </a:lnTo>
                  <a:lnTo>
                    <a:pt x="1641305" y="444169"/>
                  </a:lnTo>
                  <a:lnTo>
                    <a:pt x="1618154" y="405146"/>
                  </a:lnTo>
                  <a:lnTo>
                    <a:pt x="1592953" y="367467"/>
                  </a:lnTo>
                  <a:lnTo>
                    <a:pt x="1565774" y="331201"/>
                  </a:lnTo>
                  <a:lnTo>
                    <a:pt x="1536692" y="296420"/>
                  </a:lnTo>
                  <a:lnTo>
                    <a:pt x="1505781" y="263196"/>
                  </a:lnTo>
                  <a:lnTo>
                    <a:pt x="1473113" y="231598"/>
                  </a:lnTo>
                  <a:lnTo>
                    <a:pt x="1438763" y="201700"/>
                  </a:lnTo>
                  <a:lnTo>
                    <a:pt x="1402804" y="173572"/>
                  </a:lnTo>
                  <a:lnTo>
                    <a:pt x="1365310" y="147284"/>
                  </a:lnTo>
                  <a:lnTo>
                    <a:pt x="1326354" y="122909"/>
                  </a:lnTo>
                  <a:lnTo>
                    <a:pt x="1286011" y="100518"/>
                  </a:lnTo>
                  <a:lnTo>
                    <a:pt x="1244353" y="80181"/>
                  </a:lnTo>
                  <a:lnTo>
                    <a:pt x="1201455" y="61970"/>
                  </a:lnTo>
                  <a:lnTo>
                    <a:pt x="1157390" y="45956"/>
                  </a:lnTo>
                  <a:lnTo>
                    <a:pt x="1112231" y="32210"/>
                  </a:lnTo>
                  <a:lnTo>
                    <a:pt x="1066053" y="20804"/>
                  </a:lnTo>
                  <a:lnTo>
                    <a:pt x="1018929" y="11809"/>
                  </a:lnTo>
                  <a:lnTo>
                    <a:pt x="970932" y="5296"/>
                  </a:lnTo>
                  <a:lnTo>
                    <a:pt x="922137" y="1335"/>
                  </a:lnTo>
                  <a:lnTo>
                    <a:pt x="87261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891400" y="1918462"/>
              <a:ext cx="1690877" cy="16356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05600" y="2286000"/>
            <a:ext cx="1828800" cy="75687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2250" marR="5080" indent="-210185" algn="ctr">
              <a:lnSpc>
                <a:spcPct val="100800"/>
              </a:lnSpc>
              <a:spcBef>
                <a:spcPts val="85"/>
              </a:spcBef>
            </a:pPr>
            <a:r>
              <a:rPr lang="ru-RU" sz="1400" b="1" spc="15" dirty="0" smtClean="0">
                <a:latin typeface="Carlito"/>
                <a:cs typeface="Carlito"/>
              </a:rPr>
              <a:t>    </a:t>
            </a:r>
            <a:r>
              <a:rPr lang="ru-RU" sz="1600" b="1" spc="15" dirty="0" smtClean="0">
                <a:latin typeface="Times New Roman" pitchFamily="18" charset="0"/>
                <a:cs typeface="Times New Roman" pitchFamily="18" charset="0"/>
              </a:rPr>
              <a:t>Знакомство с понятием «величина»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7000" y="4495800"/>
            <a:ext cx="1828800" cy="125354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750" marR="5080" indent="-19685" algn="ctr">
              <a:lnSpc>
                <a:spcPct val="100899"/>
              </a:lnSpc>
              <a:spcBef>
                <a:spcPts val="8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Знакомство с геометрическими фигурами и  формами предметов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5000" y="4572000"/>
            <a:ext cx="1828800" cy="75687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225" marR="5080" indent="-9525" algn="ctr">
              <a:lnSpc>
                <a:spcPct val="100800"/>
              </a:lnSpc>
              <a:spcBef>
                <a:spcPts val="85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пространственных представлений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038600" y="2057400"/>
            <a:ext cx="381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5791200" y="2057400"/>
            <a:ext cx="381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6781800" y="1600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лево 32"/>
          <p:cNvSpPr/>
          <p:nvPr/>
        </p:nvSpPr>
        <p:spPr>
          <a:xfrm>
            <a:off x="3200400" y="16002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7904" y="419099"/>
            <a:ext cx="5847080" cy="8697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14604" algn="ctr">
              <a:lnSpc>
                <a:spcPct val="102400"/>
              </a:lnSpc>
              <a:spcBef>
                <a:spcPts val="50"/>
              </a:spcBef>
            </a:pPr>
            <a:r>
              <a:rPr lang="ru-RU" u="sng" spc="-20" dirty="0" smtClean="0"/>
              <a:t>Ключевые характеристики </a:t>
            </a:r>
            <a:r>
              <a:rPr u="sng" spc="-10" dirty="0" smtClean="0"/>
              <a:t>математической </a:t>
            </a:r>
            <a:r>
              <a:rPr u="sng" spc="-5" dirty="0" smtClean="0"/>
              <a:t>грамотности</a:t>
            </a:r>
            <a:r>
              <a:rPr u="sng" spc="325" dirty="0" smtClean="0"/>
              <a:t> </a:t>
            </a:r>
            <a:endParaRPr u="sng"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1535049" y="1696085"/>
            <a:ext cx="2232025" cy="2302891"/>
            <a:chOff x="1535049" y="1696085"/>
            <a:chExt cx="2232025" cy="2302891"/>
          </a:xfrm>
        </p:grpSpPr>
        <p:sp>
          <p:nvSpPr>
            <p:cNvPr id="5" name="object 5"/>
            <p:cNvSpPr/>
            <p:nvPr/>
          </p:nvSpPr>
          <p:spPr>
            <a:xfrm>
              <a:off x="1535049" y="1696085"/>
              <a:ext cx="2232025" cy="2302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786128" y="1947164"/>
              <a:ext cx="1745614" cy="1800860"/>
            </a:xfrm>
            <a:custGeom>
              <a:avLst/>
              <a:gdLst/>
              <a:ahLst/>
              <a:cxnLst/>
              <a:rect l="l" t="t" r="r" b="b"/>
              <a:pathLst>
                <a:path w="1745614" h="1800860">
                  <a:moveTo>
                    <a:pt x="872617" y="0"/>
                  </a:moveTo>
                  <a:lnTo>
                    <a:pt x="824747" y="1332"/>
                  </a:lnTo>
                  <a:lnTo>
                    <a:pt x="777552" y="5283"/>
                  </a:lnTo>
                  <a:lnTo>
                    <a:pt x="731097" y="11783"/>
                  </a:lnTo>
                  <a:lnTo>
                    <a:pt x="685448" y="20766"/>
                  </a:lnTo>
                  <a:lnTo>
                    <a:pt x="640673" y="32160"/>
                  </a:lnTo>
                  <a:lnTo>
                    <a:pt x="596839" y="45899"/>
                  </a:lnTo>
                  <a:lnTo>
                    <a:pt x="554010" y="61914"/>
                  </a:lnTo>
                  <a:lnTo>
                    <a:pt x="512256" y="80134"/>
                  </a:lnTo>
                  <a:lnTo>
                    <a:pt x="471641" y="100493"/>
                  </a:lnTo>
                  <a:lnTo>
                    <a:pt x="432232" y="122921"/>
                  </a:lnTo>
                  <a:lnTo>
                    <a:pt x="394097" y="147350"/>
                  </a:lnTo>
                  <a:lnTo>
                    <a:pt x="357301" y="173711"/>
                  </a:lnTo>
                  <a:lnTo>
                    <a:pt x="321912" y="201935"/>
                  </a:lnTo>
                  <a:lnTo>
                    <a:pt x="287996" y="231954"/>
                  </a:lnTo>
                  <a:lnTo>
                    <a:pt x="255619" y="263699"/>
                  </a:lnTo>
                  <a:lnTo>
                    <a:pt x="224848" y="297101"/>
                  </a:lnTo>
                  <a:lnTo>
                    <a:pt x="195750" y="332092"/>
                  </a:lnTo>
                  <a:lnTo>
                    <a:pt x="168391" y="368603"/>
                  </a:lnTo>
                  <a:lnTo>
                    <a:pt x="142839" y="406566"/>
                  </a:lnTo>
                  <a:lnTo>
                    <a:pt x="119158" y="445911"/>
                  </a:lnTo>
                  <a:lnTo>
                    <a:pt x="97417" y="486570"/>
                  </a:lnTo>
                  <a:lnTo>
                    <a:pt x="77682" y="528474"/>
                  </a:lnTo>
                  <a:lnTo>
                    <a:pt x="60019" y="571555"/>
                  </a:lnTo>
                  <a:lnTo>
                    <a:pt x="44495" y="615744"/>
                  </a:lnTo>
                  <a:lnTo>
                    <a:pt x="31177" y="660973"/>
                  </a:lnTo>
                  <a:lnTo>
                    <a:pt x="20131" y="707172"/>
                  </a:lnTo>
                  <a:lnTo>
                    <a:pt x="11423" y="754273"/>
                  </a:lnTo>
                  <a:lnTo>
                    <a:pt x="5121" y="802208"/>
                  </a:lnTo>
                  <a:lnTo>
                    <a:pt x="1291" y="850907"/>
                  </a:lnTo>
                  <a:lnTo>
                    <a:pt x="0" y="900302"/>
                  </a:lnTo>
                  <a:lnTo>
                    <a:pt x="1291" y="949698"/>
                  </a:lnTo>
                  <a:lnTo>
                    <a:pt x="5121" y="998397"/>
                  </a:lnTo>
                  <a:lnTo>
                    <a:pt x="11423" y="1046332"/>
                  </a:lnTo>
                  <a:lnTo>
                    <a:pt x="20131" y="1093433"/>
                  </a:lnTo>
                  <a:lnTo>
                    <a:pt x="31177" y="1139632"/>
                  </a:lnTo>
                  <a:lnTo>
                    <a:pt x="44495" y="1184861"/>
                  </a:lnTo>
                  <a:lnTo>
                    <a:pt x="60019" y="1229050"/>
                  </a:lnTo>
                  <a:lnTo>
                    <a:pt x="77682" y="1272131"/>
                  </a:lnTo>
                  <a:lnTo>
                    <a:pt x="97417" y="1314035"/>
                  </a:lnTo>
                  <a:lnTo>
                    <a:pt x="119158" y="1354694"/>
                  </a:lnTo>
                  <a:lnTo>
                    <a:pt x="142839" y="1394039"/>
                  </a:lnTo>
                  <a:lnTo>
                    <a:pt x="168391" y="1432002"/>
                  </a:lnTo>
                  <a:lnTo>
                    <a:pt x="195750" y="1468513"/>
                  </a:lnTo>
                  <a:lnTo>
                    <a:pt x="224848" y="1503504"/>
                  </a:lnTo>
                  <a:lnTo>
                    <a:pt x="255619" y="1536906"/>
                  </a:lnTo>
                  <a:lnTo>
                    <a:pt x="287996" y="1568651"/>
                  </a:lnTo>
                  <a:lnTo>
                    <a:pt x="321912" y="1598670"/>
                  </a:lnTo>
                  <a:lnTo>
                    <a:pt x="357301" y="1626894"/>
                  </a:lnTo>
                  <a:lnTo>
                    <a:pt x="394097" y="1653255"/>
                  </a:lnTo>
                  <a:lnTo>
                    <a:pt x="432232" y="1677684"/>
                  </a:lnTo>
                  <a:lnTo>
                    <a:pt x="471641" y="1700112"/>
                  </a:lnTo>
                  <a:lnTo>
                    <a:pt x="512256" y="1720471"/>
                  </a:lnTo>
                  <a:lnTo>
                    <a:pt x="554010" y="1738691"/>
                  </a:lnTo>
                  <a:lnTo>
                    <a:pt x="596839" y="1754706"/>
                  </a:lnTo>
                  <a:lnTo>
                    <a:pt x="640673" y="1768445"/>
                  </a:lnTo>
                  <a:lnTo>
                    <a:pt x="685448" y="1779839"/>
                  </a:lnTo>
                  <a:lnTo>
                    <a:pt x="731097" y="1788822"/>
                  </a:lnTo>
                  <a:lnTo>
                    <a:pt x="777552" y="1795322"/>
                  </a:lnTo>
                  <a:lnTo>
                    <a:pt x="824747" y="1799273"/>
                  </a:lnTo>
                  <a:lnTo>
                    <a:pt x="872617" y="1800606"/>
                  </a:lnTo>
                  <a:lnTo>
                    <a:pt x="920498" y="1799273"/>
                  </a:lnTo>
                  <a:lnTo>
                    <a:pt x="967703" y="1795322"/>
                  </a:lnTo>
                  <a:lnTo>
                    <a:pt x="1014167" y="1788822"/>
                  </a:lnTo>
                  <a:lnTo>
                    <a:pt x="1059823" y="1779839"/>
                  </a:lnTo>
                  <a:lnTo>
                    <a:pt x="1104604" y="1768445"/>
                  </a:lnTo>
                  <a:lnTo>
                    <a:pt x="1148443" y="1754706"/>
                  </a:lnTo>
                  <a:lnTo>
                    <a:pt x="1191275" y="1738691"/>
                  </a:lnTo>
                  <a:lnTo>
                    <a:pt x="1233032" y="1720471"/>
                  </a:lnTo>
                  <a:lnTo>
                    <a:pt x="1273648" y="1700112"/>
                  </a:lnTo>
                  <a:lnTo>
                    <a:pt x="1313057" y="1677684"/>
                  </a:lnTo>
                  <a:lnTo>
                    <a:pt x="1351192" y="1653255"/>
                  </a:lnTo>
                  <a:lnTo>
                    <a:pt x="1387987" y="1626894"/>
                  </a:lnTo>
                  <a:lnTo>
                    <a:pt x="1423374" y="1598670"/>
                  </a:lnTo>
                  <a:lnTo>
                    <a:pt x="1457288" y="1568651"/>
                  </a:lnTo>
                  <a:lnTo>
                    <a:pt x="1489662" y="1536906"/>
                  </a:lnTo>
                  <a:lnTo>
                    <a:pt x="1520429" y="1503504"/>
                  </a:lnTo>
                  <a:lnTo>
                    <a:pt x="1549524" y="1468513"/>
                  </a:lnTo>
                  <a:lnTo>
                    <a:pt x="1576878" y="1432002"/>
                  </a:lnTo>
                  <a:lnTo>
                    <a:pt x="1602427" y="1394039"/>
                  </a:lnTo>
                  <a:lnTo>
                    <a:pt x="1626103" y="1354694"/>
                  </a:lnTo>
                  <a:lnTo>
                    <a:pt x="1647840" y="1314035"/>
                  </a:lnTo>
                  <a:lnTo>
                    <a:pt x="1667571" y="1272131"/>
                  </a:lnTo>
                  <a:lnTo>
                    <a:pt x="1685230" y="1229050"/>
                  </a:lnTo>
                  <a:lnTo>
                    <a:pt x="1700750" y="1184861"/>
                  </a:lnTo>
                  <a:lnTo>
                    <a:pt x="1714065" y="1139632"/>
                  </a:lnTo>
                  <a:lnTo>
                    <a:pt x="1725108" y="1093433"/>
                  </a:lnTo>
                  <a:lnTo>
                    <a:pt x="1733813" y="1046332"/>
                  </a:lnTo>
                  <a:lnTo>
                    <a:pt x="1740113" y="998397"/>
                  </a:lnTo>
                  <a:lnTo>
                    <a:pt x="1743942" y="949698"/>
                  </a:lnTo>
                  <a:lnTo>
                    <a:pt x="1745234" y="900302"/>
                  </a:lnTo>
                  <a:lnTo>
                    <a:pt x="1743942" y="850907"/>
                  </a:lnTo>
                  <a:lnTo>
                    <a:pt x="1740113" y="802208"/>
                  </a:lnTo>
                  <a:lnTo>
                    <a:pt x="1733813" y="754273"/>
                  </a:lnTo>
                  <a:lnTo>
                    <a:pt x="1725108" y="707172"/>
                  </a:lnTo>
                  <a:lnTo>
                    <a:pt x="1714065" y="660973"/>
                  </a:lnTo>
                  <a:lnTo>
                    <a:pt x="1700750" y="615744"/>
                  </a:lnTo>
                  <a:lnTo>
                    <a:pt x="1685230" y="571555"/>
                  </a:lnTo>
                  <a:lnTo>
                    <a:pt x="1667571" y="528474"/>
                  </a:lnTo>
                  <a:lnTo>
                    <a:pt x="1647840" y="486570"/>
                  </a:lnTo>
                  <a:lnTo>
                    <a:pt x="1626103" y="445911"/>
                  </a:lnTo>
                  <a:lnTo>
                    <a:pt x="1602427" y="406566"/>
                  </a:lnTo>
                  <a:lnTo>
                    <a:pt x="1576878" y="368603"/>
                  </a:lnTo>
                  <a:lnTo>
                    <a:pt x="1549524" y="332092"/>
                  </a:lnTo>
                  <a:lnTo>
                    <a:pt x="1520429" y="297101"/>
                  </a:lnTo>
                  <a:lnTo>
                    <a:pt x="1489662" y="263699"/>
                  </a:lnTo>
                  <a:lnTo>
                    <a:pt x="1457288" y="231954"/>
                  </a:lnTo>
                  <a:lnTo>
                    <a:pt x="1423374" y="201935"/>
                  </a:lnTo>
                  <a:lnTo>
                    <a:pt x="1387987" y="173711"/>
                  </a:lnTo>
                  <a:lnTo>
                    <a:pt x="1351192" y="147350"/>
                  </a:lnTo>
                  <a:lnTo>
                    <a:pt x="1313057" y="122921"/>
                  </a:lnTo>
                  <a:lnTo>
                    <a:pt x="1273648" y="100493"/>
                  </a:lnTo>
                  <a:lnTo>
                    <a:pt x="1233032" y="80134"/>
                  </a:lnTo>
                  <a:lnTo>
                    <a:pt x="1191275" y="61914"/>
                  </a:lnTo>
                  <a:lnTo>
                    <a:pt x="1148443" y="45899"/>
                  </a:lnTo>
                  <a:lnTo>
                    <a:pt x="1104604" y="32160"/>
                  </a:lnTo>
                  <a:lnTo>
                    <a:pt x="1059823" y="20766"/>
                  </a:lnTo>
                  <a:lnTo>
                    <a:pt x="1014167" y="11783"/>
                  </a:lnTo>
                  <a:lnTo>
                    <a:pt x="967703" y="5283"/>
                  </a:lnTo>
                  <a:lnTo>
                    <a:pt x="920498" y="1332"/>
                  </a:lnTo>
                  <a:lnTo>
                    <a:pt x="87261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814703" y="1976628"/>
              <a:ext cx="1690877" cy="1744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876425" y="2133600"/>
              <a:ext cx="1609725" cy="11525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Распознавать проблемы в  окружающей действительности и решать их</a:t>
              </a:r>
            </a:p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редствами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математики</a:t>
              </a:r>
              <a:endParaRPr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object 10"/>
          <p:cNvGrpSpPr/>
          <p:nvPr/>
        </p:nvGrpSpPr>
        <p:grpSpPr>
          <a:xfrm>
            <a:off x="2464054" y="1655572"/>
            <a:ext cx="6379845" cy="4592091"/>
            <a:chOff x="2464054" y="1655572"/>
            <a:chExt cx="6379845" cy="4592091"/>
          </a:xfrm>
        </p:grpSpPr>
        <p:sp>
          <p:nvSpPr>
            <p:cNvPr id="11" name="object 11"/>
            <p:cNvSpPr/>
            <p:nvPr/>
          </p:nvSpPr>
          <p:spPr>
            <a:xfrm>
              <a:off x="2464054" y="4015613"/>
              <a:ext cx="2303398" cy="2232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5133" y="4244086"/>
              <a:ext cx="1799589" cy="1741805"/>
            </a:xfrm>
            <a:custGeom>
              <a:avLst/>
              <a:gdLst/>
              <a:ahLst/>
              <a:cxnLst/>
              <a:rect l="l" t="t" r="r" b="b"/>
              <a:pathLst>
                <a:path w="1799589" h="1741804">
                  <a:moveTo>
                    <a:pt x="899541" y="0"/>
                  </a:moveTo>
                  <a:lnTo>
                    <a:pt x="850183" y="1288"/>
                  </a:lnTo>
                  <a:lnTo>
                    <a:pt x="801522" y="5108"/>
                  </a:lnTo>
                  <a:lnTo>
                    <a:pt x="753625" y="11394"/>
                  </a:lnTo>
                  <a:lnTo>
                    <a:pt x="706561" y="20079"/>
                  </a:lnTo>
                  <a:lnTo>
                    <a:pt x="660400" y="31097"/>
                  </a:lnTo>
                  <a:lnTo>
                    <a:pt x="615208" y="44381"/>
                  </a:lnTo>
                  <a:lnTo>
                    <a:pt x="571055" y="59866"/>
                  </a:lnTo>
                  <a:lnTo>
                    <a:pt x="528010" y="77485"/>
                  </a:lnTo>
                  <a:lnTo>
                    <a:pt x="486140" y="97171"/>
                  </a:lnTo>
                  <a:lnTo>
                    <a:pt x="445516" y="118857"/>
                  </a:lnTo>
                  <a:lnTo>
                    <a:pt x="406204" y="142479"/>
                  </a:lnTo>
                  <a:lnTo>
                    <a:pt x="368274" y="167969"/>
                  </a:lnTo>
                  <a:lnTo>
                    <a:pt x="331795" y="195260"/>
                  </a:lnTo>
                  <a:lnTo>
                    <a:pt x="296834" y="224287"/>
                  </a:lnTo>
                  <a:lnTo>
                    <a:pt x="263461" y="254984"/>
                  </a:lnTo>
                  <a:lnTo>
                    <a:pt x="231744" y="287283"/>
                  </a:lnTo>
                  <a:lnTo>
                    <a:pt x="201752" y="321118"/>
                  </a:lnTo>
                  <a:lnTo>
                    <a:pt x="173553" y="356423"/>
                  </a:lnTo>
                  <a:lnTo>
                    <a:pt x="147215" y="393132"/>
                  </a:lnTo>
                  <a:lnTo>
                    <a:pt x="122809" y="431179"/>
                  </a:lnTo>
                  <a:lnTo>
                    <a:pt x="100401" y="470496"/>
                  </a:lnTo>
                  <a:lnTo>
                    <a:pt x="80060" y="511017"/>
                  </a:lnTo>
                  <a:lnTo>
                    <a:pt x="61856" y="552677"/>
                  </a:lnTo>
                  <a:lnTo>
                    <a:pt x="45857" y="595408"/>
                  </a:lnTo>
                  <a:lnTo>
                    <a:pt x="32131" y="639145"/>
                  </a:lnTo>
                  <a:lnTo>
                    <a:pt x="20746" y="683820"/>
                  </a:lnTo>
                  <a:lnTo>
                    <a:pt x="11772" y="729368"/>
                  </a:lnTo>
                  <a:lnTo>
                    <a:pt x="5278" y="775723"/>
                  </a:lnTo>
                  <a:lnTo>
                    <a:pt x="1330" y="822817"/>
                  </a:lnTo>
                  <a:lnTo>
                    <a:pt x="0" y="870584"/>
                  </a:lnTo>
                  <a:lnTo>
                    <a:pt x="1330" y="918357"/>
                  </a:lnTo>
                  <a:lnTo>
                    <a:pt x="5278" y="965456"/>
                  </a:lnTo>
                  <a:lnTo>
                    <a:pt x="11772" y="1011815"/>
                  </a:lnTo>
                  <a:lnTo>
                    <a:pt x="20746" y="1057367"/>
                  </a:lnTo>
                  <a:lnTo>
                    <a:pt x="32130" y="1102047"/>
                  </a:lnTo>
                  <a:lnTo>
                    <a:pt x="45857" y="1145787"/>
                  </a:lnTo>
                  <a:lnTo>
                    <a:pt x="61856" y="1188522"/>
                  </a:lnTo>
                  <a:lnTo>
                    <a:pt x="80060" y="1230185"/>
                  </a:lnTo>
                  <a:lnTo>
                    <a:pt x="100401" y="1270709"/>
                  </a:lnTo>
                  <a:lnTo>
                    <a:pt x="122808" y="1310029"/>
                  </a:lnTo>
                  <a:lnTo>
                    <a:pt x="147215" y="1348078"/>
                  </a:lnTo>
                  <a:lnTo>
                    <a:pt x="173553" y="1384790"/>
                  </a:lnTo>
                  <a:lnTo>
                    <a:pt x="201752" y="1420098"/>
                  </a:lnTo>
                  <a:lnTo>
                    <a:pt x="231744" y="1453935"/>
                  </a:lnTo>
                  <a:lnTo>
                    <a:pt x="263461" y="1486236"/>
                  </a:lnTo>
                  <a:lnTo>
                    <a:pt x="296834" y="1516934"/>
                  </a:lnTo>
                  <a:lnTo>
                    <a:pt x="331795" y="1545963"/>
                  </a:lnTo>
                  <a:lnTo>
                    <a:pt x="368274" y="1573256"/>
                  </a:lnTo>
                  <a:lnTo>
                    <a:pt x="406204" y="1598747"/>
                  </a:lnTo>
                  <a:lnTo>
                    <a:pt x="445516" y="1622370"/>
                  </a:lnTo>
                  <a:lnTo>
                    <a:pt x="486140" y="1644058"/>
                  </a:lnTo>
                  <a:lnTo>
                    <a:pt x="528010" y="1663745"/>
                  </a:lnTo>
                  <a:lnTo>
                    <a:pt x="571055" y="1681364"/>
                  </a:lnTo>
                  <a:lnTo>
                    <a:pt x="615208" y="1696849"/>
                  </a:lnTo>
                  <a:lnTo>
                    <a:pt x="660400" y="1710134"/>
                  </a:lnTo>
                  <a:lnTo>
                    <a:pt x="706561" y="1721153"/>
                  </a:lnTo>
                  <a:lnTo>
                    <a:pt x="753625" y="1729838"/>
                  </a:lnTo>
                  <a:lnTo>
                    <a:pt x="801522" y="1736124"/>
                  </a:lnTo>
                  <a:lnTo>
                    <a:pt x="850183" y="1739945"/>
                  </a:lnTo>
                  <a:lnTo>
                    <a:pt x="899541" y="1741233"/>
                  </a:lnTo>
                  <a:lnTo>
                    <a:pt x="948898" y="1739945"/>
                  </a:lnTo>
                  <a:lnTo>
                    <a:pt x="997559" y="1736124"/>
                  </a:lnTo>
                  <a:lnTo>
                    <a:pt x="1045456" y="1729838"/>
                  </a:lnTo>
                  <a:lnTo>
                    <a:pt x="1092520" y="1721153"/>
                  </a:lnTo>
                  <a:lnTo>
                    <a:pt x="1138682" y="1710134"/>
                  </a:lnTo>
                  <a:lnTo>
                    <a:pt x="1183873" y="1696849"/>
                  </a:lnTo>
                  <a:lnTo>
                    <a:pt x="1228026" y="1681364"/>
                  </a:lnTo>
                  <a:lnTo>
                    <a:pt x="1271071" y="1663745"/>
                  </a:lnTo>
                  <a:lnTo>
                    <a:pt x="1312941" y="1644058"/>
                  </a:lnTo>
                  <a:lnTo>
                    <a:pt x="1353566" y="1622370"/>
                  </a:lnTo>
                  <a:lnTo>
                    <a:pt x="1392877" y="1598747"/>
                  </a:lnTo>
                  <a:lnTo>
                    <a:pt x="1430807" y="1573256"/>
                  </a:lnTo>
                  <a:lnTo>
                    <a:pt x="1467286" y="1545963"/>
                  </a:lnTo>
                  <a:lnTo>
                    <a:pt x="1502247" y="1516934"/>
                  </a:lnTo>
                  <a:lnTo>
                    <a:pt x="1535620" y="1486236"/>
                  </a:lnTo>
                  <a:lnTo>
                    <a:pt x="1567337" y="1453935"/>
                  </a:lnTo>
                  <a:lnTo>
                    <a:pt x="1597329" y="1420098"/>
                  </a:lnTo>
                  <a:lnTo>
                    <a:pt x="1625528" y="1384790"/>
                  </a:lnTo>
                  <a:lnTo>
                    <a:pt x="1651866" y="1348078"/>
                  </a:lnTo>
                  <a:lnTo>
                    <a:pt x="1676273" y="1310029"/>
                  </a:lnTo>
                  <a:lnTo>
                    <a:pt x="1698680" y="1270709"/>
                  </a:lnTo>
                  <a:lnTo>
                    <a:pt x="1719021" y="1230185"/>
                  </a:lnTo>
                  <a:lnTo>
                    <a:pt x="1737225" y="1188522"/>
                  </a:lnTo>
                  <a:lnTo>
                    <a:pt x="1753224" y="1145787"/>
                  </a:lnTo>
                  <a:lnTo>
                    <a:pt x="1766951" y="1102047"/>
                  </a:lnTo>
                  <a:lnTo>
                    <a:pt x="1778335" y="1057367"/>
                  </a:lnTo>
                  <a:lnTo>
                    <a:pt x="1787309" y="1011815"/>
                  </a:lnTo>
                  <a:lnTo>
                    <a:pt x="1793803" y="965456"/>
                  </a:lnTo>
                  <a:lnTo>
                    <a:pt x="1797751" y="918357"/>
                  </a:lnTo>
                  <a:lnTo>
                    <a:pt x="1799082" y="870584"/>
                  </a:lnTo>
                  <a:lnTo>
                    <a:pt x="1797751" y="822817"/>
                  </a:lnTo>
                  <a:lnTo>
                    <a:pt x="1793803" y="775723"/>
                  </a:lnTo>
                  <a:lnTo>
                    <a:pt x="1787309" y="729368"/>
                  </a:lnTo>
                  <a:lnTo>
                    <a:pt x="1778335" y="683820"/>
                  </a:lnTo>
                  <a:lnTo>
                    <a:pt x="1766951" y="639145"/>
                  </a:lnTo>
                  <a:lnTo>
                    <a:pt x="1753224" y="595408"/>
                  </a:lnTo>
                  <a:lnTo>
                    <a:pt x="1737225" y="552677"/>
                  </a:lnTo>
                  <a:lnTo>
                    <a:pt x="1719021" y="511017"/>
                  </a:lnTo>
                  <a:lnTo>
                    <a:pt x="1698680" y="470496"/>
                  </a:lnTo>
                  <a:lnTo>
                    <a:pt x="1676273" y="431179"/>
                  </a:lnTo>
                  <a:lnTo>
                    <a:pt x="1651866" y="393132"/>
                  </a:lnTo>
                  <a:lnTo>
                    <a:pt x="1625528" y="356423"/>
                  </a:lnTo>
                  <a:lnTo>
                    <a:pt x="1597329" y="321118"/>
                  </a:lnTo>
                  <a:lnTo>
                    <a:pt x="1567337" y="287283"/>
                  </a:lnTo>
                  <a:lnTo>
                    <a:pt x="1535620" y="254984"/>
                  </a:lnTo>
                  <a:lnTo>
                    <a:pt x="1502247" y="224287"/>
                  </a:lnTo>
                  <a:lnTo>
                    <a:pt x="1467286" y="195260"/>
                  </a:lnTo>
                  <a:lnTo>
                    <a:pt x="1430807" y="167969"/>
                  </a:lnTo>
                  <a:lnTo>
                    <a:pt x="1392877" y="142479"/>
                  </a:lnTo>
                  <a:lnTo>
                    <a:pt x="1353566" y="118857"/>
                  </a:lnTo>
                  <a:lnTo>
                    <a:pt x="1312941" y="97171"/>
                  </a:lnTo>
                  <a:lnTo>
                    <a:pt x="1271071" y="77485"/>
                  </a:lnTo>
                  <a:lnTo>
                    <a:pt x="1228026" y="59866"/>
                  </a:lnTo>
                  <a:lnTo>
                    <a:pt x="1183873" y="44381"/>
                  </a:lnTo>
                  <a:lnTo>
                    <a:pt x="1138682" y="31097"/>
                  </a:lnTo>
                  <a:lnTo>
                    <a:pt x="1092520" y="20079"/>
                  </a:lnTo>
                  <a:lnTo>
                    <a:pt x="1045456" y="11394"/>
                  </a:lnTo>
                  <a:lnTo>
                    <a:pt x="997559" y="5108"/>
                  </a:lnTo>
                  <a:lnTo>
                    <a:pt x="948898" y="1288"/>
                  </a:lnTo>
                  <a:lnTo>
                    <a:pt x="8995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0058" y="4265295"/>
              <a:ext cx="1744471" cy="16925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0111" y="3825875"/>
              <a:ext cx="2303398" cy="22320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0616" y="4062348"/>
              <a:ext cx="1805939" cy="1748789"/>
            </a:xfrm>
            <a:custGeom>
              <a:avLst/>
              <a:gdLst/>
              <a:ahLst/>
              <a:cxnLst/>
              <a:rect l="l" t="t" r="r" b="b"/>
              <a:pathLst>
                <a:path w="1805940" h="1748789">
                  <a:moveTo>
                    <a:pt x="902715" y="0"/>
                  </a:moveTo>
                  <a:lnTo>
                    <a:pt x="853182" y="1293"/>
                  </a:lnTo>
                  <a:lnTo>
                    <a:pt x="804347" y="5129"/>
                  </a:lnTo>
                  <a:lnTo>
                    <a:pt x="756279" y="11442"/>
                  </a:lnTo>
                  <a:lnTo>
                    <a:pt x="709048" y="20164"/>
                  </a:lnTo>
                  <a:lnTo>
                    <a:pt x="662722" y="31229"/>
                  </a:lnTo>
                  <a:lnTo>
                    <a:pt x="617370" y="44569"/>
                  </a:lnTo>
                  <a:lnTo>
                    <a:pt x="573061" y="60120"/>
                  </a:lnTo>
                  <a:lnTo>
                    <a:pt x="529863" y="77813"/>
                  </a:lnTo>
                  <a:lnTo>
                    <a:pt x="487845" y="97582"/>
                  </a:lnTo>
                  <a:lnTo>
                    <a:pt x="447077" y="119361"/>
                  </a:lnTo>
                  <a:lnTo>
                    <a:pt x="407627" y="143082"/>
                  </a:lnTo>
                  <a:lnTo>
                    <a:pt x="369563" y="168680"/>
                  </a:lnTo>
                  <a:lnTo>
                    <a:pt x="332956" y="196087"/>
                  </a:lnTo>
                  <a:lnTo>
                    <a:pt x="297872" y="225237"/>
                  </a:lnTo>
                  <a:lnTo>
                    <a:pt x="264382" y="256063"/>
                  </a:lnTo>
                  <a:lnTo>
                    <a:pt x="232553" y="288499"/>
                  </a:lnTo>
                  <a:lnTo>
                    <a:pt x="202456" y="322477"/>
                  </a:lnTo>
                  <a:lnTo>
                    <a:pt x="174158" y="357932"/>
                  </a:lnTo>
                  <a:lnTo>
                    <a:pt x="147729" y="394797"/>
                  </a:lnTo>
                  <a:lnTo>
                    <a:pt x="123237" y="433004"/>
                  </a:lnTo>
                  <a:lnTo>
                    <a:pt x="100750" y="472487"/>
                  </a:lnTo>
                  <a:lnTo>
                    <a:pt x="80339" y="513180"/>
                  </a:lnTo>
                  <a:lnTo>
                    <a:pt x="62071" y="555016"/>
                  </a:lnTo>
                  <a:lnTo>
                    <a:pt x="46016" y="597928"/>
                  </a:lnTo>
                  <a:lnTo>
                    <a:pt x="32242" y="641849"/>
                  </a:lnTo>
                  <a:lnTo>
                    <a:pt x="20818" y="686714"/>
                  </a:lnTo>
                  <a:lnTo>
                    <a:pt x="11813" y="732454"/>
                  </a:lnTo>
                  <a:lnTo>
                    <a:pt x="5296" y="779005"/>
                  </a:lnTo>
                  <a:lnTo>
                    <a:pt x="1335" y="826298"/>
                  </a:lnTo>
                  <a:lnTo>
                    <a:pt x="0" y="874268"/>
                  </a:lnTo>
                  <a:lnTo>
                    <a:pt x="1335" y="922237"/>
                  </a:lnTo>
                  <a:lnTo>
                    <a:pt x="5296" y="969530"/>
                  </a:lnTo>
                  <a:lnTo>
                    <a:pt x="11813" y="1016079"/>
                  </a:lnTo>
                  <a:lnTo>
                    <a:pt x="20818" y="1061819"/>
                  </a:lnTo>
                  <a:lnTo>
                    <a:pt x="32242" y="1106682"/>
                  </a:lnTo>
                  <a:lnTo>
                    <a:pt x="46016" y="1150602"/>
                  </a:lnTo>
                  <a:lnTo>
                    <a:pt x="62071" y="1193512"/>
                  </a:lnTo>
                  <a:lnTo>
                    <a:pt x="80339" y="1235346"/>
                  </a:lnTo>
                  <a:lnTo>
                    <a:pt x="100750" y="1276037"/>
                  </a:lnTo>
                  <a:lnTo>
                    <a:pt x="123237" y="1315518"/>
                  </a:lnTo>
                  <a:lnTo>
                    <a:pt x="147729" y="1353723"/>
                  </a:lnTo>
                  <a:lnTo>
                    <a:pt x="174158" y="1390585"/>
                  </a:lnTo>
                  <a:lnTo>
                    <a:pt x="202456" y="1426037"/>
                  </a:lnTo>
                  <a:lnTo>
                    <a:pt x="232553" y="1460013"/>
                  </a:lnTo>
                  <a:lnTo>
                    <a:pt x="264382" y="1492446"/>
                  </a:lnTo>
                  <a:lnTo>
                    <a:pt x="297872" y="1523270"/>
                  </a:lnTo>
                  <a:lnTo>
                    <a:pt x="332956" y="1552417"/>
                  </a:lnTo>
                  <a:lnTo>
                    <a:pt x="369563" y="1579822"/>
                  </a:lnTo>
                  <a:lnTo>
                    <a:pt x="407627" y="1605417"/>
                  </a:lnTo>
                  <a:lnTo>
                    <a:pt x="447077" y="1629137"/>
                  </a:lnTo>
                  <a:lnTo>
                    <a:pt x="487845" y="1650913"/>
                  </a:lnTo>
                  <a:lnTo>
                    <a:pt x="529863" y="1670680"/>
                  </a:lnTo>
                  <a:lnTo>
                    <a:pt x="573061" y="1688372"/>
                  </a:lnTo>
                  <a:lnTo>
                    <a:pt x="617370" y="1703920"/>
                  </a:lnTo>
                  <a:lnTo>
                    <a:pt x="662722" y="1717259"/>
                  </a:lnTo>
                  <a:lnTo>
                    <a:pt x="709048" y="1728323"/>
                  </a:lnTo>
                  <a:lnTo>
                    <a:pt x="756279" y="1737044"/>
                  </a:lnTo>
                  <a:lnTo>
                    <a:pt x="804347" y="1743355"/>
                  </a:lnTo>
                  <a:lnTo>
                    <a:pt x="853182" y="1747191"/>
                  </a:lnTo>
                  <a:lnTo>
                    <a:pt x="902715" y="1748485"/>
                  </a:lnTo>
                  <a:lnTo>
                    <a:pt x="952237" y="1747191"/>
                  </a:lnTo>
                  <a:lnTo>
                    <a:pt x="1001062" y="1743355"/>
                  </a:lnTo>
                  <a:lnTo>
                    <a:pt x="1049121" y="1737044"/>
                  </a:lnTo>
                  <a:lnTo>
                    <a:pt x="1096345" y="1728323"/>
                  </a:lnTo>
                  <a:lnTo>
                    <a:pt x="1142665" y="1717259"/>
                  </a:lnTo>
                  <a:lnTo>
                    <a:pt x="1188012" y="1703920"/>
                  </a:lnTo>
                  <a:lnTo>
                    <a:pt x="1232318" y="1688372"/>
                  </a:lnTo>
                  <a:lnTo>
                    <a:pt x="1275514" y="1670680"/>
                  </a:lnTo>
                  <a:lnTo>
                    <a:pt x="1317530" y="1650913"/>
                  </a:lnTo>
                  <a:lnTo>
                    <a:pt x="1358297" y="1629137"/>
                  </a:lnTo>
                  <a:lnTo>
                    <a:pt x="1397748" y="1605417"/>
                  </a:lnTo>
                  <a:lnTo>
                    <a:pt x="1435813" y="1579822"/>
                  </a:lnTo>
                  <a:lnTo>
                    <a:pt x="1472422" y="1552417"/>
                  </a:lnTo>
                  <a:lnTo>
                    <a:pt x="1507508" y="1523270"/>
                  </a:lnTo>
                  <a:lnTo>
                    <a:pt x="1541002" y="1492446"/>
                  </a:lnTo>
                  <a:lnTo>
                    <a:pt x="1572833" y="1460013"/>
                  </a:lnTo>
                  <a:lnTo>
                    <a:pt x="1602934" y="1426037"/>
                  </a:lnTo>
                  <a:lnTo>
                    <a:pt x="1631236" y="1390585"/>
                  </a:lnTo>
                  <a:lnTo>
                    <a:pt x="1657670" y="1353723"/>
                  </a:lnTo>
                  <a:lnTo>
                    <a:pt x="1682166" y="1315518"/>
                  </a:lnTo>
                  <a:lnTo>
                    <a:pt x="1704657" y="1276037"/>
                  </a:lnTo>
                  <a:lnTo>
                    <a:pt x="1725072" y="1235346"/>
                  </a:lnTo>
                  <a:lnTo>
                    <a:pt x="1743344" y="1193512"/>
                  </a:lnTo>
                  <a:lnTo>
                    <a:pt x="1759403" y="1150602"/>
                  </a:lnTo>
                  <a:lnTo>
                    <a:pt x="1773180" y="1106682"/>
                  </a:lnTo>
                  <a:lnTo>
                    <a:pt x="1784607" y="1061819"/>
                  </a:lnTo>
                  <a:lnTo>
                    <a:pt x="1793614" y="1016079"/>
                  </a:lnTo>
                  <a:lnTo>
                    <a:pt x="1800133" y="969530"/>
                  </a:lnTo>
                  <a:lnTo>
                    <a:pt x="1804096" y="922237"/>
                  </a:lnTo>
                  <a:lnTo>
                    <a:pt x="1805432" y="874268"/>
                  </a:lnTo>
                  <a:lnTo>
                    <a:pt x="1804096" y="826298"/>
                  </a:lnTo>
                  <a:lnTo>
                    <a:pt x="1800133" y="779005"/>
                  </a:lnTo>
                  <a:lnTo>
                    <a:pt x="1793614" y="732454"/>
                  </a:lnTo>
                  <a:lnTo>
                    <a:pt x="1784607" y="686714"/>
                  </a:lnTo>
                  <a:lnTo>
                    <a:pt x="1773180" y="641849"/>
                  </a:lnTo>
                  <a:lnTo>
                    <a:pt x="1759403" y="597928"/>
                  </a:lnTo>
                  <a:lnTo>
                    <a:pt x="1743344" y="555016"/>
                  </a:lnTo>
                  <a:lnTo>
                    <a:pt x="1725072" y="513180"/>
                  </a:lnTo>
                  <a:lnTo>
                    <a:pt x="1704657" y="472487"/>
                  </a:lnTo>
                  <a:lnTo>
                    <a:pt x="1682166" y="433004"/>
                  </a:lnTo>
                  <a:lnTo>
                    <a:pt x="1657670" y="394797"/>
                  </a:lnTo>
                  <a:lnTo>
                    <a:pt x="1631236" y="357932"/>
                  </a:lnTo>
                  <a:lnTo>
                    <a:pt x="1602934" y="322477"/>
                  </a:lnTo>
                  <a:lnTo>
                    <a:pt x="1572833" y="288499"/>
                  </a:lnTo>
                  <a:lnTo>
                    <a:pt x="1541002" y="256063"/>
                  </a:lnTo>
                  <a:lnTo>
                    <a:pt x="1507508" y="225237"/>
                  </a:lnTo>
                  <a:lnTo>
                    <a:pt x="1472422" y="196087"/>
                  </a:lnTo>
                  <a:lnTo>
                    <a:pt x="1435813" y="168680"/>
                  </a:lnTo>
                  <a:lnTo>
                    <a:pt x="1397748" y="143082"/>
                  </a:lnTo>
                  <a:lnTo>
                    <a:pt x="1358297" y="119361"/>
                  </a:lnTo>
                  <a:lnTo>
                    <a:pt x="1317530" y="97582"/>
                  </a:lnTo>
                  <a:lnTo>
                    <a:pt x="1275514" y="77813"/>
                  </a:lnTo>
                  <a:lnTo>
                    <a:pt x="1232318" y="60120"/>
                  </a:lnTo>
                  <a:lnTo>
                    <a:pt x="1188012" y="44569"/>
                  </a:lnTo>
                  <a:lnTo>
                    <a:pt x="1142665" y="31229"/>
                  </a:lnTo>
                  <a:lnTo>
                    <a:pt x="1096345" y="20164"/>
                  </a:lnTo>
                  <a:lnTo>
                    <a:pt x="1049121" y="11442"/>
                  </a:lnTo>
                  <a:lnTo>
                    <a:pt x="1001062" y="5129"/>
                  </a:lnTo>
                  <a:lnTo>
                    <a:pt x="952237" y="1293"/>
                  </a:lnTo>
                  <a:lnTo>
                    <a:pt x="90271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7573" y="4075048"/>
              <a:ext cx="1746630" cy="169355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8021" y="1711198"/>
              <a:ext cx="2312924" cy="22019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217670" y="1949322"/>
              <a:ext cx="1809750" cy="1724025"/>
            </a:xfrm>
            <a:custGeom>
              <a:avLst/>
              <a:gdLst/>
              <a:ahLst/>
              <a:cxnLst/>
              <a:rect l="l" t="t" r="r" b="b"/>
              <a:pathLst>
                <a:path w="1809750" h="1724025">
                  <a:moveTo>
                    <a:pt x="904747" y="0"/>
                  </a:moveTo>
                  <a:lnTo>
                    <a:pt x="855100" y="1275"/>
                  </a:lnTo>
                  <a:lnTo>
                    <a:pt x="806154" y="5056"/>
                  </a:lnTo>
                  <a:lnTo>
                    <a:pt x="757977" y="11279"/>
                  </a:lnTo>
                  <a:lnTo>
                    <a:pt x="710638" y="19876"/>
                  </a:lnTo>
                  <a:lnTo>
                    <a:pt x="664207" y="30783"/>
                  </a:lnTo>
                  <a:lnTo>
                    <a:pt x="618752" y="43933"/>
                  </a:lnTo>
                  <a:lnTo>
                    <a:pt x="574342" y="59262"/>
                  </a:lnTo>
                  <a:lnTo>
                    <a:pt x="531047" y="76703"/>
                  </a:lnTo>
                  <a:lnTo>
                    <a:pt x="488934" y="96190"/>
                  </a:lnTo>
                  <a:lnTo>
                    <a:pt x="448074" y="117658"/>
                  </a:lnTo>
                  <a:lnTo>
                    <a:pt x="408535" y="141041"/>
                  </a:lnTo>
                  <a:lnTo>
                    <a:pt x="370386" y="166274"/>
                  </a:lnTo>
                  <a:lnTo>
                    <a:pt x="333696" y="193291"/>
                  </a:lnTo>
                  <a:lnTo>
                    <a:pt x="298534" y="222025"/>
                  </a:lnTo>
                  <a:lnTo>
                    <a:pt x="264969" y="252412"/>
                  </a:lnTo>
                  <a:lnTo>
                    <a:pt x="233070" y="284386"/>
                  </a:lnTo>
                  <a:lnTo>
                    <a:pt x="202905" y="317880"/>
                  </a:lnTo>
                  <a:lnTo>
                    <a:pt x="174544" y="352830"/>
                  </a:lnTo>
                  <a:lnTo>
                    <a:pt x="148056" y="389169"/>
                  </a:lnTo>
                  <a:lnTo>
                    <a:pt x="123509" y="426832"/>
                  </a:lnTo>
                  <a:lnTo>
                    <a:pt x="100973" y="465754"/>
                  </a:lnTo>
                  <a:lnTo>
                    <a:pt x="80517" y="505867"/>
                  </a:lnTo>
                  <a:lnTo>
                    <a:pt x="62209" y="547108"/>
                  </a:lnTo>
                  <a:lnTo>
                    <a:pt x="46118" y="589410"/>
                  </a:lnTo>
                  <a:lnTo>
                    <a:pt x="32313" y="632706"/>
                  </a:lnTo>
                  <a:lnTo>
                    <a:pt x="20864" y="676933"/>
                  </a:lnTo>
                  <a:lnTo>
                    <a:pt x="11839" y="722023"/>
                  </a:lnTo>
                  <a:lnTo>
                    <a:pt x="5308" y="767912"/>
                  </a:lnTo>
                  <a:lnTo>
                    <a:pt x="1338" y="814533"/>
                  </a:lnTo>
                  <a:lnTo>
                    <a:pt x="0" y="861822"/>
                  </a:lnTo>
                  <a:lnTo>
                    <a:pt x="1338" y="909110"/>
                  </a:lnTo>
                  <a:lnTo>
                    <a:pt x="5308" y="955732"/>
                  </a:lnTo>
                  <a:lnTo>
                    <a:pt x="11839" y="1001623"/>
                  </a:lnTo>
                  <a:lnTo>
                    <a:pt x="20864" y="1046716"/>
                  </a:lnTo>
                  <a:lnTo>
                    <a:pt x="32313" y="1090946"/>
                  </a:lnTo>
                  <a:lnTo>
                    <a:pt x="46118" y="1134247"/>
                  </a:lnTo>
                  <a:lnTo>
                    <a:pt x="62209" y="1176553"/>
                  </a:lnTo>
                  <a:lnTo>
                    <a:pt x="80517" y="1217798"/>
                  </a:lnTo>
                  <a:lnTo>
                    <a:pt x="100973" y="1257917"/>
                  </a:lnTo>
                  <a:lnTo>
                    <a:pt x="123509" y="1296844"/>
                  </a:lnTo>
                  <a:lnTo>
                    <a:pt x="148056" y="1334512"/>
                  </a:lnTo>
                  <a:lnTo>
                    <a:pt x="174544" y="1370858"/>
                  </a:lnTo>
                  <a:lnTo>
                    <a:pt x="202905" y="1405814"/>
                  </a:lnTo>
                  <a:lnTo>
                    <a:pt x="233070" y="1439315"/>
                  </a:lnTo>
                  <a:lnTo>
                    <a:pt x="264969" y="1471294"/>
                  </a:lnTo>
                  <a:lnTo>
                    <a:pt x="298534" y="1501688"/>
                  </a:lnTo>
                  <a:lnTo>
                    <a:pt x="333696" y="1530429"/>
                  </a:lnTo>
                  <a:lnTo>
                    <a:pt x="370386" y="1557451"/>
                  </a:lnTo>
                  <a:lnTo>
                    <a:pt x="408535" y="1582690"/>
                  </a:lnTo>
                  <a:lnTo>
                    <a:pt x="448074" y="1606079"/>
                  </a:lnTo>
                  <a:lnTo>
                    <a:pt x="488934" y="1627553"/>
                  </a:lnTo>
                  <a:lnTo>
                    <a:pt x="531047" y="1647045"/>
                  </a:lnTo>
                  <a:lnTo>
                    <a:pt x="574342" y="1664491"/>
                  </a:lnTo>
                  <a:lnTo>
                    <a:pt x="618752" y="1679823"/>
                  </a:lnTo>
                  <a:lnTo>
                    <a:pt x="664207" y="1692978"/>
                  </a:lnTo>
                  <a:lnTo>
                    <a:pt x="710638" y="1703888"/>
                  </a:lnTo>
                  <a:lnTo>
                    <a:pt x="757977" y="1712488"/>
                  </a:lnTo>
                  <a:lnTo>
                    <a:pt x="806154" y="1718712"/>
                  </a:lnTo>
                  <a:lnTo>
                    <a:pt x="855100" y="1722495"/>
                  </a:lnTo>
                  <a:lnTo>
                    <a:pt x="904747" y="1723770"/>
                  </a:lnTo>
                  <a:lnTo>
                    <a:pt x="954383" y="1722495"/>
                  </a:lnTo>
                  <a:lnTo>
                    <a:pt x="1003319" y="1718712"/>
                  </a:lnTo>
                  <a:lnTo>
                    <a:pt x="1051488" y="1712488"/>
                  </a:lnTo>
                  <a:lnTo>
                    <a:pt x="1098819" y="1703888"/>
                  </a:lnTo>
                  <a:lnTo>
                    <a:pt x="1145244" y="1692978"/>
                  </a:lnTo>
                  <a:lnTo>
                    <a:pt x="1190695" y="1679823"/>
                  </a:lnTo>
                  <a:lnTo>
                    <a:pt x="1235101" y="1664491"/>
                  </a:lnTo>
                  <a:lnTo>
                    <a:pt x="1278394" y="1647045"/>
                  </a:lnTo>
                  <a:lnTo>
                    <a:pt x="1320505" y="1627553"/>
                  </a:lnTo>
                  <a:lnTo>
                    <a:pt x="1361364" y="1606079"/>
                  </a:lnTo>
                  <a:lnTo>
                    <a:pt x="1400904" y="1582690"/>
                  </a:lnTo>
                  <a:lnTo>
                    <a:pt x="1439054" y="1557451"/>
                  </a:lnTo>
                  <a:lnTo>
                    <a:pt x="1475746" y="1530429"/>
                  </a:lnTo>
                  <a:lnTo>
                    <a:pt x="1510910" y="1501688"/>
                  </a:lnTo>
                  <a:lnTo>
                    <a:pt x="1544478" y="1471295"/>
                  </a:lnTo>
                  <a:lnTo>
                    <a:pt x="1576381" y="1439315"/>
                  </a:lnTo>
                  <a:lnTo>
                    <a:pt x="1606549" y="1405814"/>
                  </a:lnTo>
                  <a:lnTo>
                    <a:pt x="1634914" y="1370858"/>
                  </a:lnTo>
                  <a:lnTo>
                    <a:pt x="1661407" y="1334512"/>
                  </a:lnTo>
                  <a:lnTo>
                    <a:pt x="1685957" y="1296844"/>
                  </a:lnTo>
                  <a:lnTo>
                    <a:pt x="1708498" y="1257917"/>
                  </a:lnTo>
                  <a:lnTo>
                    <a:pt x="1728958" y="1217798"/>
                  </a:lnTo>
                  <a:lnTo>
                    <a:pt x="1747271" y="1176553"/>
                  </a:lnTo>
                  <a:lnTo>
                    <a:pt x="1763365" y="1134247"/>
                  </a:lnTo>
                  <a:lnTo>
                    <a:pt x="1777173" y="1090946"/>
                  </a:lnTo>
                  <a:lnTo>
                    <a:pt x="1788625" y="1046716"/>
                  </a:lnTo>
                  <a:lnTo>
                    <a:pt x="1797652" y="1001623"/>
                  </a:lnTo>
                  <a:lnTo>
                    <a:pt x="1804186" y="955732"/>
                  </a:lnTo>
                  <a:lnTo>
                    <a:pt x="1808157" y="909110"/>
                  </a:lnTo>
                  <a:lnTo>
                    <a:pt x="1809495" y="861822"/>
                  </a:lnTo>
                  <a:lnTo>
                    <a:pt x="1808157" y="814533"/>
                  </a:lnTo>
                  <a:lnTo>
                    <a:pt x="1804186" y="767912"/>
                  </a:lnTo>
                  <a:lnTo>
                    <a:pt x="1797652" y="722023"/>
                  </a:lnTo>
                  <a:lnTo>
                    <a:pt x="1788625" y="676933"/>
                  </a:lnTo>
                  <a:lnTo>
                    <a:pt x="1777173" y="632706"/>
                  </a:lnTo>
                  <a:lnTo>
                    <a:pt x="1763365" y="589410"/>
                  </a:lnTo>
                  <a:lnTo>
                    <a:pt x="1747271" y="547108"/>
                  </a:lnTo>
                  <a:lnTo>
                    <a:pt x="1728958" y="505867"/>
                  </a:lnTo>
                  <a:lnTo>
                    <a:pt x="1708498" y="465754"/>
                  </a:lnTo>
                  <a:lnTo>
                    <a:pt x="1685957" y="426832"/>
                  </a:lnTo>
                  <a:lnTo>
                    <a:pt x="1661407" y="389169"/>
                  </a:lnTo>
                  <a:lnTo>
                    <a:pt x="1634914" y="352830"/>
                  </a:lnTo>
                  <a:lnTo>
                    <a:pt x="1606549" y="317880"/>
                  </a:lnTo>
                  <a:lnTo>
                    <a:pt x="1576381" y="284386"/>
                  </a:lnTo>
                  <a:lnTo>
                    <a:pt x="1544478" y="252412"/>
                  </a:lnTo>
                  <a:lnTo>
                    <a:pt x="1510910" y="222025"/>
                  </a:lnTo>
                  <a:lnTo>
                    <a:pt x="1475746" y="193291"/>
                  </a:lnTo>
                  <a:lnTo>
                    <a:pt x="1439054" y="166274"/>
                  </a:lnTo>
                  <a:lnTo>
                    <a:pt x="1400904" y="141041"/>
                  </a:lnTo>
                  <a:lnTo>
                    <a:pt x="1361364" y="117658"/>
                  </a:lnTo>
                  <a:lnTo>
                    <a:pt x="1320505" y="96190"/>
                  </a:lnTo>
                  <a:lnTo>
                    <a:pt x="1278394" y="76703"/>
                  </a:lnTo>
                  <a:lnTo>
                    <a:pt x="1235101" y="59262"/>
                  </a:lnTo>
                  <a:lnTo>
                    <a:pt x="1190695" y="43933"/>
                  </a:lnTo>
                  <a:lnTo>
                    <a:pt x="1145244" y="30783"/>
                  </a:lnTo>
                  <a:lnTo>
                    <a:pt x="1098819" y="19876"/>
                  </a:lnTo>
                  <a:lnTo>
                    <a:pt x="1051488" y="11279"/>
                  </a:lnTo>
                  <a:lnTo>
                    <a:pt x="1003319" y="5056"/>
                  </a:lnTo>
                  <a:lnTo>
                    <a:pt x="954383" y="1275"/>
                  </a:lnTo>
                  <a:lnTo>
                    <a:pt x="90474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248404" y="1973961"/>
              <a:ext cx="1752346" cy="16682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611747" y="1655572"/>
              <a:ext cx="2232152" cy="2159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862952" y="1891030"/>
              <a:ext cx="1745614" cy="1688464"/>
            </a:xfrm>
            <a:custGeom>
              <a:avLst/>
              <a:gdLst/>
              <a:ahLst/>
              <a:cxnLst/>
              <a:rect l="l" t="t" r="r" b="b"/>
              <a:pathLst>
                <a:path w="1745615" h="1688464">
                  <a:moveTo>
                    <a:pt x="872617" y="0"/>
                  </a:moveTo>
                  <a:lnTo>
                    <a:pt x="823096" y="1335"/>
                  </a:lnTo>
                  <a:lnTo>
                    <a:pt x="774301" y="5296"/>
                  </a:lnTo>
                  <a:lnTo>
                    <a:pt x="726304" y="11809"/>
                  </a:lnTo>
                  <a:lnTo>
                    <a:pt x="679180" y="20804"/>
                  </a:lnTo>
                  <a:lnTo>
                    <a:pt x="633002" y="32210"/>
                  </a:lnTo>
                  <a:lnTo>
                    <a:pt x="587843" y="45956"/>
                  </a:lnTo>
                  <a:lnTo>
                    <a:pt x="543778" y="61970"/>
                  </a:lnTo>
                  <a:lnTo>
                    <a:pt x="500880" y="80181"/>
                  </a:lnTo>
                  <a:lnTo>
                    <a:pt x="459222" y="100518"/>
                  </a:lnTo>
                  <a:lnTo>
                    <a:pt x="418879" y="122909"/>
                  </a:lnTo>
                  <a:lnTo>
                    <a:pt x="379923" y="147284"/>
                  </a:lnTo>
                  <a:lnTo>
                    <a:pt x="342429" y="173572"/>
                  </a:lnTo>
                  <a:lnTo>
                    <a:pt x="306470" y="201700"/>
                  </a:lnTo>
                  <a:lnTo>
                    <a:pt x="272120" y="231598"/>
                  </a:lnTo>
                  <a:lnTo>
                    <a:pt x="239452" y="263196"/>
                  </a:lnTo>
                  <a:lnTo>
                    <a:pt x="208541" y="296420"/>
                  </a:lnTo>
                  <a:lnTo>
                    <a:pt x="179459" y="331201"/>
                  </a:lnTo>
                  <a:lnTo>
                    <a:pt x="152280" y="367467"/>
                  </a:lnTo>
                  <a:lnTo>
                    <a:pt x="127079" y="405146"/>
                  </a:lnTo>
                  <a:lnTo>
                    <a:pt x="103928" y="444169"/>
                  </a:lnTo>
                  <a:lnTo>
                    <a:pt x="82901" y="484463"/>
                  </a:lnTo>
                  <a:lnTo>
                    <a:pt x="64072" y="525957"/>
                  </a:lnTo>
                  <a:lnTo>
                    <a:pt x="47515" y="568580"/>
                  </a:lnTo>
                  <a:lnTo>
                    <a:pt x="33303" y="612261"/>
                  </a:lnTo>
                  <a:lnTo>
                    <a:pt x="21510" y="656929"/>
                  </a:lnTo>
                  <a:lnTo>
                    <a:pt x="12210" y="702512"/>
                  </a:lnTo>
                  <a:lnTo>
                    <a:pt x="5475" y="748939"/>
                  </a:lnTo>
                  <a:lnTo>
                    <a:pt x="1381" y="796139"/>
                  </a:lnTo>
                  <a:lnTo>
                    <a:pt x="0" y="844042"/>
                  </a:lnTo>
                  <a:lnTo>
                    <a:pt x="1381" y="891931"/>
                  </a:lnTo>
                  <a:lnTo>
                    <a:pt x="5475" y="939121"/>
                  </a:lnTo>
                  <a:lnTo>
                    <a:pt x="12210" y="985540"/>
                  </a:lnTo>
                  <a:lnTo>
                    <a:pt x="21510" y="1031115"/>
                  </a:lnTo>
                  <a:lnTo>
                    <a:pt x="33303" y="1075777"/>
                  </a:lnTo>
                  <a:lnTo>
                    <a:pt x="47515" y="1119453"/>
                  </a:lnTo>
                  <a:lnTo>
                    <a:pt x="64072" y="1162073"/>
                  </a:lnTo>
                  <a:lnTo>
                    <a:pt x="82901" y="1203565"/>
                  </a:lnTo>
                  <a:lnTo>
                    <a:pt x="103928" y="1243858"/>
                  </a:lnTo>
                  <a:lnTo>
                    <a:pt x="127079" y="1282880"/>
                  </a:lnTo>
                  <a:lnTo>
                    <a:pt x="152280" y="1320561"/>
                  </a:lnTo>
                  <a:lnTo>
                    <a:pt x="179459" y="1356828"/>
                  </a:lnTo>
                  <a:lnTo>
                    <a:pt x="208541" y="1391611"/>
                  </a:lnTo>
                  <a:lnTo>
                    <a:pt x="239452" y="1424838"/>
                  </a:lnTo>
                  <a:lnTo>
                    <a:pt x="272120" y="1456439"/>
                  </a:lnTo>
                  <a:lnTo>
                    <a:pt x="306470" y="1486341"/>
                  </a:lnTo>
                  <a:lnTo>
                    <a:pt x="342429" y="1514473"/>
                  </a:lnTo>
                  <a:lnTo>
                    <a:pt x="379923" y="1540765"/>
                  </a:lnTo>
                  <a:lnTo>
                    <a:pt x="418879" y="1565144"/>
                  </a:lnTo>
                  <a:lnTo>
                    <a:pt x="459222" y="1587540"/>
                  </a:lnTo>
                  <a:lnTo>
                    <a:pt x="500880" y="1607881"/>
                  </a:lnTo>
                  <a:lnTo>
                    <a:pt x="543778" y="1626096"/>
                  </a:lnTo>
                  <a:lnTo>
                    <a:pt x="587843" y="1642114"/>
                  </a:lnTo>
                  <a:lnTo>
                    <a:pt x="633002" y="1655863"/>
                  </a:lnTo>
                  <a:lnTo>
                    <a:pt x="679180" y="1667272"/>
                  </a:lnTo>
                  <a:lnTo>
                    <a:pt x="726304" y="1676270"/>
                  </a:lnTo>
                  <a:lnTo>
                    <a:pt x="774301" y="1682786"/>
                  </a:lnTo>
                  <a:lnTo>
                    <a:pt x="823096" y="1686747"/>
                  </a:lnTo>
                  <a:lnTo>
                    <a:pt x="872617" y="1688084"/>
                  </a:lnTo>
                  <a:lnTo>
                    <a:pt x="922137" y="1686747"/>
                  </a:lnTo>
                  <a:lnTo>
                    <a:pt x="970932" y="1682786"/>
                  </a:lnTo>
                  <a:lnTo>
                    <a:pt x="1018929" y="1676270"/>
                  </a:lnTo>
                  <a:lnTo>
                    <a:pt x="1066053" y="1667272"/>
                  </a:lnTo>
                  <a:lnTo>
                    <a:pt x="1112231" y="1655863"/>
                  </a:lnTo>
                  <a:lnTo>
                    <a:pt x="1157390" y="1642114"/>
                  </a:lnTo>
                  <a:lnTo>
                    <a:pt x="1201455" y="1626096"/>
                  </a:lnTo>
                  <a:lnTo>
                    <a:pt x="1244353" y="1607881"/>
                  </a:lnTo>
                  <a:lnTo>
                    <a:pt x="1286011" y="1587540"/>
                  </a:lnTo>
                  <a:lnTo>
                    <a:pt x="1326354" y="1565144"/>
                  </a:lnTo>
                  <a:lnTo>
                    <a:pt x="1365310" y="1540765"/>
                  </a:lnTo>
                  <a:lnTo>
                    <a:pt x="1402804" y="1514473"/>
                  </a:lnTo>
                  <a:lnTo>
                    <a:pt x="1438763" y="1486341"/>
                  </a:lnTo>
                  <a:lnTo>
                    <a:pt x="1473113" y="1456439"/>
                  </a:lnTo>
                  <a:lnTo>
                    <a:pt x="1505781" y="1424838"/>
                  </a:lnTo>
                  <a:lnTo>
                    <a:pt x="1536692" y="1391611"/>
                  </a:lnTo>
                  <a:lnTo>
                    <a:pt x="1565774" y="1356828"/>
                  </a:lnTo>
                  <a:lnTo>
                    <a:pt x="1592953" y="1320561"/>
                  </a:lnTo>
                  <a:lnTo>
                    <a:pt x="1618154" y="1282880"/>
                  </a:lnTo>
                  <a:lnTo>
                    <a:pt x="1641305" y="1243858"/>
                  </a:lnTo>
                  <a:lnTo>
                    <a:pt x="1662332" y="1203565"/>
                  </a:lnTo>
                  <a:lnTo>
                    <a:pt x="1681161" y="1162073"/>
                  </a:lnTo>
                  <a:lnTo>
                    <a:pt x="1697718" y="1119453"/>
                  </a:lnTo>
                  <a:lnTo>
                    <a:pt x="1711930" y="1075777"/>
                  </a:lnTo>
                  <a:lnTo>
                    <a:pt x="1723723" y="1031115"/>
                  </a:lnTo>
                  <a:lnTo>
                    <a:pt x="1733023" y="985540"/>
                  </a:lnTo>
                  <a:lnTo>
                    <a:pt x="1739758" y="939121"/>
                  </a:lnTo>
                  <a:lnTo>
                    <a:pt x="1743852" y="891931"/>
                  </a:lnTo>
                  <a:lnTo>
                    <a:pt x="1745233" y="844042"/>
                  </a:lnTo>
                  <a:lnTo>
                    <a:pt x="1743852" y="796139"/>
                  </a:lnTo>
                  <a:lnTo>
                    <a:pt x="1739758" y="748939"/>
                  </a:lnTo>
                  <a:lnTo>
                    <a:pt x="1733023" y="702512"/>
                  </a:lnTo>
                  <a:lnTo>
                    <a:pt x="1723723" y="656929"/>
                  </a:lnTo>
                  <a:lnTo>
                    <a:pt x="1711930" y="612261"/>
                  </a:lnTo>
                  <a:lnTo>
                    <a:pt x="1697718" y="568580"/>
                  </a:lnTo>
                  <a:lnTo>
                    <a:pt x="1681161" y="525957"/>
                  </a:lnTo>
                  <a:lnTo>
                    <a:pt x="1662332" y="484463"/>
                  </a:lnTo>
                  <a:lnTo>
                    <a:pt x="1641305" y="444169"/>
                  </a:lnTo>
                  <a:lnTo>
                    <a:pt x="1618154" y="405146"/>
                  </a:lnTo>
                  <a:lnTo>
                    <a:pt x="1592953" y="367467"/>
                  </a:lnTo>
                  <a:lnTo>
                    <a:pt x="1565774" y="331201"/>
                  </a:lnTo>
                  <a:lnTo>
                    <a:pt x="1536692" y="296420"/>
                  </a:lnTo>
                  <a:lnTo>
                    <a:pt x="1505781" y="263196"/>
                  </a:lnTo>
                  <a:lnTo>
                    <a:pt x="1473113" y="231598"/>
                  </a:lnTo>
                  <a:lnTo>
                    <a:pt x="1438763" y="201700"/>
                  </a:lnTo>
                  <a:lnTo>
                    <a:pt x="1402804" y="173572"/>
                  </a:lnTo>
                  <a:lnTo>
                    <a:pt x="1365310" y="147284"/>
                  </a:lnTo>
                  <a:lnTo>
                    <a:pt x="1326354" y="122909"/>
                  </a:lnTo>
                  <a:lnTo>
                    <a:pt x="1286011" y="100518"/>
                  </a:lnTo>
                  <a:lnTo>
                    <a:pt x="1244353" y="80181"/>
                  </a:lnTo>
                  <a:lnTo>
                    <a:pt x="1201455" y="61970"/>
                  </a:lnTo>
                  <a:lnTo>
                    <a:pt x="1157390" y="45956"/>
                  </a:lnTo>
                  <a:lnTo>
                    <a:pt x="1112231" y="32210"/>
                  </a:lnTo>
                  <a:lnTo>
                    <a:pt x="1066053" y="20804"/>
                  </a:lnTo>
                  <a:lnTo>
                    <a:pt x="1018929" y="11809"/>
                  </a:lnTo>
                  <a:lnTo>
                    <a:pt x="970932" y="5296"/>
                  </a:lnTo>
                  <a:lnTo>
                    <a:pt x="922137" y="1335"/>
                  </a:lnTo>
                  <a:lnTo>
                    <a:pt x="872617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891400" y="1918462"/>
              <a:ext cx="1690877" cy="163563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43400" y="2362200"/>
            <a:ext cx="1447800" cy="89665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540" algn="ctr">
              <a:lnSpc>
                <a:spcPct val="103000"/>
              </a:lnSpc>
              <a:spcBef>
                <a:spcPts val="7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Формулировать эти проблемы на языке математики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05600" y="2057400"/>
            <a:ext cx="1828800" cy="131664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2250" marR="5080" indent="-210185" algn="ctr">
              <a:lnSpc>
                <a:spcPct val="100800"/>
              </a:lnSpc>
              <a:spcBef>
                <a:spcPts val="85"/>
              </a:spcBef>
            </a:pPr>
            <a:r>
              <a:rPr lang="ru-RU" sz="1400" b="1" spc="15" dirty="0" smtClean="0">
                <a:latin typeface="Carlito"/>
                <a:cs typeface="Carlito"/>
              </a:rPr>
              <a:t>    </a:t>
            </a:r>
            <a:r>
              <a:rPr lang="ru-RU" sz="1400" b="1" spc="15" dirty="0" smtClean="0">
                <a:latin typeface="Times New Roman" pitchFamily="18" charset="0"/>
                <a:cs typeface="Times New Roman" pitchFamily="18" charset="0"/>
              </a:rPr>
              <a:t>Решать проблемы, используя математические факты и методы, анализировать методы решения 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19400" y="4648200"/>
            <a:ext cx="1600200" cy="13160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750" marR="5080" indent="-19685" algn="ctr">
              <a:lnSpc>
                <a:spcPct val="100899"/>
              </a:lnSpc>
              <a:spcBef>
                <a:spcPts val="8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Интерпретировать полученные результаты с учетом поставленной задачи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67400" y="4572000"/>
            <a:ext cx="1524000" cy="8813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225" marR="5080" indent="-9525" algn="ctr">
              <a:lnSpc>
                <a:spcPct val="100800"/>
              </a:lnSpc>
              <a:spcBef>
                <a:spcPts val="85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Формулировать и записывать результаты решения</a:t>
            </a:r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94881"/>
            <a:ext cx="7086600" cy="861774"/>
          </a:xfrm>
        </p:spPr>
        <p:txBody>
          <a:bodyPr/>
          <a:lstStyle/>
          <a:p>
            <a:pPr algn="ctr"/>
            <a:r>
              <a:rPr lang="ru-RU" sz="2800" u="sng" spc="-20" dirty="0" smtClean="0"/>
              <a:t>Приемы формирования </a:t>
            </a:r>
            <a:r>
              <a:rPr lang="ru-RU" sz="2800" u="sng" spc="-10" dirty="0" smtClean="0"/>
              <a:t>математической </a:t>
            </a:r>
            <a:r>
              <a:rPr lang="ru-RU" sz="2800" u="sng" spc="-5" dirty="0" smtClean="0"/>
              <a:t>грамотности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219200"/>
            <a:ext cx="7391400" cy="541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1524000"/>
            <a:ext cx="14400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Пояснение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5200" y="1524000"/>
            <a:ext cx="14400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1900" y="1290069"/>
            <a:ext cx="14400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19308" y="1295400"/>
            <a:ext cx="1440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2363" y="2400300"/>
            <a:ext cx="19812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8600" y="2667000"/>
            <a:ext cx="22860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7000" y="2667000"/>
            <a:ext cx="1980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8200" y="3628823"/>
            <a:ext cx="19050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7200" y="3886200"/>
            <a:ext cx="1904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Сравнение, анализ, синтез,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1800" y="3886200"/>
            <a:ext cx="1905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к детям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8200" y="4801661"/>
            <a:ext cx="1800000" cy="612000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Репродуктивно-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мнемонические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67200" y="4953000"/>
            <a:ext cx="1800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Репродуктивно-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81800" y="4953000"/>
            <a:ext cx="1800000" cy="61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родуктивно-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90209" y="5738587"/>
            <a:ext cx="1800000" cy="720000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Сколько?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называется?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отличается?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91000" y="5867400"/>
            <a:ext cx="18762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будет…, если 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Поставлю еще один?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число больше (меньше)?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5867400"/>
            <a:ext cx="1800000" cy="72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надо сделать, чтобы стало по …? Как можно определить, который … в ряду красный?</a:t>
            </a:r>
            <a:endParaRPr lang="ru-RU" sz="105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886200" y="1143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867400" y="1143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91400" y="11430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438400" y="11430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048000" y="1066800"/>
            <a:ext cx="2286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029200" y="1143000"/>
            <a:ext cx="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010400" y="1143000"/>
            <a:ext cx="2286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181600" y="11430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181600" y="35814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858000" y="1066800"/>
            <a:ext cx="76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7010400" y="35814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124200" y="1066800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200400" y="36576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086600" y="47244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5943600" y="4191000"/>
            <a:ext cx="762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172200" y="3962400"/>
            <a:ext cx="533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3276600" y="45720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2590800" y="56388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181600" y="56388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7543800" y="56388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14" y="194881"/>
            <a:ext cx="6668770" cy="846386"/>
          </a:xfrm>
        </p:spPr>
        <p:txBody>
          <a:bodyPr/>
          <a:lstStyle/>
          <a:p>
            <a:pPr algn="ctr"/>
            <a:r>
              <a:rPr lang="ru-RU" u="sng" dirty="0" smtClean="0"/>
              <a:t>Давайте вспомним основные способы в работе с детьми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2629" y="1935416"/>
            <a:ext cx="5659120" cy="296234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Алгоритм </a:t>
            </a:r>
            <a:r>
              <a:rPr lang="ru-RU" dirty="0" smtClean="0"/>
              <a:t>- </a:t>
            </a:r>
            <a:r>
              <a:rPr lang="ru-RU" dirty="0"/>
              <a:t>это последовательный переход от одного действия к другому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63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7135653" cy="56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2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565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Algerian</vt:lpstr>
      <vt:lpstr>Calibri</vt:lpstr>
      <vt:lpstr>Carlito</vt:lpstr>
      <vt:lpstr>Times New Roman</vt:lpstr>
      <vt:lpstr>Office Theme</vt:lpstr>
      <vt:lpstr>Презентация PowerPoint</vt:lpstr>
      <vt:lpstr>Презентация PowerPoint</vt:lpstr>
      <vt:lpstr>Этапы формирования математической грамотности</vt:lpstr>
      <vt:lpstr> Задачи математической грамотности </vt:lpstr>
      <vt:lpstr>Ключевые характеристики математической грамотности </vt:lpstr>
      <vt:lpstr>Приемы формирования математической грамотности</vt:lpstr>
      <vt:lpstr>Давайте вспомним основные способы в работе с детьми</vt:lpstr>
      <vt:lpstr>Презентация PowerPoint</vt:lpstr>
      <vt:lpstr>Презентация PowerPoint</vt:lpstr>
      <vt:lpstr>Презентация PowerPoint</vt:lpstr>
      <vt:lpstr>       Сериация - </vt:lpstr>
      <vt:lpstr>Презентация PowerPoint</vt:lpstr>
      <vt:lpstr>Презентация PowerPoint</vt:lpstr>
      <vt:lpstr>Презентация PowerPoint</vt:lpstr>
      <vt:lpstr>                 Проблемная ситуация - </vt:lpstr>
      <vt:lpstr>         Примеры проблемных ситуаций</vt:lpstr>
      <vt:lpstr>Совместная деятельность педагога и детей</vt:lpstr>
      <vt:lpstr>Педагогу на заметку</vt:lpstr>
      <vt:lpstr>Презентация PowerPoint</vt:lpstr>
      <vt:lpstr>Всем творческих успехов!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47</cp:revision>
  <dcterms:created xsi:type="dcterms:W3CDTF">2022-10-26T06:04:44Z</dcterms:created>
  <dcterms:modified xsi:type="dcterms:W3CDTF">2024-01-09T08:49:09Z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2022-10-26T00:00:00Z</vt:filetime>
  </property>
</Properties>
</file>