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1"/>
  </p:notesMasterIdLst>
  <p:sldIdLst>
    <p:sldId id="256" r:id="rId2"/>
    <p:sldId id="280" r:id="rId3"/>
    <p:sldId id="278" r:id="rId4"/>
    <p:sldId id="265" r:id="rId5"/>
    <p:sldId id="266" r:id="rId6"/>
    <p:sldId id="286" r:id="rId7"/>
    <p:sldId id="287" r:id="rId8"/>
    <p:sldId id="257" r:id="rId9"/>
    <p:sldId id="263" r:id="rId10"/>
    <p:sldId id="261" r:id="rId11"/>
    <p:sldId id="281" r:id="rId12"/>
    <p:sldId id="259" r:id="rId13"/>
    <p:sldId id="282" r:id="rId14"/>
    <p:sldId id="279" r:id="rId15"/>
    <p:sldId id="260" r:id="rId16"/>
    <p:sldId id="264" r:id="rId17"/>
    <p:sldId id="283" r:id="rId18"/>
    <p:sldId id="284" r:id="rId19"/>
    <p:sldId id="268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7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>
        <a:solidFill>
          <a:srgbClr val="A80000"/>
        </a:solidFill>
      </dgm:spPr>
      <dgm:t>
        <a:bodyPr/>
        <a:lstStyle/>
        <a:p>
          <a:r>
            <a:rPr lang="ru-RU" b="1" dirty="0" smtClean="0">
              <a:latin typeface="Constantia" pitchFamily="18" charset="0"/>
            </a:rPr>
            <a:t>10</a:t>
          </a:r>
          <a:r>
            <a:rPr lang="en-US" b="1" dirty="0">
              <a:latin typeface="Constantia" pitchFamily="18" charset="0"/>
            </a:rPr>
            <a:t/>
          </a:r>
          <a:br>
            <a:rPr lang="en-US" b="1" dirty="0">
              <a:latin typeface="Constantia" pitchFamily="18" charset="0"/>
            </a:rPr>
          </a:br>
          <a:r>
            <a:rPr lang="ru-RU" b="1" dirty="0">
              <a:latin typeface="Constantia" pitchFamily="18" charset="0"/>
            </a:rPr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 custT="1"/>
      <dgm:spPr>
        <a:ln w="28575">
          <a:solidFill>
            <a:srgbClr val="A80000"/>
          </a:solidFill>
        </a:ln>
      </dgm:spPr>
      <dgm:t>
        <a:bodyPr/>
        <a:lstStyle/>
        <a:p>
          <a:r>
            <a:rPr lang="ru-RU" sz="1400" dirty="0"/>
            <a:t> </a:t>
          </a:r>
          <a:r>
            <a:rPr lang="ru-RU" sz="1800" b="1" dirty="0">
              <a:latin typeface="Constantia" pitchFamily="18" charset="0"/>
            </a:rPr>
            <a:t>Необходимо </a:t>
          </a:r>
          <a:r>
            <a:rPr lang="ru-RU" sz="1800" b="1" dirty="0" smtClean="0">
              <a:latin typeface="Constantia" pitchFamily="18" charset="0"/>
            </a:rPr>
            <a:t/>
          </a:r>
          <a:br>
            <a:rPr lang="ru-RU" sz="1800" b="1" dirty="0" smtClean="0">
              <a:latin typeface="Constantia" pitchFamily="18" charset="0"/>
            </a:rPr>
          </a:br>
          <a:r>
            <a:rPr lang="ru-RU" sz="1800" b="1" dirty="0" smtClean="0">
              <a:latin typeface="Constantia" pitchFamily="18" charset="0"/>
            </a:rPr>
            <a:t>набрать</a:t>
          </a:r>
          <a:r>
            <a:rPr lang="ru-RU" sz="1800" b="1" dirty="0">
              <a:latin typeface="Constantia" pitchFamily="18" charset="0"/>
            </a:rPr>
            <a:t>,</a:t>
          </a:r>
          <a:r>
            <a:rPr lang="en-US" sz="1800" b="1" dirty="0">
              <a:latin typeface="Constantia" pitchFamily="18" charset="0"/>
            </a:rPr>
            <a:t/>
          </a:r>
          <a:br>
            <a:rPr lang="en-US" sz="1800" b="1" dirty="0">
              <a:latin typeface="Constantia" pitchFamily="18" charset="0"/>
            </a:rPr>
          </a:br>
          <a:r>
            <a:rPr lang="ru-RU" sz="1800" b="1" dirty="0">
              <a:latin typeface="Constantia" pitchFamily="18" charset="0"/>
            </a:rPr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>
        <a:ln w="19050">
          <a:solidFill>
            <a:srgbClr val="A80000"/>
          </a:solidFill>
        </a:ln>
      </dgm:spPr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>
        <a:solidFill>
          <a:srgbClr val="2D1ABC"/>
        </a:solidFill>
      </dgm:spPr>
      <dgm:t>
        <a:bodyPr/>
        <a:lstStyle/>
        <a:p>
          <a:r>
            <a:rPr lang="ru-RU" b="1" dirty="0" smtClean="0">
              <a:latin typeface="Constantia" pitchFamily="18" charset="0"/>
            </a:rPr>
            <a:t>20 </a:t>
          </a:r>
          <a:br>
            <a:rPr lang="ru-RU" b="1" dirty="0" smtClean="0">
              <a:latin typeface="Constantia" pitchFamily="18" charset="0"/>
            </a:rPr>
          </a:br>
          <a:r>
            <a:rPr lang="ru-RU" b="1" dirty="0" smtClean="0">
              <a:latin typeface="Constantia" pitchFamily="18" charset="0"/>
            </a:rPr>
            <a:t>баллов</a:t>
          </a:r>
          <a:endParaRPr lang="ru-RU" b="1" dirty="0">
            <a:latin typeface="Constantia" pitchFamily="18" charset="0"/>
          </a:endParaRP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 custT="1"/>
      <dgm:spPr>
        <a:ln w="28575">
          <a:solidFill>
            <a:srgbClr val="2D1ABC"/>
          </a:solidFill>
        </a:ln>
      </dgm:spPr>
      <dgm:t>
        <a:bodyPr/>
        <a:lstStyle/>
        <a:p>
          <a:r>
            <a:rPr lang="ru-RU" sz="1800" b="1" dirty="0">
              <a:latin typeface="Constantia" pitchFamily="18" charset="0"/>
            </a:rPr>
            <a:t>Максимальное количество</a:t>
          </a:r>
          <a:r>
            <a:rPr lang="en-US" sz="1800" b="1" dirty="0">
              <a:latin typeface="Constantia" pitchFamily="18" charset="0"/>
            </a:rPr>
            <a:t/>
          </a:r>
          <a:br>
            <a:rPr lang="en-US" sz="1800" b="1" dirty="0">
              <a:latin typeface="Constantia" pitchFamily="18" charset="0"/>
            </a:rPr>
          </a:br>
          <a:r>
            <a:rPr lang="ru-RU" sz="1800" b="1" dirty="0">
              <a:latin typeface="Constantia" pitchFamily="18" charset="0"/>
            </a:rPr>
            <a:t>за собеседование</a:t>
          </a:r>
        </a:p>
      </dgm:t>
    </dgm:pt>
    <dgm:pt modelId="{C9151A50-52B4-4B43-AB8E-CB6BE2FD3C4C}" type="parTrans" cxnId="{778DC6A4-9122-4393-83F1-52803332C7B0}">
      <dgm:prSet/>
      <dgm:spPr>
        <a:ln w="19050">
          <a:solidFill>
            <a:srgbClr val="2D1ABC"/>
          </a:solidFill>
        </a:ln>
      </dgm:spPr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6819B-2D37-41CD-AC6C-ED54515C9685}" type="presOf" srcId="{C9151A50-52B4-4B43-AB8E-CB6BE2FD3C4C}" destId="{8D1F4F3F-B845-415C-BFF3-0750A868DB34}" srcOrd="0" destOrd="0" presId="urn:microsoft.com/office/officeart/2005/8/layout/hierarchy3"/>
    <dgm:cxn modelId="{A5786869-F2D0-4633-9A21-2473D6712B0D}" type="presOf" srcId="{8566D08F-A495-4BC0-99A2-762156FF2AF1}" destId="{1551F1DB-82F8-42E0-A61B-2D2985844723}" srcOrd="1" destOrd="0" presId="urn:microsoft.com/office/officeart/2005/8/layout/hierarchy3"/>
    <dgm:cxn modelId="{8C48500B-1D78-4355-AE6D-EF34913211EB}" type="presOf" srcId="{98C2258D-D27A-40B8-BDD6-2D96252693B5}" destId="{0337E92B-FC32-429E-9CD1-E8EE7DC09A96}" srcOrd="1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76CE7872-B02D-4028-B384-5DB18F0F86EB}" type="presOf" srcId="{58AD2645-6E5C-4D6B-9297-CE07BA87CEA0}" destId="{4A0DF5F0-2F35-4C3E-AB0D-9974F0622678}" srcOrd="0" destOrd="0" presId="urn:microsoft.com/office/officeart/2005/8/layout/hierarchy3"/>
    <dgm:cxn modelId="{40A8AD71-D5DD-41A4-AB79-174EE6C87FF3}" type="presOf" srcId="{8566D08F-A495-4BC0-99A2-762156FF2AF1}" destId="{F2B66C0D-CC94-49E6-83FA-6CCC10036FE0}" srcOrd="0" destOrd="0" presId="urn:microsoft.com/office/officeart/2005/8/layout/hierarchy3"/>
    <dgm:cxn modelId="{1FCB5B95-4E4B-4BBF-8D5B-48899198430D}" type="presOf" srcId="{19DED8D7-16D3-4C36-8016-2C3F92E504AD}" destId="{34A10F08-8F2E-47A2-8844-E81FEEC624B9}" srcOrd="0" destOrd="0" presId="urn:microsoft.com/office/officeart/2005/8/layout/hierarchy3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5D4107AF-8187-4272-8D7D-D82D754DB54E}" type="presOf" srcId="{40DB214A-E019-4139-B2B1-0B13D587CD19}" destId="{D0E90210-53FC-4F27-A1FA-1D7BCFBDDC09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EA036F00-9D86-4561-BAA3-6E108BCF9D47}" type="presOf" srcId="{98C2258D-D27A-40B8-BDD6-2D96252693B5}" destId="{BBCEC63C-2FA8-420E-9FB7-9B2AEEBD69A1}" srcOrd="0" destOrd="0" presId="urn:microsoft.com/office/officeart/2005/8/layout/hierarchy3"/>
    <dgm:cxn modelId="{65D07315-6CE1-4BD8-9381-F5264761560C}" type="presOf" srcId="{B37363DF-BD72-414C-BC7D-10C8D1F0FBA3}" destId="{3585C612-4CAE-4594-BFD1-188F5B83E4CA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2C145657-253E-4CAF-8244-385E88BDC4C6}" type="presParOf" srcId="{D0E90210-53FC-4F27-A1FA-1D7BCFBDDC09}" destId="{38F38E86-8B7A-43D0-936E-EB4D8E47BDE1}" srcOrd="0" destOrd="0" presId="urn:microsoft.com/office/officeart/2005/8/layout/hierarchy3"/>
    <dgm:cxn modelId="{A0B72C79-1137-4F6F-A4E1-305259BB4D8D}" type="presParOf" srcId="{38F38E86-8B7A-43D0-936E-EB4D8E47BDE1}" destId="{A4EB7F23-73F5-42D8-AFBF-CFE0EE4097E0}" srcOrd="0" destOrd="0" presId="urn:microsoft.com/office/officeart/2005/8/layout/hierarchy3"/>
    <dgm:cxn modelId="{A5336B4A-3F20-44A8-B2C9-7FF8628FEB7D}" type="presParOf" srcId="{A4EB7F23-73F5-42D8-AFBF-CFE0EE4097E0}" destId="{BBCEC63C-2FA8-420E-9FB7-9B2AEEBD69A1}" srcOrd="0" destOrd="0" presId="urn:microsoft.com/office/officeart/2005/8/layout/hierarchy3"/>
    <dgm:cxn modelId="{F82242C3-91CA-4BE8-89D1-5AF15013E21C}" type="presParOf" srcId="{A4EB7F23-73F5-42D8-AFBF-CFE0EE4097E0}" destId="{0337E92B-FC32-429E-9CD1-E8EE7DC09A96}" srcOrd="1" destOrd="0" presId="urn:microsoft.com/office/officeart/2005/8/layout/hierarchy3"/>
    <dgm:cxn modelId="{71096E4E-0702-4AEA-8366-4D79038B5D31}" type="presParOf" srcId="{38F38E86-8B7A-43D0-936E-EB4D8E47BDE1}" destId="{BCA6B042-DDC3-4E5D-A0AC-19C5189C1A4E}" srcOrd="1" destOrd="0" presId="urn:microsoft.com/office/officeart/2005/8/layout/hierarchy3"/>
    <dgm:cxn modelId="{F4CEA597-2F63-4594-84F2-ECCEE5E4546C}" type="presParOf" srcId="{BCA6B042-DDC3-4E5D-A0AC-19C5189C1A4E}" destId="{3585C612-4CAE-4594-BFD1-188F5B83E4CA}" srcOrd="0" destOrd="0" presId="urn:microsoft.com/office/officeart/2005/8/layout/hierarchy3"/>
    <dgm:cxn modelId="{826777ED-E7A8-4178-B49B-5C66B0831EF0}" type="presParOf" srcId="{BCA6B042-DDC3-4E5D-A0AC-19C5189C1A4E}" destId="{4A0DF5F0-2F35-4C3E-AB0D-9974F0622678}" srcOrd="1" destOrd="0" presId="urn:microsoft.com/office/officeart/2005/8/layout/hierarchy3"/>
    <dgm:cxn modelId="{9E453449-87B3-4FCA-97E3-1C0B9E4B30A6}" type="presParOf" srcId="{D0E90210-53FC-4F27-A1FA-1D7BCFBDDC09}" destId="{37255076-98C1-473E-B75E-F3B0A903C2CB}" srcOrd="1" destOrd="0" presId="urn:microsoft.com/office/officeart/2005/8/layout/hierarchy3"/>
    <dgm:cxn modelId="{CDD15D6A-1737-45CA-93B0-A72D53069985}" type="presParOf" srcId="{37255076-98C1-473E-B75E-F3B0A903C2CB}" destId="{A4E2AC25-46F2-459E-83E2-B5F4056821F9}" srcOrd="0" destOrd="0" presId="urn:microsoft.com/office/officeart/2005/8/layout/hierarchy3"/>
    <dgm:cxn modelId="{EAADB803-593C-4138-8065-DBD7776B6807}" type="presParOf" srcId="{A4E2AC25-46F2-459E-83E2-B5F4056821F9}" destId="{F2B66C0D-CC94-49E6-83FA-6CCC10036FE0}" srcOrd="0" destOrd="0" presId="urn:microsoft.com/office/officeart/2005/8/layout/hierarchy3"/>
    <dgm:cxn modelId="{4D02D06F-A0AA-4B86-A761-0C94E34CE3C5}" type="presParOf" srcId="{A4E2AC25-46F2-459E-83E2-B5F4056821F9}" destId="{1551F1DB-82F8-42E0-A61B-2D2985844723}" srcOrd="1" destOrd="0" presId="urn:microsoft.com/office/officeart/2005/8/layout/hierarchy3"/>
    <dgm:cxn modelId="{8A9E9103-28EA-4D55-9938-53709A9D5659}" type="presParOf" srcId="{37255076-98C1-473E-B75E-F3B0A903C2CB}" destId="{B56D9174-416F-45DD-9E26-4D0939F58BE3}" srcOrd="1" destOrd="0" presId="urn:microsoft.com/office/officeart/2005/8/layout/hierarchy3"/>
    <dgm:cxn modelId="{7A856F9B-C756-4428-B166-89E29718983C}" type="presParOf" srcId="{B56D9174-416F-45DD-9E26-4D0939F58BE3}" destId="{8D1F4F3F-B845-415C-BFF3-0750A868DB34}" srcOrd="0" destOrd="0" presId="urn:microsoft.com/office/officeart/2005/8/layout/hierarchy3"/>
    <dgm:cxn modelId="{BCF80FD0-34D0-492D-BB62-9A2D0EBF97BE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733" y="771287"/>
          <a:ext cx="2670851" cy="1335425"/>
        </a:xfrm>
        <a:prstGeom prst="roundRect">
          <a:avLst>
            <a:gd name="adj" fmla="val 10000"/>
          </a:avLst>
        </a:prstGeom>
        <a:solidFill>
          <a:srgbClr val="A8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latin typeface="Constantia" pitchFamily="18" charset="0"/>
            </a:rPr>
            <a:t>10</a:t>
          </a:r>
          <a:r>
            <a:rPr lang="en-US" sz="4100" b="1" kern="1200" dirty="0">
              <a:latin typeface="Constantia" pitchFamily="18" charset="0"/>
            </a:rPr>
            <a:t/>
          </a:r>
          <a:br>
            <a:rPr lang="en-US" sz="4100" b="1" kern="1200" dirty="0">
              <a:latin typeface="Constantia" pitchFamily="18" charset="0"/>
            </a:rPr>
          </a:br>
          <a:r>
            <a:rPr lang="ru-RU" sz="4100" b="1" kern="1200" dirty="0">
              <a:latin typeface="Constantia" pitchFamily="18" charset="0"/>
            </a:rPr>
            <a:t>баллов</a:t>
          </a:r>
        </a:p>
      </dsp:txBody>
      <dsp:txXfrm>
        <a:off x="39846" y="810400"/>
        <a:ext cx="2592625" cy="1257199"/>
      </dsp:txXfrm>
    </dsp:sp>
    <dsp:sp modelId="{3585C612-4CAE-4594-BFD1-188F5B83E4CA}">
      <dsp:nvSpPr>
        <dsp:cNvPr id="0" name=""/>
        <dsp:cNvSpPr/>
      </dsp:nvSpPr>
      <dsp:spPr>
        <a:xfrm>
          <a:off x="267818" y="2106713"/>
          <a:ext cx="267085" cy="100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569"/>
              </a:lnTo>
              <a:lnTo>
                <a:pt x="267085" y="1001569"/>
              </a:lnTo>
            </a:path>
          </a:pathLst>
        </a:custGeom>
        <a:noFill/>
        <a:ln w="19050" cap="flat" cmpd="sng" algn="ctr">
          <a:solidFill>
            <a:srgbClr val="A8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534904" y="2440569"/>
          <a:ext cx="2136681" cy="1335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8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 </a:t>
          </a:r>
          <a:r>
            <a:rPr lang="ru-RU" sz="1800" b="1" kern="1200" dirty="0">
              <a:latin typeface="Constantia" pitchFamily="18" charset="0"/>
            </a:rPr>
            <a:t>Необходимо </a:t>
          </a:r>
          <a:r>
            <a:rPr lang="ru-RU" sz="1800" b="1" kern="1200" dirty="0" smtClean="0">
              <a:latin typeface="Constantia" pitchFamily="18" charset="0"/>
            </a:rPr>
            <a:t/>
          </a:r>
          <a:br>
            <a:rPr lang="ru-RU" sz="1800" b="1" kern="1200" dirty="0" smtClean="0">
              <a:latin typeface="Constantia" pitchFamily="18" charset="0"/>
            </a:rPr>
          </a:br>
          <a:r>
            <a:rPr lang="ru-RU" sz="1800" b="1" kern="1200" dirty="0" smtClean="0">
              <a:latin typeface="Constantia" pitchFamily="18" charset="0"/>
            </a:rPr>
            <a:t>набрать</a:t>
          </a:r>
          <a:r>
            <a:rPr lang="ru-RU" sz="1800" b="1" kern="1200" dirty="0">
              <a:latin typeface="Constantia" pitchFamily="18" charset="0"/>
            </a:rPr>
            <a:t>,</a:t>
          </a:r>
          <a:r>
            <a:rPr lang="en-US" sz="1800" b="1" kern="1200" dirty="0">
              <a:latin typeface="Constantia" pitchFamily="18" charset="0"/>
            </a:rPr>
            <a:t/>
          </a:r>
          <a:br>
            <a:rPr lang="en-US" sz="1800" b="1" kern="1200" dirty="0">
              <a:latin typeface="Constantia" pitchFamily="18" charset="0"/>
            </a:rPr>
          </a:br>
          <a:r>
            <a:rPr lang="ru-RU" sz="1800" b="1" kern="1200" dirty="0">
              <a:latin typeface="Constantia" pitchFamily="18" charset="0"/>
            </a:rPr>
            <a:t>чтобы получить "зачет"</a:t>
          </a:r>
        </a:p>
      </dsp:txBody>
      <dsp:txXfrm>
        <a:off x="574017" y="2479682"/>
        <a:ext cx="2058455" cy="1257199"/>
      </dsp:txXfrm>
    </dsp:sp>
    <dsp:sp modelId="{F2B66C0D-CC94-49E6-83FA-6CCC10036FE0}">
      <dsp:nvSpPr>
        <dsp:cNvPr id="0" name=""/>
        <dsp:cNvSpPr/>
      </dsp:nvSpPr>
      <dsp:spPr>
        <a:xfrm>
          <a:off x="3339297" y="771287"/>
          <a:ext cx="2670851" cy="1335425"/>
        </a:xfrm>
        <a:prstGeom prst="roundRect">
          <a:avLst>
            <a:gd name="adj" fmla="val 10000"/>
          </a:avLst>
        </a:prstGeom>
        <a:solidFill>
          <a:srgbClr val="2D1ABC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latin typeface="Constantia" pitchFamily="18" charset="0"/>
            </a:rPr>
            <a:t>20 </a:t>
          </a:r>
          <a:br>
            <a:rPr lang="ru-RU" sz="4100" b="1" kern="1200" dirty="0" smtClean="0">
              <a:latin typeface="Constantia" pitchFamily="18" charset="0"/>
            </a:rPr>
          </a:br>
          <a:r>
            <a:rPr lang="ru-RU" sz="4100" b="1" kern="1200" dirty="0" smtClean="0">
              <a:latin typeface="Constantia" pitchFamily="18" charset="0"/>
            </a:rPr>
            <a:t>баллов</a:t>
          </a:r>
          <a:endParaRPr lang="ru-RU" sz="4100" b="1" kern="1200" dirty="0">
            <a:latin typeface="Constantia" pitchFamily="18" charset="0"/>
          </a:endParaRPr>
        </a:p>
      </dsp:txBody>
      <dsp:txXfrm>
        <a:off x="3378410" y="810400"/>
        <a:ext cx="2592625" cy="1257199"/>
      </dsp:txXfrm>
    </dsp:sp>
    <dsp:sp modelId="{8D1F4F3F-B845-415C-BFF3-0750A868DB34}">
      <dsp:nvSpPr>
        <dsp:cNvPr id="0" name=""/>
        <dsp:cNvSpPr/>
      </dsp:nvSpPr>
      <dsp:spPr>
        <a:xfrm>
          <a:off x="3606383" y="2106713"/>
          <a:ext cx="267085" cy="100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569"/>
              </a:lnTo>
              <a:lnTo>
                <a:pt x="267085" y="1001569"/>
              </a:lnTo>
            </a:path>
          </a:pathLst>
        </a:custGeom>
        <a:noFill/>
        <a:ln w="19050" cap="flat" cmpd="sng" algn="ctr">
          <a:solidFill>
            <a:srgbClr val="2D1AB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3873468" y="2440569"/>
          <a:ext cx="2136681" cy="1335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D1AB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onstantia" pitchFamily="18" charset="0"/>
            </a:rPr>
            <a:t>Максимальное количество</a:t>
          </a:r>
          <a:r>
            <a:rPr lang="en-US" sz="1800" b="1" kern="1200" dirty="0">
              <a:latin typeface="Constantia" pitchFamily="18" charset="0"/>
            </a:rPr>
            <a:t/>
          </a:r>
          <a:br>
            <a:rPr lang="en-US" sz="1800" b="1" kern="1200" dirty="0">
              <a:latin typeface="Constantia" pitchFamily="18" charset="0"/>
            </a:rPr>
          </a:br>
          <a:r>
            <a:rPr lang="ru-RU" sz="1800" b="1" kern="1200" dirty="0">
              <a:latin typeface="Constantia" pitchFamily="18" charset="0"/>
            </a:rPr>
            <a:t>за собеседование</a:t>
          </a:r>
        </a:p>
      </dsp:txBody>
      <dsp:txXfrm>
        <a:off x="3912581" y="2479682"/>
        <a:ext cx="2058455" cy="1257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710D8-874A-445D-B1E0-6BCA346CC56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5C821-FAC9-49E9-A61B-4DBE167B7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C821-FAC9-49E9-A61B-4DBE167B732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C821-FAC9-49E9-A61B-4DBE167B732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3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598829-D7B6-4193-A41E-07A986DF5B2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3AE9E0-7D90-4FEE-AD0F-10B233142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4149080"/>
            <a:ext cx="6696092" cy="171832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FF00"/>
                </a:solidFill>
              </a:rPr>
              <a:t>«</a:t>
            </a:r>
            <a:r>
              <a:rPr lang="ru-RU" sz="3600" dirty="0">
                <a:solidFill>
                  <a:srgbClr val="FFFF00"/>
                </a:solidFill>
              </a:rPr>
              <a:t>Т</a:t>
            </a:r>
            <a:r>
              <a:rPr lang="ru-RU" sz="3600" smtClean="0">
                <a:solidFill>
                  <a:srgbClr val="FFFF00"/>
                </a:solidFill>
              </a:rPr>
              <a:t>рудности </a:t>
            </a:r>
            <a:r>
              <a:rPr lang="ru-RU" sz="3600" dirty="0" smtClean="0">
                <a:solidFill>
                  <a:srgbClr val="FFFF00"/>
                </a:solidFill>
              </a:rPr>
              <a:t>и пути их решения при подготовке к итоговому собеседованию</a:t>
            </a:r>
            <a:r>
              <a:rPr lang="ru-RU" sz="3600" dirty="0" smtClean="0">
                <a:solidFill>
                  <a:srgbClr val="FFFF00"/>
                </a:solidFill>
              </a:rPr>
              <a:t>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учитель русского языка и литературы МБОУ «Оскольская ООШ» Капустина Т.П.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3" y="186262"/>
            <a:ext cx="3241169" cy="3744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833" y="908721"/>
            <a:ext cx="4879616" cy="298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Задание 1: Выразительное чтение вслух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93062"/>
            <a:ext cx="8336882" cy="48322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«пятиминуток» чтения на каждом уроке;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скороговорок;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аудио и видео отрывков: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заранее подготовленными учениками;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(запись и объяснение непонятных слов в тетрадь)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цепочкой(по предложению, по абзацу);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«предсказание» (чтение с остановками, что же будет дальше?)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с сокращением (подготовка к краткому пересказу)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«с ускорением»(постепенно прибавляя темп)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286512" y="4143380"/>
            <a:ext cx="1071570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82" y="3737072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404664"/>
            <a:ext cx="7920880" cy="569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10. </a:t>
            </a:r>
            <a:r>
              <a:rPr lang="ru-RU" sz="2800" dirty="0" smtClean="0"/>
              <a:t>Чтение «разными голосами»;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11. </a:t>
            </a:r>
            <a:r>
              <a:rPr lang="ru-RU" sz="2800" dirty="0" smtClean="0"/>
              <a:t>Чтение «по ролям»;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12. </a:t>
            </a:r>
            <a:r>
              <a:rPr lang="ru-RU" sz="2800" dirty="0" smtClean="0"/>
              <a:t>Многократное чтение (несколько раз чтение одного  и того же текста в мин.)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13. </a:t>
            </a:r>
            <a:r>
              <a:rPr lang="ru-RU" sz="2800" dirty="0" smtClean="0"/>
              <a:t>Чтение «вверх тормашками» (книга наоборот);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14.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«Голова и хвост» - учитель в тексте читает любое предложение, а дети должны найти и продолжить чтение </a:t>
            </a:r>
            <a:r>
              <a:rPr lang="ru-RU" sz="2800" dirty="0" smtClean="0"/>
              <a:t>дальше;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15.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«На одном </a:t>
            </a:r>
            <a:r>
              <a:rPr lang="ru-RU" sz="2800" dirty="0" smtClean="0"/>
              <a:t>дыхании» (делать </a:t>
            </a:r>
            <a:r>
              <a:rPr lang="ru-RU" sz="2800" dirty="0"/>
              <a:t>глубокий вдох и прочитать до того места, до куда </a:t>
            </a:r>
            <a:r>
              <a:rPr lang="ru-RU" sz="2800" dirty="0" smtClean="0"/>
              <a:t>сможешь);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16.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Чтение </a:t>
            </a:r>
            <a:r>
              <a:rPr lang="ru-RU" sz="2800" dirty="0"/>
              <a:t>на диктофон.</a:t>
            </a:r>
          </a:p>
        </p:txBody>
      </p:sp>
    </p:spTree>
    <p:extLst>
      <p:ext uri="{BB962C8B-B14F-4D97-AF65-F5344CB8AC3E}">
        <p14:creationId xmlns:p14="http://schemas.microsoft.com/office/powerpoint/2010/main" val="36201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337452" cy="990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Разучивание  скороговорок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2816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Водовоз вез воду из-под водопада.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гору гогочут гуси, под горой огонь горит.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Наш голова вашего голову головой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переголовит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перевыголовит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Наш дуда и туда и сюда.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Летят три пичужки через три пусты избушки.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один, Клим, клин колоти.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Каково волокно, таково и полотно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Клюет курка крупку, курит турка трубку.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10.Был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переполох -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расцвёл чертополох.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сад твой не заглох,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Прополи чертополох.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11.Белый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снег, белый мел, белый заяц тоже бел,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белка не бела, белой даже не была.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Скороговорки: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11161" y="1412776"/>
            <a:ext cx="7325816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кузова в кузов шла перегрузка арбузов.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грозу в грязи от груза арбузов развалился кузов.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случай в далёком Макао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Макака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коалу в какао макала,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лениво какао лакала,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Макака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макала, коала икала.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кузова в кузов шла перегрузка арбузов.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грозу в грязи от груза арбузов развалился кузов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.Везёт Сенька Саньку с Сонькой на санках.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Санки скок, Сеньку с ног, Саньку в бок, Соньку в лоб, все в сугроб.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57204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Орфоэпические нормы.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запоминалки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153400" cy="55446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— смотрите! — новый стиль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граффИти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труд не нужно забывать учителей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премировАть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Парижа привези нам на окна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жалюзИ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оттуда ж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тОрты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отправь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Объявление: «По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средАм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пою для милых дам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сегодня три ключа от дома нового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вручАт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Всем известны с детства от капризов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Положи-ка в свой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свежесрезанный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щавЕль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 футбол играть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мячик накачать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Тот свои знания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уроки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раздали фанты — розовые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бАнты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Помни: тот счастливее, кто душой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красИвее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поведению видно, что вам сейчас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завИдно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речки — ива, а под ней —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Облюбован мухами старый столик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7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715404" cy="99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Задание 2. Пересказ текста с включением цитаты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80328" cy="4857784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последовательностью пересказа;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пересказу учащиеся должны пронумеровать количество абзацев (абзац равен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сделать записи главных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записать фамилии, имена, отчества, даты, все цифровые обозначения, чтобы не допустить фактических ошибок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ввести высказывание  в  текст пересказа (обычно в конец пересказа).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высказывание представляет тезис, включаем в начало пересказа, высказывание представляет вывод, то в конец  пересказа.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476672"/>
            <a:ext cx="8352928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подготовки к пересказу: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прочитать текст и сформулировать его основную мысль;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пронумеровать количество абзацев;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ключевые слова, главную мысль каждой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причинно-следственные связи между событиями;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пересказать текст, логично  и уместно включив приведенное высказывание.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Способы </a:t>
            </a:r>
            <a:r>
              <a:rPr lang="ru-RU" b="1" dirty="0" smtClean="0">
                <a:solidFill>
                  <a:srgbClr val="FF0000"/>
                </a:solidFill>
              </a:rPr>
              <a:t>цитирования: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2088232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1.Предложения с прямой речью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2.Предложения с косвенной речью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Предложения с вводными словами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2267744" y="1589567"/>
            <a:ext cx="6463357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своих многочисленных книг Амосов писал: «Первобытный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Михайлович считал, что резервы, данные человеку от природы, существуют только до тех пор, пока он их использует. Неподвижный образ жизни превращает здорового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инвалида.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Амосова, регулярное максимальное использование человеком природных резервов помогает ему долго оставаться здоровым, а неподвижность превращает его в инвалида. </a:t>
            </a:r>
          </a:p>
        </p:txBody>
      </p:sp>
    </p:spTree>
    <p:extLst>
      <p:ext uri="{BB962C8B-B14F-4D97-AF65-F5344CB8AC3E}">
        <p14:creationId xmlns:p14="http://schemas.microsoft.com/office/powerpoint/2010/main" val="25653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302" t="18500" r="8364" b="5703"/>
          <a:stretch/>
        </p:blipFill>
        <p:spPr>
          <a:xfrm>
            <a:off x="370902" y="404664"/>
            <a:ext cx="823354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Советы для подготовки </a:t>
            </a:r>
            <a:r>
              <a:rPr lang="ru-RU" b="1" dirty="0" smtClean="0">
                <a:solidFill>
                  <a:srgbClr val="FF0000"/>
                </a:solidFill>
              </a:rPr>
              <a:t>пересказа: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еще раз  прочитайте текст и устно сформулируйте  его основную мысль;</a:t>
            </a:r>
          </a:p>
          <a:p>
            <a:pPr lvl="0"/>
            <a:r>
              <a:rPr lang="ru-RU" dirty="0" smtClean="0"/>
              <a:t>пронумеруйте  количество абзацев (Запомните: сколько абзацев, столько и </a:t>
            </a:r>
            <a:r>
              <a:rPr lang="ru-RU" dirty="0" err="1" smtClean="0"/>
              <a:t>микротем</a:t>
            </a:r>
            <a:r>
              <a:rPr lang="ru-RU" dirty="0" smtClean="0"/>
              <a:t>!);</a:t>
            </a:r>
          </a:p>
          <a:p>
            <a:pPr lvl="0"/>
            <a:r>
              <a:rPr lang="ru-RU" dirty="0" smtClean="0"/>
              <a:t>пользуйтесь записями, сделанными во время подготовки к выразительному чтению, </a:t>
            </a:r>
          </a:p>
          <a:p>
            <a:pPr lvl="0"/>
            <a:r>
              <a:rPr lang="ru-RU" dirty="0" smtClean="0"/>
              <a:t>перескажите текст, логично и уместно включив приведенное высказывание;</a:t>
            </a:r>
          </a:p>
          <a:p>
            <a:pPr lvl="0"/>
            <a:r>
              <a:rPr lang="ru-RU" dirty="0" smtClean="0"/>
              <a:t>заучивать или записывать цитату, которую нужно вставить в текст, не надо;</a:t>
            </a:r>
          </a:p>
          <a:p>
            <a:pPr lvl="0"/>
            <a:r>
              <a:rPr lang="ru-RU" dirty="0" smtClean="0"/>
              <a:t>нельзя просто «прилепить» цитату к тексту, она должна быть органично «привязана» к содержанию.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ИС: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 направлено на проверку коммуникативной компетенции обучающихся IX классов — умения создавать монологические высказывания на разные темы, принимать участие в диалоге, выразительно читать текст вслух, пересказывать текст с привлечением дополнительной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4733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высказывания в текст пересказа: речевые клише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(уместнее ввести предложенное высказывание в конце пересказа)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+ речевое клише: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 точно об этом человеке (назвать) было сказано известным писателем ФИО… : «высказывание»;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об этом удивительном человеке, нельзя не вспомнить высказывание ФИО: «высказывание»;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то, о чём мы сейчас говорили, находит подтверждение в словах ФИО, который сказал: «высказывание»;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оценивая вклад  ФИО (имя героя текста) в …, ФИО (автор цитаты) говорил: «высказывание»;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утверждал ФИО (автор цитаты), «высказывание»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(автор цитаты) считал, что  «высказывание»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Задание 3: Монологическое высказывание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композиции типов текста (описание, повествование, рассуждение)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«простых»  шаблонов для монолога, понятных среднестатистическому ученику;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слабых классах можно ограничиться описанием и повествованием,  в рассуждении учащимся трудно подбирать аргументы по теме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Примеры ответов к заданию 3 итогового собеседования ОГЭ по русскому языку.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7429552" cy="504351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фотографии  (не менее 10 фраз!)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Передо мной интересная фотография.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 думаю, что на ней изображен(а)…………..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Давайте рассмотрим изображение внимательнее.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Перед нами (школьный двор, зал музея, комната и т.д.). Если это улица, описать погоду – На снимке запечатлен (какой, какое) день, утро….+ подробности (светит яркое солнце, на небе облака и т.д.)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 переднем плане мы видим….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Они (описать внешний вид, одежду, чем заняты).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Их лица (его лицо, ее лицо) … (радостны, печальны, сосредоточенны), потому что …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 На заднем плане мы видим (назвать, кто, что на дальнем плане)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Я думаю (мне кажется), что…. (сделать вывод о том, что на заднем плане или о снимке в целом).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Мне понравилась эта фотография, потому что она четко передает чувства и эмоции присутствующих (присутствующего) на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Повествование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 на заданную тему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Я хочу рассказать об одном интересном событии - ….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Туда я отправился вместе с (классом, семьей, друзьями).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Наша (поездка, экскурсия, наш поход) состоялся (указать точную или примерную дату).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К этому мероприятию мы готовились заранее: … (рассказ о том, как готовились: если музей, экскурсия, то читали об этом, изучали материалы, если поход – собирали вещи, продумывали маршрут).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И вот наступил долгожданный день.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Во время экскурсии мы побывали … Во время похода мы побывали …..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Кроме того, мы увидели ….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Самым интересным оказалось (стал, был)…., так как….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 Мне понравилась эта ….. (понравился этот…), потому что ……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Я хочу еще раз принять участие в подобном мероприятии.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Рассуждение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на заданную тему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Мне предложили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порассуждать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интересную тему.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(Произнести заданную для монолога тему).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Попробую изложить свою точку зрения.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Итак, (далее прочитать первый предложенный вопрос).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Думаю, что …(ответ на первый предложенный вопрос).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(Ответ на второй предложенный вопрос), потому что…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Я считаю, что (ответ на третий предложенный вопрос), потому что…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Кроме того, (далее изложить информацию из последнего вопроса).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(Ответ на последний вопрос)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Таким образом, (сделать общий вывод). Такова моя позиция.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5, 6, 7, 9 применять прием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вопросительного предложения в утвердительное.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4: диалог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ученикам «Как готовиться к диалогу»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 образцом диалога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собственных развернутых ответов по вопросам.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Образец диалога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3"/>
          <a:ext cx="8143932" cy="4267200"/>
        </p:xfrm>
        <a:graphic>
          <a:graphicData uri="http://schemas.openxmlformats.org/drawingml/2006/table">
            <a:tbl>
              <a:tblPr/>
              <a:tblGrid>
                <a:gridCol w="204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9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вопрос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ответ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NewRomanPSMT"/>
                          <a:cs typeface="Times New Roman"/>
                        </a:rPr>
                        <a:t>1)Нужна ли в школе обязательная форма одежды?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Да, обязательная форма одежды в школе нужна,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latin typeface="Times New Roman"/>
                          <a:ea typeface="TimesNewRomanPSMT"/>
                          <a:cs typeface="Times New Roman"/>
                        </a:rPr>
                        <a:t>потому что</a:t>
                      </a:r>
                      <a:r>
                        <a:rPr lang="ru-RU" sz="2000" b="1" i="1" dirty="0">
                          <a:latin typeface="Times New Roman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строгий стиль создает деловую атмосферу, необходимую для занятий.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NewRomanPSMT"/>
                          <a:cs typeface="Times New Roman"/>
                        </a:rPr>
                        <a:t>2) </a:t>
                      </a:r>
                      <a:r>
                        <a:rPr lang="ru-RU" sz="2000" b="1" i="1">
                          <a:latin typeface="Times New Roman"/>
                          <a:ea typeface="TimesNewRomanPSMT"/>
                          <a:cs typeface="Times New Roman"/>
                        </a:rPr>
                        <a:t>Есть ли у вас в школе форма?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latin typeface="Times New Roman"/>
                          <a:ea typeface="TimesNewRomanPSMT"/>
                          <a:cs typeface="Times New Roman"/>
                        </a:rPr>
                        <a:t>Конечно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, у нас в школе есть форма, но не все ученики любят ее носить.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NewRomanPSMT"/>
                          <a:cs typeface="Times New Roman"/>
                        </a:rPr>
                        <a:t>3) </a:t>
                      </a:r>
                      <a:r>
                        <a:rPr lang="ru-RU" sz="2000" b="1" i="1">
                          <a:latin typeface="Times New Roman"/>
                          <a:ea typeface="TimesNewRomanPSMT"/>
                          <a:cs typeface="Times New Roman"/>
                        </a:rPr>
                        <a:t>Есть ли необходимость требовать ношение школьной формы?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Да, я считаю, есть необходимость требовать ношение школьной формы, </a:t>
                      </a:r>
                      <a:r>
                        <a:rPr lang="ru-RU" sz="2000" b="1" i="1" u="sng" dirty="0">
                          <a:latin typeface="Times New Roman"/>
                          <a:ea typeface="TimesNewRomanPSMT"/>
                          <a:cs typeface="Times New Roman"/>
                        </a:rPr>
                        <a:t>так как,</a:t>
                      </a:r>
                      <a:r>
                        <a:rPr lang="ru-RU" sz="2000" b="1" i="1" dirty="0">
                          <a:latin typeface="Times New Roman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ru-RU" sz="2000" b="1" i="1" u="sng" dirty="0">
                          <a:latin typeface="Times New Roman"/>
                          <a:ea typeface="TimesNewRomanPSMT"/>
                          <a:cs typeface="Times New Roman"/>
                        </a:rPr>
                        <a:t>во-первых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, она помогает ученику почувствовать себя членом определенного коллектива, </a:t>
                      </a:r>
                      <a:r>
                        <a:rPr lang="ru-RU" sz="2000" b="1" i="1" u="sng" dirty="0">
                          <a:latin typeface="Times New Roman"/>
                          <a:ea typeface="TimesNewRomanPSMT"/>
                          <a:cs typeface="Times New Roman"/>
                        </a:rPr>
                        <a:t>во-вторых</a:t>
                      </a:r>
                      <a:r>
                        <a:rPr lang="ru-RU" sz="2000" b="1" i="1" dirty="0">
                          <a:latin typeface="Times New Roman"/>
                          <a:ea typeface="TimesNewRomanPSMT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убирает социальные различия между бедными и богатыми.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latin typeface="Times New Roman"/>
                          <a:ea typeface="TimesNewRomanPSMT"/>
                          <a:cs typeface="Times New Roman"/>
                        </a:rPr>
                        <a:t>Следовательно,</a:t>
                      </a: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NewRomanPSMT"/>
                          <a:cs typeface="Times New Roman"/>
                        </a:rPr>
                        <a:t>неплохо было бы ввести её в школе как обязательную форму одежды.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ученикам «Как готовиться к диалогу»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Внимательно прочитайте три вопроса, предложенные Вам собеседником-экзаменатором, и подчеркните в них ключевые слова.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Отвечайте полными предложениями, включая в них часть вопроса.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ответе используйте сложноподчиненные предложения с союзами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что, так как, если, вследствие того что, несмотря на то что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4.Вводите в свои ответы вводные слова и словосочетания: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во-вторых,  наконец, таким образом, я думаю, по-видимому, мне кажется, уверен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Последний вопрос требует обстоятельного, развёрнутого  ответа по схеме: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(вопрос переделать в повествовательное предложение)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истинен тезис?)       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следует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основного тезиса, справедливость которого доказана?)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ответе на последний вопрос используйте слова-рубрикаторы: во-первых, во-вторых, наконец….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Темп речи при ответе должен быть средним: не тараторьте, не «мямлите», не делайте длинных пауз, избегайте слов-паразитов.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7344816" cy="619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899593" y="5517232"/>
            <a:ext cx="698477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0648"/>
            <a:ext cx="842493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17154"/>
          <a:stretch/>
        </p:blipFill>
        <p:spPr>
          <a:xfrm>
            <a:off x="179512" y="116632"/>
            <a:ext cx="8784975" cy="65527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16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Устное собеседование по русскому языку состоит из 4 заданий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Задание 1- </a:t>
            </a:r>
            <a:r>
              <a:rPr lang="ru-RU" dirty="0" smtClean="0"/>
              <a:t>чтение вслух небольшого текста. Время на подготовку – 2 минуты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задании 2</a:t>
            </a:r>
            <a:r>
              <a:rPr lang="ru-RU" dirty="0" smtClean="0"/>
              <a:t> предлагается пересказать прочитанный текст, дополнив его высказыванием. Время на подготовку – 1 минута.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задании 3</a:t>
            </a:r>
            <a:r>
              <a:rPr lang="ru-RU" dirty="0" smtClean="0"/>
              <a:t> предлагается выбрать один из трёх предложенных вариантов монолога: описание фотографии, повествование на основе жизненного опыта, рассуждение из сформулированных проблем. Время на подготовку – 1 минута.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задании 4 </a:t>
            </a:r>
            <a:r>
              <a:rPr lang="ru-RU" dirty="0" smtClean="0"/>
              <a:t>предстоит поучаствовать в беседе по теме предыдущего задания. </a:t>
            </a:r>
          </a:p>
          <a:p>
            <a:r>
              <a:rPr lang="ru-RU" dirty="0" smtClean="0"/>
              <a:t>Общее время ответа (включая время на подготовку) экзаменуемого  - 15 минут.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263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  обязательно надо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ученику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5"/>
          <p:cNvSpPr/>
          <p:nvPr/>
        </p:nvSpPr>
        <p:spPr>
          <a:xfrm rot="20117739" flipH="1">
            <a:off x="6148101" y="4091492"/>
            <a:ext cx="2812135" cy="1842795"/>
          </a:xfrm>
          <a:prstGeom prst="rightArrow">
            <a:avLst/>
          </a:prstGeom>
          <a:solidFill>
            <a:srgbClr val="ADE2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A80000"/>
                </a:solidFill>
                <a:latin typeface="Constantia" pitchFamily="18" charset="0"/>
                <a:cs typeface="+mn-ea"/>
              </a:rPr>
              <a:t>выпускник</a:t>
            </a:r>
            <a:r>
              <a:rPr lang="en-US" sz="1600" b="1" dirty="0">
                <a:solidFill>
                  <a:srgbClr val="A80000"/>
                </a:solidFill>
                <a:latin typeface="Constantia" pitchFamily="18" charset="0"/>
              </a:rPr>
              <a:t> </a:t>
            </a:r>
            <a:r>
              <a:rPr lang="en-US" sz="1600" b="1" dirty="0">
                <a:solidFill>
                  <a:srgbClr val="A80000"/>
                </a:solidFill>
                <a:latin typeface="Constantia" pitchFamily="18" charset="0"/>
                <a:cs typeface="+mn-ea"/>
              </a:rPr>
              <a:t>9 </a:t>
            </a:r>
            <a:r>
              <a:rPr lang="en-US" sz="1600" b="1" dirty="0" err="1">
                <a:solidFill>
                  <a:srgbClr val="A80000"/>
                </a:solidFill>
                <a:latin typeface="Constantia" pitchFamily="18" charset="0"/>
                <a:cs typeface="+mn-ea"/>
              </a:rPr>
              <a:t>класса</a:t>
            </a:r>
            <a:r>
              <a:rPr lang="en-US" sz="1600" b="1" dirty="0">
                <a:solidFill>
                  <a:srgbClr val="A80000"/>
                </a:solidFill>
                <a:latin typeface="Constantia" pitchFamily="18" charset="0"/>
                <a:cs typeface="+mn-ea"/>
              </a:rPr>
              <a:t> </a:t>
            </a:r>
            <a:r>
              <a:rPr lang="en-US" sz="1600" dirty="0">
                <a:solidFill>
                  <a:srgbClr val="A80000"/>
                </a:solidFill>
                <a:latin typeface="Constantia" pitchFamily="18" charset="0"/>
                <a:cs typeface="+mn-ea"/>
              </a:rPr>
              <a:t/>
            </a:r>
            <a:br>
              <a:rPr lang="en-US" sz="1600" dirty="0">
                <a:solidFill>
                  <a:srgbClr val="A80000"/>
                </a:solidFill>
                <a:latin typeface="Constantia" pitchFamily="18" charset="0"/>
                <a:cs typeface="+mn-ea"/>
              </a:rPr>
            </a:br>
            <a:r>
              <a:rPr lang="en-US" sz="1600" b="1" dirty="0" err="1">
                <a:solidFill>
                  <a:srgbClr val="A80000"/>
                </a:solidFill>
                <a:latin typeface="Constantia" pitchFamily="18" charset="0"/>
                <a:cs typeface="+mn-ea"/>
              </a:rPr>
              <a:t>вправе</a:t>
            </a:r>
            <a:r>
              <a:rPr lang="en-US" sz="1600" b="1" dirty="0">
                <a:solidFill>
                  <a:srgbClr val="A80000"/>
                </a:solidFill>
                <a:latin typeface="Constantia" pitchFamily="18" charset="0"/>
                <a:cs typeface="+mn-ea"/>
              </a:rPr>
              <a:t> </a:t>
            </a:r>
            <a:r>
              <a:rPr lang="en-US" sz="1600" b="1" dirty="0" err="1">
                <a:solidFill>
                  <a:srgbClr val="A80000"/>
                </a:solidFill>
                <a:latin typeface="Constantia" pitchFamily="18" charset="0"/>
                <a:cs typeface="+mn-ea"/>
              </a:rPr>
              <a:t>готовиться</a:t>
            </a:r>
            <a:r>
              <a:rPr lang="en-US" sz="1600" b="1" dirty="0">
                <a:solidFill>
                  <a:srgbClr val="A80000"/>
                </a:solidFill>
                <a:latin typeface="Constantia" pitchFamily="18" charset="0"/>
                <a:cs typeface="+mn-ea"/>
              </a:rPr>
              <a:t> </a:t>
            </a:r>
            <a:r>
              <a:rPr lang="en-US" sz="1600" dirty="0">
                <a:solidFill>
                  <a:srgbClr val="A80000"/>
                </a:solidFill>
                <a:latin typeface="Constantia" pitchFamily="18" charset="0"/>
                <a:cs typeface="+mn-ea"/>
              </a:rPr>
              <a:t/>
            </a:r>
            <a:br>
              <a:rPr lang="en-US" sz="1600" dirty="0">
                <a:solidFill>
                  <a:srgbClr val="A80000"/>
                </a:solidFill>
                <a:latin typeface="Constantia" pitchFamily="18" charset="0"/>
                <a:cs typeface="+mn-ea"/>
              </a:rPr>
            </a:br>
            <a:r>
              <a:rPr lang="en-US" sz="1600" b="1" dirty="0">
                <a:solidFill>
                  <a:srgbClr val="A80000"/>
                </a:solidFill>
                <a:latin typeface="Constantia" pitchFamily="18" charset="0"/>
                <a:cs typeface="+mn-ea"/>
              </a:rPr>
              <a:t>и </a:t>
            </a:r>
            <a:r>
              <a:rPr lang="en-US" sz="1600" b="1" dirty="0" err="1">
                <a:solidFill>
                  <a:srgbClr val="A80000"/>
                </a:solidFill>
                <a:latin typeface="Constantia" pitchFamily="18" charset="0"/>
                <a:cs typeface="+mn-ea"/>
              </a:rPr>
              <a:t>отвечать</a:t>
            </a:r>
            <a:endParaRPr lang="en-US" sz="1600" b="1" dirty="0" err="1">
              <a:solidFill>
                <a:srgbClr val="A80000"/>
              </a:solidFill>
              <a:latin typeface="Constantia" pitchFamily="18" charset="0"/>
            </a:endParaRPr>
          </a:p>
        </p:txBody>
      </p:sp>
      <p:pic>
        <p:nvPicPr>
          <p:cNvPr id="16388" name="Рисунок 7" descr="File:1328101886 HourGlass.png - Wikimedia Commo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884" y="5035374"/>
            <a:ext cx="1274704" cy="170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2380267467"/>
              </p:ext>
            </p:extLst>
          </p:nvPr>
        </p:nvGraphicFramePr>
        <p:xfrm>
          <a:off x="179512" y="1571612"/>
          <a:ext cx="6010883" cy="45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0" name="TextBox 4"/>
          <p:cNvSpPr txBox="1">
            <a:spLocks noChangeArrowheads="1"/>
          </p:cNvSpPr>
          <p:nvPr/>
        </p:nvSpPr>
        <p:spPr bwMode="auto">
          <a:xfrm rot="20197816">
            <a:off x="6694305" y="2990674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A80000"/>
                </a:solidFill>
                <a:latin typeface="Constantia" pitchFamily="18" charset="0"/>
              </a:rPr>
              <a:t>15 </a:t>
            </a:r>
            <a:endParaRPr lang="ru-RU" altLang="ru-RU" sz="4000" dirty="0">
              <a:solidFill>
                <a:srgbClr val="A80000"/>
              </a:solidFill>
              <a:latin typeface="Constantia" pitchFamily="18" charset="0"/>
            </a:endParaRPr>
          </a:p>
          <a:p>
            <a:pPr algn="ctr" eaLnBrk="1" hangingPunct="1"/>
            <a:r>
              <a:rPr lang="ru-RU" altLang="ru-RU" sz="4000" b="1" dirty="0">
                <a:solidFill>
                  <a:srgbClr val="A80000"/>
                </a:solidFill>
                <a:latin typeface="Constantia" pitchFamily="18" charset="0"/>
              </a:rPr>
              <a:t>минут</a:t>
            </a:r>
            <a:endParaRPr lang="ru-RU" altLang="ru-RU" sz="4000" dirty="0">
              <a:solidFill>
                <a:srgbClr val="A8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2854"/>
            <a:ext cx="3635288" cy="432048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3400" y="116632"/>
            <a:ext cx="8153400" cy="5040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Изменения в критериях оценивания: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4149" y="2276871"/>
            <a:ext cx="3859102" cy="4176463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609600" y="1556792"/>
            <a:ext cx="3886200" cy="576063"/>
          </a:xfrm>
        </p:spPr>
        <p:txBody>
          <a:bodyPr/>
          <a:lstStyle/>
          <a:p>
            <a:pPr algn="ctr"/>
            <a:r>
              <a:rPr lang="ru-RU" dirty="0" smtClean="0"/>
              <a:t>1.Чтение текста вслух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800600" y="1556792"/>
            <a:ext cx="3886200" cy="576063"/>
          </a:xfrm>
        </p:spPr>
        <p:txBody>
          <a:bodyPr/>
          <a:lstStyle/>
          <a:p>
            <a:pPr algn="ctr"/>
            <a:r>
              <a:rPr lang="ru-RU" dirty="0" smtClean="0"/>
              <a:t>2.Пересказ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91879" y="332656"/>
            <a:ext cx="3886200" cy="640080"/>
          </a:xfrm>
        </p:spPr>
        <p:txBody>
          <a:bodyPr/>
          <a:lstStyle/>
          <a:p>
            <a:pPr algn="ctr"/>
            <a:r>
              <a:rPr lang="ru-RU" dirty="0" smtClean="0"/>
              <a:t> 3.Монолог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96261" y="332656"/>
            <a:ext cx="3886200" cy="640080"/>
          </a:xfrm>
        </p:spPr>
        <p:txBody>
          <a:bodyPr/>
          <a:lstStyle/>
          <a:p>
            <a:pPr algn="ctr"/>
            <a:r>
              <a:rPr lang="ru-RU" dirty="0" smtClean="0"/>
              <a:t>4.Диалог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quarter" idx="2"/>
          </p:nvPr>
        </p:nvPicPr>
        <p:blipFill rotWithShape="1">
          <a:blip r:embed="rId2"/>
          <a:srcRect l="26135" t="15970" r="4597" b="15589"/>
          <a:stretch/>
        </p:blipFill>
        <p:spPr bwMode="auto">
          <a:xfrm>
            <a:off x="616140" y="1628800"/>
            <a:ext cx="388620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25494" t="21958" r="5237" b="5323"/>
          <a:stretch/>
        </p:blipFill>
        <p:spPr bwMode="auto">
          <a:xfrm>
            <a:off x="4800600" y="1628800"/>
            <a:ext cx="388620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1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владение техникой чтения;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 подробно пересказать предлагаемый  текст, сохраняя при этом  не все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 запас слов (лексикон) обучающихся.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Нормы техники чтения (количество слов/мин.) по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Акишиной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Зайцеву.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2357430"/>
          <a:ext cx="7643866" cy="3364992"/>
        </p:xfrm>
        <a:graphic>
          <a:graphicData uri="http://schemas.openxmlformats.org/drawingml/2006/table">
            <a:tbl>
              <a:tblPr/>
              <a:tblGrid>
                <a:gridCol w="163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latin typeface="Times New Roman"/>
                          <a:ea typeface="Calibri"/>
                          <a:cs typeface="Times New Roman"/>
                        </a:rPr>
                        <a:t>Акишина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Зайцев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5 кл.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104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6 кл.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3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32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151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9-11 кл.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150-160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736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учитывать, что акцент делается не на скорость, а на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(техника + осмысленность). Нормой, при сохранении вышеназванных параметров, для учащихся среднего звена считается 90 – 115 слов/мин.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427</TotalTime>
  <Words>2060</Words>
  <Application>Microsoft Office PowerPoint</Application>
  <PresentationFormat>Экран (4:3)</PresentationFormat>
  <Paragraphs>210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TimesNewRomanPSMT</vt:lpstr>
      <vt:lpstr>Tw Cen MT</vt:lpstr>
      <vt:lpstr>Wingdings</vt:lpstr>
      <vt:lpstr>Wingdings 2</vt:lpstr>
      <vt:lpstr>Обычная</vt:lpstr>
      <vt:lpstr>«Трудности и пути их решения при подготовке к итоговому собеседованию»</vt:lpstr>
      <vt:lpstr>Цель ИС:</vt:lpstr>
      <vt:lpstr>Презентация PowerPoint</vt:lpstr>
      <vt:lpstr>Устное собеседование по русскому языку состоит из 4 заданий </vt:lpstr>
      <vt:lpstr>Что  обязательно надо помнить ученику</vt:lpstr>
      <vt:lpstr>Изменения в критериях оценивания:</vt:lpstr>
      <vt:lpstr>Презентация PowerPoint</vt:lpstr>
      <vt:lpstr>Проблемы: </vt:lpstr>
      <vt:lpstr>Нормы техники чтения (количество слов/мин.) по Акишиной и Зайцеву.</vt:lpstr>
      <vt:lpstr>Задание 1: Выразительное чтение вслух </vt:lpstr>
      <vt:lpstr>Презентация PowerPoint</vt:lpstr>
      <vt:lpstr>Разучивание  скороговорок</vt:lpstr>
      <vt:lpstr>Скороговорки:</vt:lpstr>
      <vt:lpstr>Орфоэпические нормы.  Сочиняем «запоминалки»</vt:lpstr>
      <vt:lpstr>Задание 2. Пересказ текста с включением цитаты</vt:lpstr>
      <vt:lpstr>Презентация PowerPoint</vt:lpstr>
      <vt:lpstr>Способы цитирования:</vt:lpstr>
      <vt:lpstr>Презентация PowerPoint</vt:lpstr>
      <vt:lpstr>Советы для подготовки пересказа: </vt:lpstr>
      <vt:lpstr>Введение высказывания в текст пересказа: речевые клише</vt:lpstr>
      <vt:lpstr>Задание 3: Монологическое высказывание</vt:lpstr>
      <vt:lpstr>Примеры ответов к заданию 3 итогового собеседования ОГЭ по русскому языку.</vt:lpstr>
      <vt:lpstr>Повествование</vt:lpstr>
      <vt:lpstr>Рассуждение</vt:lpstr>
      <vt:lpstr>Задание 4: диалог</vt:lpstr>
      <vt:lpstr>Образец диалога</vt:lpstr>
      <vt:lpstr>Советы ученикам «Как готовиться к диалогу»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Admin</cp:lastModifiedBy>
  <cp:revision>56</cp:revision>
  <dcterms:created xsi:type="dcterms:W3CDTF">2019-03-25T13:46:58Z</dcterms:created>
  <dcterms:modified xsi:type="dcterms:W3CDTF">2024-01-09T08:41:32Z</dcterms:modified>
</cp:coreProperties>
</file>