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FEE4C"/>
    <a:srgbClr val="FF3399"/>
    <a:srgbClr val="CB2B0B"/>
    <a:srgbClr val="C9C400"/>
    <a:srgbClr val="066A10"/>
    <a:srgbClr val="D07C00"/>
    <a:srgbClr val="9E228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>
      <p:cViewPr>
        <p:scale>
          <a:sx n="73" d="100"/>
          <a:sy n="73" d="100"/>
        </p:scale>
        <p:origin x="-12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71485-1BC7-465A-B8CC-A6E88652C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B9E8A-674E-4023-BB15-972C98585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586A3-2FF8-448C-BF5D-44D59E0FD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5DEFCC-AF96-4748-B320-B69D4C7346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8DAAD-CE9E-4E06-A7B4-ADA07DDDC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C0CA2-6284-416D-8FE6-B308CE3B3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76168-B866-47E3-BA0C-797F12463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FE27E-93AA-4174-BF76-55FCE7171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C1FB4-A8C4-4869-93E2-0B222B613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B5635-C067-422E-AA1F-A7D041A84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4A683-B279-4882-AF2E-EA9018393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DB204-3221-4D03-90AF-ADD2E3F50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A227503-C763-44C5-A6B7-0F6C9B87E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38.xml"/><Relationship Id="rId18" Type="http://schemas.openxmlformats.org/officeDocument/2006/relationships/slide" Target="slide46.xml"/><Relationship Id="rId26" Type="http://schemas.openxmlformats.org/officeDocument/2006/relationships/slide" Target="slide7.xml"/><Relationship Id="rId39" Type="http://schemas.openxmlformats.org/officeDocument/2006/relationships/slide" Target="slide16.xml"/><Relationship Id="rId3" Type="http://schemas.openxmlformats.org/officeDocument/2006/relationships/slide" Target="slide10.xml"/><Relationship Id="rId21" Type="http://schemas.openxmlformats.org/officeDocument/2006/relationships/slide" Target="slide47.xml"/><Relationship Id="rId34" Type="http://schemas.openxmlformats.org/officeDocument/2006/relationships/slide" Target="slide34.xml"/><Relationship Id="rId42" Type="http://schemas.openxmlformats.org/officeDocument/2006/relationships/slide" Target="slide22.xml"/><Relationship Id="rId47" Type="http://schemas.openxmlformats.org/officeDocument/2006/relationships/slide" Target="slide44.xml"/><Relationship Id="rId50" Type="http://schemas.openxmlformats.org/officeDocument/2006/relationships/slide" Target="slide50.xml"/><Relationship Id="rId7" Type="http://schemas.openxmlformats.org/officeDocument/2006/relationships/slide" Target="slide4.xml"/><Relationship Id="rId12" Type="http://schemas.openxmlformats.org/officeDocument/2006/relationships/slide" Target="slide31.xml"/><Relationship Id="rId17" Type="http://schemas.openxmlformats.org/officeDocument/2006/relationships/slide" Target="slide39.xml"/><Relationship Id="rId25" Type="http://schemas.openxmlformats.org/officeDocument/2006/relationships/slide" Target="slide14.xml"/><Relationship Id="rId33" Type="http://schemas.openxmlformats.org/officeDocument/2006/relationships/slide" Target="slide27.xml"/><Relationship Id="rId38" Type="http://schemas.openxmlformats.org/officeDocument/2006/relationships/slide" Target="slide8.xml"/><Relationship Id="rId46" Type="http://schemas.openxmlformats.org/officeDocument/2006/relationships/slide" Target="slide36.xml"/><Relationship Id="rId2" Type="http://schemas.openxmlformats.org/officeDocument/2006/relationships/slide" Target="slide17.xml"/><Relationship Id="rId16" Type="http://schemas.openxmlformats.org/officeDocument/2006/relationships/slide" Target="slide32.xml"/><Relationship Id="rId20" Type="http://schemas.openxmlformats.org/officeDocument/2006/relationships/slide" Target="slide33.xml"/><Relationship Id="rId29" Type="http://schemas.openxmlformats.org/officeDocument/2006/relationships/slide" Target="slide49.xml"/><Relationship Id="rId41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24.xml"/><Relationship Id="rId24" Type="http://schemas.openxmlformats.org/officeDocument/2006/relationships/slide" Target="slide13.xml"/><Relationship Id="rId32" Type="http://schemas.openxmlformats.org/officeDocument/2006/relationships/slide" Target="slide20.xml"/><Relationship Id="rId37" Type="http://schemas.openxmlformats.org/officeDocument/2006/relationships/slide" Target="slide9.xml"/><Relationship Id="rId40" Type="http://schemas.openxmlformats.org/officeDocument/2006/relationships/slide" Target="slide15.xml"/><Relationship Id="rId45" Type="http://schemas.openxmlformats.org/officeDocument/2006/relationships/slide" Target="slide37.xml"/><Relationship Id="rId5" Type="http://schemas.openxmlformats.org/officeDocument/2006/relationships/slide" Target="slide18.xml"/><Relationship Id="rId15" Type="http://schemas.openxmlformats.org/officeDocument/2006/relationships/slide" Target="slide25.xml"/><Relationship Id="rId23" Type="http://schemas.openxmlformats.org/officeDocument/2006/relationships/slide" Target="slide6.xml"/><Relationship Id="rId28" Type="http://schemas.openxmlformats.org/officeDocument/2006/relationships/slide" Target="slide28.xml"/><Relationship Id="rId36" Type="http://schemas.openxmlformats.org/officeDocument/2006/relationships/slide" Target="slide48.xml"/><Relationship Id="rId49" Type="http://schemas.openxmlformats.org/officeDocument/2006/relationships/slide" Target="slide51.xml"/><Relationship Id="rId10" Type="http://schemas.openxmlformats.org/officeDocument/2006/relationships/slide" Target="slide5.xml"/><Relationship Id="rId19" Type="http://schemas.openxmlformats.org/officeDocument/2006/relationships/slide" Target="slide26.xml"/><Relationship Id="rId31" Type="http://schemas.openxmlformats.org/officeDocument/2006/relationships/slide" Target="slide35.xml"/><Relationship Id="rId44" Type="http://schemas.openxmlformats.org/officeDocument/2006/relationships/slide" Target="slide29.xml"/><Relationship Id="rId4" Type="http://schemas.openxmlformats.org/officeDocument/2006/relationships/slide" Target="slide3.xml"/><Relationship Id="rId9" Type="http://schemas.openxmlformats.org/officeDocument/2006/relationships/slide" Target="slide12.xml"/><Relationship Id="rId14" Type="http://schemas.openxmlformats.org/officeDocument/2006/relationships/slide" Target="slide45.xml"/><Relationship Id="rId22" Type="http://schemas.openxmlformats.org/officeDocument/2006/relationships/slide" Target="slide40.xml"/><Relationship Id="rId27" Type="http://schemas.openxmlformats.org/officeDocument/2006/relationships/slide" Target="slide21.xml"/><Relationship Id="rId30" Type="http://schemas.openxmlformats.org/officeDocument/2006/relationships/slide" Target="slide42.xml"/><Relationship Id="rId35" Type="http://schemas.openxmlformats.org/officeDocument/2006/relationships/slide" Target="slide41.xml"/><Relationship Id="rId43" Type="http://schemas.openxmlformats.org/officeDocument/2006/relationships/slide" Target="slide30.xml"/><Relationship Id="rId48" Type="http://schemas.openxmlformats.org/officeDocument/2006/relationships/slide" Target="slide43.xml"/><Relationship Id="rId8" Type="http://schemas.openxmlformats.org/officeDocument/2006/relationships/slide" Target="slide19.xml"/><Relationship Id="rId51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50.wmf"/><Relationship Id="rId4" Type="http://schemas.openxmlformats.org/officeDocument/2006/relationships/image" Target="../media/image4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26670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00FF"/>
                </a:solidFill>
                <a:latin typeface="Bookman Old Style" pitchFamily="18" charset="0"/>
              </a:rPr>
              <a:t>«</a:t>
            </a:r>
            <a:r>
              <a:rPr lang="ru-RU" sz="4800" b="1" i="1" dirty="0">
                <a:solidFill>
                  <a:srgbClr val="0000FF"/>
                </a:solidFill>
                <a:latin typeface="Bookman Old Style" pitchFamily="18" charset="0"/>
              </a:rPr>
              <a:t>Самый</a:t>
            </a:r>
            <a:r>
              <a:rPr lang="ru-RU" sz="4800" b="1" i="1" dirty="0" smtClean="0">
                <a:solidFill>
                  <a:srgbClr val="0000FF"/>
                </a:solidFill>
                <a:latin typeface="Bookman Old Style" pitchFamily="18" charset="0"/>
              </a:rPr>
              <a:t> умный»</a:t>
            </a:r>
            <a:endParaRPr lang="ru-RU" sz="4800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детие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703"/>
          <a:stretch>
            <a:fillRect/>
          </a:stretch>
        </p:blipFill>
        <p:spPr>
          <a:xfrm>
            <a:off x="7391400" y="4343400"/>
            <a:ext cx="1071687" cy="2171700"/>
          </a:xfrm>
          <a:prstGeom prst="rect">
            <a:avLst/>
          </a:prstGeom>
        </p:spPr>
      </p:pic>
      <p:pic>
        <p:nvPicPr>
          <p:cNvPr id="6" name="Рисунок 5" descr="девочка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4114800"/>
            <a:ext cx="1828800" cy="2346152"/>
          </a:xfrm>
          <a:prstGeom prst="rect">
            <a:avLst/>
          </a:prstGeom>
        </p:spPr>
      </p:pic>
      <p:pic>
        <p:nvPicPr>
          <p:cNvPr id="7" name="Рисунок 6" descr="детие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703"/>
          <a:stretch>
            <a:fillRect/>
          </a:stretch>
        </p:blipFill>
        <p:spPr>
          <a:xfrm>
            <a:off x="381001" y="4267200"/>
            <a:ext cx="1184524" cy="2400300"/>
          </a:xfrm>
          <a:prstGeom prst="rect">
            <a:avLst/>
          </a:prstGeom>
        </p:spPr>
      </p:pic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533400" y="533400"/>
            <a:ext cx="8153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43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МБОУДО «ЦДЮТ»  Нижнегорского района Республики Крым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2057400" y="1676400"/>
            <a:ext cx="5376862" cy="6858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latin typeface="+mn-lt"/>
              </a:rPr>
              <a:t> Мустафа Арифов-педагог дополнительного образования</a:t>
            </a:r>
            <a:endParaRPr lang="ru-RU" sz="2200" b="1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1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274320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Утро вечера…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57800" y="4572000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00FF"/>
                </a:solidFill>
                <a:latin typeface="Bookman Old Style" pitchFamily="18" charset="0"/>
              </a:rPr>
              <a:t>мудренее</a:t>
            </a:r>
            <a:endParaRPr lang="ru-RU" sz="3600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солнце спит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4267200"/>
            <a:ext cx="211455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729 C 0.00208 -0.0384 0.00035 -0.03238 0.00712 -0.04649 C 0.00781 -0.04811 0.00955 -0.05135 0.00955 -0.05112 C 0.0099 -0.05459 0.01076 -0.05783 0.01076 -0.06107 C 0.00938 -0.29123 0.05868 -0.26278 -0.02413 -0.26162 C -0.04948 -0.26116 -0.07465 -0.26162 -0.1 -0.26162 " pathEditMode="relative" rAng="0" ptsTypes="fffffA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-1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2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6800" y="2514600"/>
            <a:ext cx="7130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Любишь кататься, люби и …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7000" y="3733800"/>
            <a:ext cx="4091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00FF"/>
                </a:solidFill>
                <a:latin typeface="Bookman Old Style" pitchFamily="18" charset="0"/>
              </a:rPr>
              <a:t>саночки возить.</a:t>
            </a:r>
            <a:endParaRPr lang="ru-RU" sz="3600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3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2743200"/>
            <a:ext cx="6979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Нет друга – ищи, а нашёл …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00" y="2743200"/>
            <a:ext cx="1818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00FF"/>
                </a:solidFill>
                <a:latin typeface="Bookman Old Style" pitchFamily="18" charset="0"/>
              </a:rPr>
              <a:t>береги.</a:t>
            </a:r>
            <a:endParaRPr lang="ru-RU" sz="3600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дети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038600"/>
            <a:ext cx="2128948" cy="2143125"/>
          </a:xfrm>
          <a:prstGeom prst="rect">
            <a:avLst/>
          </a:prstGeom>
        </p:spPr>
      </p:pic>
      <p:pic>
        <p:nvPicPr>
          <p:cNvPr id="7" name="Рисунок 6" descr="дети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038600"/>
            <a:ext cx="1935063" cy="2285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25146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Грамоте учиться всегда …. 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5000" y="3657600"/>
            <a:ext cx="4968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00FF"/>
                </a:solidFill>
                <a:latin typeface="Bookman Old Style" pitchFamily="18" charset="0"/>
              </a:rPr>
              <a:t>всегда пригодиться.</a:t>
            </a:r>
            <a:endParaRPr lang="ru-RU" sz="3600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4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4</a:t>
            </a:r>
            <a:endParaRPr lang="ru-RU" sz="8000" b="1" dirty="0">
              <a:latin typeface="Times New Roman" pitchFamily="18" charset="0"/>
            </a:endParaRPr>
          </a:p>
        </p:txBody>
      </p:sp>
      <p:pic>
        <p:nvPicPr>
          <p:cNvPr id="5" name="Рисунок 4" descr="уче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4572000"/>
            <a:ext cx="1728625" cy="1671627"/>
          </a:xfrm>
          <a:prstGeom prst="rect">
            <a:avLst/>
          </a:prstGeom>
        </p:spPr>
      </p:pic>
      <p:pic>
        <p:nvPicPr>
          <p:cNvPr id="6" name="Рисунок 5" descr="читает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24" t="1609" r="12828" b="1609"/>
          <a:stretch>
            <a:fillRect/>
          </a:stretch>
        </p:blipFill>
        <p:spPr>
          <a:xfrm>
            <a:off x="518664" y="4602546"/>
            <a:ext cx="1446718" cy="183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667000"/>
            <a:ext cx="7399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Не спеши языком, торопись …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10400" y="2667000"/>
            <a:ext cx="1737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00FF"/>
                </a:solidFill>
                <a:latin typeface="Bookman Old Style" pitchFamily="18" charset="0"/>
              </a:rPr>
              <a:t>делом.</a:t>
            </a:r>
            <a:endParaRPr lang="ru-RU" sz="3600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4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5</a:t>
            </a:r>
            <a:endParaRPr lang="ru-RU" sz="8000" b="1" dirty="0">
              <a:latin typeface="Times New Roman" pitchFamily="18" charset="0"/>
            </a:endParaRPr>
          </a:p>
        </p:txBody>
      </p:sp>
      <p:pic>
        <p:nvPicPr>
          <p:cNvPr id="6" name="Рисунок 5" descr="садовод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810000"/>
            <a:ext cx="2057400" cy="2221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0" y="23622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latin typeface="Bookman Old Style" pitchFamily="18" charset="0"/>
              </a:rPr>
              <a:t>Не учись разрушать, а учись …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0400" y="2895600"/>
            <a:ext cx="2422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00FF"/>
                </a:solidFill>
                <a:latin typeface="Bookman Old Style" pitchFamily="18" charset="0"/>
              </a:rPr>
              <a:t>строить.</a:t>
            </a:r>
            <a:endParaRPr lang="ru-RU" sz="3600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4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6</a:t>
            </a:r>
            <a:endParaRPr lang="ru-RU" sz="8000" b="1" dirty="0">
              <a:latin typeface="Times New Roman" pitchFamily="18" charset="0"/>
            </a:endParaRPr>
          </a:p>
        </p:txBody>
      </p:sp>
      <p:pic>
        <p:nvPicPr>
          <p:cNvPr id="5" name="Рисунок 4" descr="девоч13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4114800"/>
            <a:ext cx="1849438" cy="182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2667000"/>
            <a:ext cx="6075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У семи нянек дитя без …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53200" y="2667000"/>
            <a:ext cx="1572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00FF"/>
                </a:solidFill>
                <a:latin typeface="Bookman Old Style" pitchFamily="18" charset="0"/>
              </a:rPr>
              <a:t>глаза.</a:t>
            </a:r>
            <a:endParaRPr lang="ru-RU" sz="3600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4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7</a:t>
            </a:r>
            <a:endParaRPr lang="ru-RU" sz="8000" b="1" dirty="0">
              <a:latin typeface="Times New Roman" pitchFamily="18" charset="0"/>
            </a:endParaRPr>
          </a:p>
        </p:txBody>
      </p:sp>
      <p:pic>
        <p:nvPicPr>
          <p:cNvPr id="6" name="Рисунок 5" descr="мальчик5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3810000"/>
            <a:ext cx="2743200" cy="2064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5800" y="3048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>
                <a:latin typeface="Times New Roman" pitchFamily="18" charset="0"/>
              </a:rPr>
              <a:t>1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819400" y="381000"/>
            <a:ext cx="6096000" cy="35052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i="1" dirty="0">
                <a:latin typeface="Bookman Old Style" pitchFamily="18" charset="0"/>
              </a:rPr>
              <a:t>У лесных дорожек</a:t>
            </a:r>
          </a:p>
          <a:p>
            <a:pPr>
              <a:buFont typeface="Wingdings" pitchFamily="2" charset="2"/>
              <a:buNone/>
            </a:pPr>
            <a:r>
              <a:rPr lang="ru-RU" i="1" dirty="0">
                <a:latin typeface="Bookman Old Style" pitchFamily="18" charset="0"/>
              </a:rPr>
              <a:t>Много белых ножек,   </a:t>
            </a:r>
          </a:p>
          <a:p>
            <a:pPr>
              <a:buFont typeface="Wingdings" pitchFamily="2" charset="2"/>
              <a:buNone/>
            </a:pPr>
            <a:r>
              <a:rPr lang="ru-RU" i="1" dirty="0">
                <a:latin typeface="Bookman Old Style" pitchFamily="18" charset="0"/>
              </a:rPr>
              <a:t>В шляпках разноцветных,</a:t>
            </a:r>
          </a:p>
          <a:p>
            <a:pPr>
              <a:buFont typeface="Wingdings" pitchFamily="2" charset="2"/>
              <a:buNone/>
            </a:pPr>
            <a:r>
              <a:rPr lang="ru-RU" i="1" dirty="0">
                <a:latin typeface="Bookman Old Style" pitchFamily="18" charset="0"/>
              </a:rPr>
              <a:t>Издали заметных. </a:t>
            </a:r>
          </a:p>
          <a:p>
            <a:pPr>
              <a:buFont typeface="Wingdings" pitchFamily="2" charset="2"/>
              <a:buNone/>
            </a:pPr>
            <a:r>
              <a:rPr lang="ru-RU" i="1" dirty="0">
                <a:latin typeface="Bookman Old Style" pitchFamily="18" charset="0"/>
              </a:rPr>
              <a:t>Собирай не мешкай, это…</a:t>
            </a:r>
          </a:p>
        </p:txBody>
      </p:sp>
      <p:pic>
        <p:nvPicPr>
          <p:cNvPr id="35847" name="Picture 7" descr="грибы 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52800"/>
            <a:ext cx="4092575" cy="317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8" name="WordArt 8"/>
          <p:cNvSpPr>
            <a:spLocks noChangeArrowheads="1" noChangeShapeType="1" noTextEdit="1"/>
          </p:cNvSpPr>
          <p:nvPr/>
        </p:nvSpPr>
        <p:spPr bwMode="auto">
          <a:xfrm rot="-529153">
            <a:off x="4267200" y="3810000"/>
            <a:ext cx="4608513" cy="1863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5400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сыроежки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Oval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33400" y="457200"/>
            <a:ext cx="1828800" cy="1295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solidFill>
                  <a:srgbClr val="00CC00"/>
                </a:solidFill>
              </a:rPr>
              <a:t>2</a:t>
            </a:r>
            <a:endParaRPr lang="ru-RU" sz="8000" b="1" dirty="0">
              <a:solidFill>
                <a:srgbClr val="00CC00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62200" y="381000"/>
            <a:ext cx="6553200" cy="26670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i="1" dirty="0">
                <a:latin typeface="Bookman Old Style" pitchFamily="18" charset="0"/>
              </a:rPr>
              <a:t>Ходят в рыженьких беретах, </a:t>
            </a:r>
          </a:p>
          <a:p>
            <a:pPr>
              <a:buFont typeface="Wingdings" pitchFamily="2" charset="2"/>
              <a:buNone/>
            </a:pPr>
            <a:r>
              <a:rPr lang="ru-RU" i="1" dirty="0">
                <a:latin typeface="Bookman Old Style" pitchFamily="18" charset="0"/>
              </a:rPr>
              <a:t>Осень в лес приносят летом, </a:t>
            </a:r>
          </a:p>
          <a:p>
            <a:pPr>
              <a:buFont typeface="Wingdings" pitchFamily="2" charset="2"/>
              <a:buNone/>
            </a:pPr>
            <a:r>
              <a:rPr lang="ru-RU" i="1" dirty="0">
                <a:latin typeface="Bookman Old Style" pitchFamily="18" charset="0"/>
              </a:rPr>
              <a:t>Очень дружные </a:t>
            </a:r>
            <a:r>
              <a:rPr lang="ru-RU" i="1" dirty="0" smtClean="0">
                <a:latin typeface="Bookman Old Style" pitchFamily="18" charset="0"/>
              </a:rPr>
              <a:t>сестрички</a:t>
            </a:r>
          </a:p>
          <a:p>
            <a:pPr>
              <a:buFont typeface="Wingdings" pitchFamily="2" charset="2"/>
              <a:buNone/>
            </a:pPr>
            <a:r>
              <a:rPr lang="ru-RU" i="1" dirty="0" smtClean="0">
                <a:latin typeface="Bookman Old Style" pitchFamily="18" charset="0"/>
              </a:rPr>
              <a:t>Золотистые</a:t>
            </a:r>
            <a:r>
              <a:rPr lang="ru-RU" i="1" dirty="0">
                <a:latin typeface="Bookman Old Style" pitchFamily="18" charset="0"/>
              </a:rPr>
              <a:t>…</a:t>
            </a:r>
          </a:p>
        </p:txBody>
      </p:sp>
      <p:pic>
        <p:nvPicPr>
          <p:cNvPr id="38918" name="Picture 6" descr="грибы 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142603"/>
            <a:ext cx="3265487" cy="3409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4572000" y="3733800"/>
            <a:ext cx="4103688" cy="1511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5400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AFFFA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лисички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Oval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66800" y="685800"/>
            <a:ext cx="2057400" cy="1219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>
                <a:solidFill>
                  <a:srgbClr val="00CC00"/>
                </a:solidFill>
              </a:rPr>
              <a:t>3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431925" y="1103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1990" name="Picture 6" descr="грибы 010"/>
          <p:cNvPicPr>
            <a:picLocks noChangeAspect="1" noChangeArrowheads="1"/>
          </p:cNvPicPr>
          <p:nvPr/>
        </p:nvPicPr>
        <p:blipFill>
          <a:blip r:embed="rId3" cstate="print"/>
          <a:srcRect l="19209" r="12323"/>
          <a:stretch>
            <a:fillRect/>
          </a:stretch>
        </p:blipFill>
        <p:spPr bwMode="auto">
          <a:xfrm>
            <a:off x="304800" y="2667000"/>
            <a:ext cx="3598863" cy="392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86200" y="457200"/>
            <a:ext cx="4800600" cy="2438400"/>
          </a:xfrm>
          <a:noFill/>
          <a:ln/>
        </p:spPr>
        <p:txBody>
          <a:bodyPr/>
          <a:lstStyle/>
          <a:p>
            <a:pPr>
              <a:buClr>
                <a:srgbClr val="006600"/>
              </a:buClr>
              <a:buFont typeface="Wingdings" pitchFamily="2" charset="2"/>
              <a:buNone/>
            </a:pPr>
            <a:r>
              <a:rPr lang="ru-RU" i="1" dirty="0">
                <a:solidFill>
                  <a:srgbClr val="0000FF"/>
                </a:solidFill>
                <a:latin typeface="Bookman Old Style" pitchFamily="18" charset="0"/>
              </a:rPr>
              <a:t>В травке на опушке</a:t>
            </a:r>
          </a:p>
          <a:p>
            <a:pPr>
              <a:buClr>
                <a:srgbClr val="006600"/>
              </a:buClr>
              <a:buFont typeface="Wingdings" pitchFamily="2" charset="2"/>
              <a:buNone/>
            </a:pPr>
            <a:r>
              <a:rPr lang="ru-RU" i="1" dirty="0">
                <a:solidFill>
                  <a:srgbClr val="0000FF"/>
                </a:solidFill>
                <a:latin typeface="Bookman Old Style" pitchFamily="18" charset="0"/>
              </a:rPr>
              <a:t> Торчат свиные ушки, </a:t>
            </a:r>
          </a:p>
          <a:p>
            <a:pPr>
              <a:buClr>
                <a:srgbClr val="006600"/>
              </a:buClr>
              <a:buFont typeface="Wingdings" pitchFamily="2" charset="2"/>
              <a:buNone/>
            </a:pPr>
            <a:r>
              <a:rPr lang="ru-RU" i="1" dirty="0">
                <a:solidFill>
                  <a:srgbClr val="0000FF"/>
                </a:solidFill>
                <a:latin typeface="Bookman Old Style" pitchFamily="18" charset="0"/>
              </a:rPr>
              <a:t>А не видно свинки – </a:t>
            </a:r>
          </a:p>
          <a:p>
            <a:pPr>
              <a:buClr>
                <a:srgbClr val="006600"/>
              </a:buClr>
              <a:buFont typeface="Wingdings" pitchFamily="2" charset="2"/>
              <a:buNone/>
            </a:pPr>
            <a:r>
              <a:rPr lang="ru-RU" i="1" dirty="0">
                <a:solidFill>
                  <a:srgbClr val="0000FF"/>
                </a:solidFill>
                <a:latin typeface="Bookman Old Style" pitchFamily="18" charset="0"/>
              </a:rPr>
              <a:t>Ни боков, ни спинки.</a:t>
            </a:r>
          </a:p>
        </p:txBody>
      </p:sp>
      <p:sp>
        <p:nvSpPr>
          <p:cNvPr id="41992" name="WordArt 8"/>
          <p:cNvSpPr>
            <a:spLocks noChangeArrowheads="1" noChangeShapeType="1" noTextEdit="1"/>
          </p:cNvSpPr>
          <p:nvPr/>
        </p:nvSpPr>
        <p:spPr bwMode="auto">
          <a:xfrm>
            <a:off x="4267200" y="3581400"/>
            <a:ext cx="4248150" cy="1863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5400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AFFFA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свинушки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419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Группа 60"/>
          <p:cNvGrpSpPr/>
          <p:nvPr/>
        </p:nvGrpSpPr>
        <p:grpSpPr>
          <a:xfrm>
            <a:off x="304800" y="152400"/>
            <a:ext cx="8534400" cy="6477000"/>
            <a:chOff x="152400" y="228600"/>
            <a:chExt cx="8534400" cy="6477000"/>
          </a:xfrm>
        </p:grpSpPr>
        <p:sp>
          <p:nvSpPr>
            <p:cNvPr id="32770" name="Rectangle 2"/>
            <p:cNvSpPr>
              <a:spLocks noChangeArrowheads="1"/>
            </p:cNvSpPr>
            <p:nvPr/>
          </p:nvSpPr>
          <p:spPr bwMode="auto">
            <a:xfrm>
              <a:off x="152400" y="304800"/>
              <a:ext cx="25146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Общие </a:t>
              </a:r>
            </a:p>
            <a:p>
              <a:pPr algn="ctr"/>
              <a:r>
                <a:rPr lang="ru-RU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знания</a:t>
              </a:r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152400" y="1219200"/>
              <a:ext cx="25146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32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Пословицы</a:t>
              </a:r>
              <a:endPara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152400" y="2133600"/>
              <a:ext cx="25146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3200" b="1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Счастливое</a:t>
              </a:r>
            </a:p>
            <a:p>
              <a:pPr algn="ctr"/>
              <a:r>
                <a:rPr lang="ru-RU" sz="3200" b="1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лукошко</a:t>
              </a:r>
            </a:p>
          </p:txBody>
        </p:sp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2667000" y="2133600"/>
              <a:ext cx="9144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00CC00"/>
                  </a:solidFill>
                  <a:hlinkClick r:id="rId2" action="ppaction://hlinksldjump"/>
                </a:rPr>
                <a:t>1</a:t>
              </a:r>
              <a:endParaRPr lang="ru-RU" sz="6000" b="1" dirty="0">
                <a:solidFill>
                  <a:srgbClr val="00CC00"/>
                </a:solidFill>
              </a:endParaRPr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2667000" y="1219200"/>
              <a:ext cx="9144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chemeClr val="accent2"/>
                  </a:solidFill>
                  <a:hlinkClick r:id="rId3" action="ppaction://hlinksldjump"/>
                </a:rPr>
                <a:t>1</a:t>
              </a:r>
              <a:endParaRPr lang="ru-RU" sz="6000" b="1" dirty="0">
                <a:solidFill>
                  <a:schemeClr val="accent2"/>
                </a:solidFill>
              </a:endParaRPr>
            </a:p>
          </p:txBody>
        </p: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2667000" y="304800"/>
              <a:ext cx="9144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4" action="ppaction://hlinksldjump"/>
                </a:rPr>
                <a:t>1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3581400" y="2133600"/>
              <a:ext cx="9144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00CC00"/>
                  </a:solidFill>
                  <a:hlinkClick r:id="rId5" action="ppaction://hlinksldjump"/>
                </a:rPr>
                <a:t>2</a:t>
              </a:r>
              <a:endParaRPr lang="ru-RU" sz="6000" b="1" dirty="0">
                <a:solidFill>
                  <a:srgbClr val="00CC00"/>
                </a:solidFill>
              </a:endParaRP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3581400" y="1219200"/>
              <a:ext cx="9144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chemeClr val="accent2"/>
                  </a:solidFill>
                  <a:hlinkClick r:id="rId6" action="ppaction://hlinksldjump"/>
                </a:rPr>
                <a:t>2</a:t>
              </a:r>
              <a:endParaRPr lang="ru-RU" sz="6000" b="1" dirty="0">
                <a:solidFill>
                  <a:schemeClr val="accent2"/>
                </a:solidFill>
              </a:endParaRPr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3581400" y="304800"/>
              <a:ext cx="9144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7" action="ppaction://hlinksldjump"/>
                </a:rPr>
                <a:t>2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4495800" y="21336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00CC00"/>
                  </a:solidFill>
                  <a:hlinkClick r:id="rId8" action="ppaction://hlinksldjump"/>
                </a:rPr>
                <a:t>3</a:t>
              </a:r>
              <a:endParaRPr lang="ru-RU" sz="6000" b="1" dirty="0">
                <a:solidFill>
                  <a:srgbClr val="00CC00"/>
                </a:solidFill>
              </a:endParaRPr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4495800" y="12192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chemeClr val="accent2"/>
                  </a:solidFill>
                  <a:hlinkClick r:id="rId9" action="ppaction://hlinksldjump"/>
                </a:rPr>
                <a:t>3</a:t>
              </a:r>
              <a:endParaRPr lang="ru-RU" sz="6000" b="1" dirty="0">
                <a:solidFill>
                  <a:schemeClr val="accent2"/>
                </a:solidFill>
              </a:endParaRPr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4495800" y="3048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10" action="ppaction://hlinksldjump"/>
                </a:rPr>
                <a:t>3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152400" y="3048000"/>
              <a:ext cx="25146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3200" b="1" dirty="0" smtClean="0">
                  <a:solidFill>
                    <a:srgbClr val="E5112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Математика</a:t>
              </a:r>
              <a:endParaRPr lang="ru-RU" sz="3200" b="1" dirty="0">
                <a:solidFill>
                  <a:srgbClr val="E5112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84" name="Rectangle 16"/>
            <p:cNvSpPr>
              <a:spLocks noChangeArrowheads="1"/>
            </p:cNvSpPr>
            <p:nvPr/>
          </p:nvSpPr>
          <p:spPr bwMode="auto">
            <a:xfrm>
              <a:off x="152400" y="3962400"/>
              <a:ext cx="25146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32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Животные</a:t>
              </a:r>
              <a:endPara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152400" y="4876800"/>
              <a:ext cx="25146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3200" b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</a:t>
              </a:r>
              <a:r>
                <a:rPr lang="ru-RU" sz="32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Русский</a:t>
              </a:r>
            </a:p>
            <a:p>
              <a:pPr algn="ctr"/>
              <a:r>
                <a:rPr lang="ru-RU" sz="32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язык</a:t>
              </a:r>
              <a:endParaRPr lang="ru-RU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>
              <a:off x="152400" y="5791200"/>
              <a:ext cx="25146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3200" b="1" dirty="0" smtClean="0">
                  <a:solidFill>
                    <a:srgbClr val="2707A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Жилище</a:t>
              </a:r>
              <a:endParaRPr lang="ru-RU" sz="3200" b="1" dirty="0">
                <a:solidFill>
                  <a:srgbClr val="2707AD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87" name="Rectangle 19"/>
            <p:cNvSpPr>
              <a:spLocks noChangeArrowheads="1"/>
            </p:cNvSpPr>
            <p:nvPr/>
          </p:nvSpPr>
          <p:spPr bwMode="auto">
            <a:xfrm>
              <a:off x="2667000" y="3048000"/>
              <a:ext cx="9144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11" action="ppaction://hlinksldjump"/>
                </a:rPr>
                <a:t>1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788" name="Rectangle 20"/>
            <p:cNvSpPr>
              <a:spLocks noChangeArrowheads="1"/>
            </p:cNvSpPr>
            <p:nvPr/>
          </p:nvSpPr>
          <p:spPr bwMode="auto">
            <a:xfrm>
              <a:off x="2667000" y="3962400"/>
              <a:ext cx="9144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12" action="ppaction://hlinksldjump"/>
                </a:rPr>
                <a:t>1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>
              <a:off x="2667000" y="4876800"/>
              <a:ext cx="9144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13" action="ppaction://hlinksldjump"/>
                </a:rPr>
                <a:t>1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790" name="Rectangle 22"/>
            <p:cNvSpPr>
              <a:spLocks noChangeArrowheads="1"/>
            </p:cNvSpPr>
            <p:nvPr/>
          </p:nvSpPr>
          <p:spPr bwMode="auto">
            <a:xfrm>
              <a:off x="2667000" y="5791200"/>
              <a:ext cx="9144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14" action="ppaction://hlinksldjump"/>
                </a:rPr>
                <a:t>1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791" name="Rectangle 23"/>
            <p:cNvSpPr>
              <a:spLocks noChangeArrowheads="1"/>
            </p:cNvSpPr>
            <p:nvPr/>
          </p:nvSpPr>
          <p:spPr bwMode="auto">
            <a:xfrm>
              <a:off x="3581400" y="3048000"/>
              <a:ext cx="9144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15" action="ppaction://hlinksldjump"/>
                </a:rPr>
                <a:t>2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792" name="Rectangle 24"/>
            <p:cNvSpPr>
              <a:spLocks noChangeArrowheads="1"/>
            </p:cNvSpPr>
            <p:nvPr/>
          </p:nvSpPr>
          <p:spPr bwMode="auto">
            <a:xfrm>
              <a:off x="3581400" y="3962400"/>
              <a:ext cx="9144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16" action="ppaction://hlinksldjump"/>
                </a:rPr>
                <a:t>2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793" name="Rectangle 25"/>
            <p:cNvSpPr>
              <a:spLocks noChangeArrowheads="1"/>
            </p:cNvSpPr>
            <p:nvPr/>
          </p:nvSpPr>
          <p:spPr bwMode="auto">
            <a:xfrm>
              <a:off x="3581400" y="4876800"/>
              <a:ext cx="9144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17" action="ppaction://hlinksldjump"/>
                </a:rPr>
                <a:t>2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794" name="Rectangle 26"/>
            <p:cNvSpPr>
              <a:spLocks noChangeArrowheads="1"/>
            </p:cNvSpPr>
            <p:nvPr/>
          </p:nvSpPr>
          <p:spPr bwMode="auto">
            <a:xfrm>
              <a:off x="3581400" y="5791200"/>
              <a:ext cx="9144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18" action="ppaction://hlinksldjump"/>
                </a:rPr>
                <a:t>2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795" name="Rectangle 27"/>
            <p:cNvSpPr>
              <a:spLocks noChangeArrowheads="1"/>
            </p:cNvSpPr>
            <p:nvPr/>
          </p:nvSpPr>
          <p:spPr bwMode="auto">
            <a:xfrm>
              <a:off x="4495800" y="30480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19" action="ppaction://hlinksldjump"/>
                </a:rPr>
                <a:t>3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796" name="Rectangle 28"/>
            <p:cNvSpPr>
              <a:spLocks noChangeArrowheads="1"/>
            </p:cNvSpPr>
            <p:nvPr/>
          </p:nvSpPr>
          <p:spPr bwMode="auto">
            <a:xfrm>
              <a:off x="4495800" y="39624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20" action="ppaction://hlinksldjump"/>
                </a:rPr>
                <a:t>3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797" name="Rectangle 29"/>
            <p:cNvSpPr>
              <a:spLocks noChangeArrowheads="1"/>
            </p:cNvSpPr>
            <p:nvPr/>
          </p:nvSpPr>
          <p:spPr bwMode="auto">
            <a:xfrm>
              <a:off x="4495800" y="57912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21" action="ppaction://hlinksldjump"/>
                </a:rPr>
                <a:t>3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798" name="Rectangle 30"/>
            <p:cNvSpPr>
              <a:spLocks noChangeArrowheads="1"/>
            </p:cNvSpPr>
            <p:nvPr/>
          </p:nvSpPr>
          <p:spPr bwMode="auto">
            <a:xfrm>
              <a:off x="4495800" y="48768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22" action="ppaction://hlinksldjump"/>
                </a:rPr>
                <a:t>3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799" name="Rectangle 31"/>
            <p:cNvSpPr>
              <a:spLocks noChangeArrowheads="1"/>
            </p:cNvSpPr>
            <p:nvPr/>
          </p:nvSpPr>
          <p:spPr bwMode="auto">
            <a:xfrm>
              <a:off x="5334000" y="3048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23" action="ppaction://hlinksldjump"/>
                </a:rPr>
                <a:t>4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00" name="Rectangle 32"/>
            <p:cNvSpPr>
              <a:spLocks noChangeArrowheads="1"/>
            </p:cNvSpPr>
            <p:nvPr/>
          </p:nvSpPr>
          <p:spPr bwMode="auto">
            <a:xfrm>
              <a:off x="5334000" y="12192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24" action="ppaction://hlinksldjump"/>
                </a:rPr>
                <a:t>4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01" name="Rectangle 33"/>
            <p:cNvSpPr>
              <a:spLocks noChangeArrowheads="1"/>
            </p:cNvSpPr>
            <p:nvPr/>
          </p:nvSpPr>
          <p:spPr bwMode="auto">
            <a:xfrm>
              <a:off x="6172200" y="12192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25" action="ppaction://hlinksldjump"/>
                </a:rPr>
                <a:t>5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02" name="Rectangle 34"/>
            <p:cNvSpPr>
              <a:spLocks noChangeArrowheads="1"/>
            </p:cNvSpPr>
            <p:nvPr/>
          </p:nvSpPr>
          <p:spPr bwMode="auto">
            <a:xfrm>
              <a:off x="6172200" y="3048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26" action="ppaction://hlinksldjump"/>
                </a:rPr>
                <a:t>5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03" name="Rectangle 35"/>
            <p:cNvSpPr>
              <a:spLocks noChangeArrowheads="1"/>
            </p:cNvSpPr>
            <p:nvPr/>
          </p:nvSpPr>
          <p:spPr bwMode="auto">
            <a:xfrm>
              <a:off x="6172200" y="21336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27" action="ppaction://hlinksldjump"/>
                </a:rPr>
                <a:t>5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04" name="Rectangle 36"/>
            <p:cNvSpPr>
              <a:spLocks noChangeArrowheads="1"/>
            </p:cNvSpPr>
            <p:nvPr/>
          </p:nvSpPr>
          <p:spPr bwMode="auto">
            <a:xfrm>
              <a:off x="6172200" y="30480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28" action="ppaction://hlinksldjump"/>
                </a:rPr>
                <a:t>5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05" name="Rectangle 37"/>
            <p:cNvSpPr>
              <a:spLocks noChangeArrowheads="1"/>
            </p:cNvSpPr>
            <p:nvPr/>
          </p:nvSpPr>
          <p:spPr bwMode="auto">
            <a:xfrm>
              <a:off x="6172200" y="57912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29" action="ppaction://hlinksldjump"/>
                </a:rPr>
                <a:t>5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06" name="Rectangle 38"/>
            <p:cNvSpPr>
              <a:spLocks noChangeArrowheads="1"/>
            </p:cNvSpPr>
            <p:nvPr/>
          </p:nvSpPr>
          <p:spPr bwMode="auto">
            <a:xfrm>
              <a:off x="6172200" y="48768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30" action="ppaction://hlinksldjump"/>
                </a:rPr>
                <a:t>5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07" name="Rectangle 39"/>
            <p:cNvSpPr>
              <a:spLocks noChangeArrowheads="1"/>
            </p:cNvSpPr>
            <p:nvPr/>
          </p:nvSpPr>
          <p:spPr bwMode="auto">
            <a:xfrm>
              <a:off x="6172200" y="39624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31" action="ppaction://hlinksldjump"/>
                </a:rPr>
                <a:t>5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08" name="Rectangle 40"/>
            <p:cNvSpPr>
              <a:spLocks noChangeArrowheads="1"/>
            </p:cNvSpPr>
            <p:nvPr/>
          </p:nvSpPr>
          <p:spPr bwMode="auto">
            <a:xfrm>
              <a:off x="5334000" y="21336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32" action="ppaction://hlinksldjump"/>
                </a:rPr>
                <a:t>4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09" name="Rectangle 41"/>
            <p:cNvSpPr>
              <a:spLocks noChangeArrowheads="1"/>
            </p:cNvSpPr>
            <p:nvPr/>
          </p:nvSpPr>
          <p:spPr bwMode="auto">
            <a:xfrm>
              <a:off x="5334000" y="30480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33" action="ppaction://hlinksldjump"/>
                </a:rPr>
                <a:t>4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10" name="Rectangle 42"/>
            <p:cNvSpPr>
              <a:spLocks noChangeArrowheads="1"/>
            </p:cNvSpPr>
            <p:nvPr/>
          </p:nvSpPr>
          <p:spPr bwMode="auto">
            <a:xfrm>
              <a:off x="5334000" y="39624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34" action="ppaction://hlinksldjump"/>
                </a:rPr>
                <a:t>4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11" name="Rectangle 43"/>
            <p:cNvSpPr>
              <a:spLocks noChangeArrowheads="1"/>
            </p:cNvSpPr>
            <p:nvPr/>
          </p:nvSpPr>
          <p:spPr bwMode="auto">
            <a:xfrm>
              <a:off x="5334000" y="48768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35" action="ppaction://hlinksldjump"/>
                </a:rPr>
                <a:t>4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12" name="Rectangle 44"/>
            <p:cNvSpPr>
              <a:spLocks noChangeArrowheads="1"/>
            </p:cNvSpPr>
            <p:nvPr/>
          </p:nvSpPr>
          <p:spPr bwMode="auto">
            <a:xfrm>
              <a:off x="5334000" y="57912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36" action="ppaction://hlinksldjump"/>
                </a:rPr>
                <a:t>4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13" name="Rectangle 45"/>
            <p:cNvSpPr>
              <a:spLocks noChangeArrowheads="1"/>
            </p:cNvSpPr>
            <p:nvPr/>
          </p:nvSpPr>
          <p:spPr bwMode="auto">
            <a:xfrm>
              <a:off x="7848600" y="3048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37" action="ppaction://hlinksldjump"/>
                </a:rPr>
                <a:t>7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14" name="Rectangle 46"/>
            <p:cNvSpPr>
              <a:spLocks noChangeArrowheads="1"/>
            </p:cNvSpPr>
            <p:nvPr/>
          </p:nvSpPr>
          <p:spPr bwMode="auto">
            <a:xfrm>
              <a:off x="7010400" y="3048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38" action="ppaction://hlinksldjump"/>
                </a:rPr>
                <a:t>6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15" name="Rectangle 47"/>
            <p:cNvSpPr>
              <a:spLocks noChangeArrowheads="1"/>
            </p:cNvSpPr>
            <p:nvPr/>
          </p:nvSpPr>
          <p:spPr bwMode="auto">
            <a:xfrm>
              <a:off x="7848600" y="12192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39" action="ppaction://hlinksldjump"/>
                </a:rPr>
                <a:t>7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16" name="Rectangle 48"/>
            <p:cNvSpPr>
              <a:spLocks noChangeArrowheads="1"/>
            </p:cNvSpPr>
            <p:nvPr/>
          </p:nvSpPr>
          <p:spPr bwMode="auto">
            <a:xfrm>
              <a:off x="7010400" y="12192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40" action="ppaction://hlinksldjump"/>
                </a:rPr>
                <a:t>6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17" name="Rectangle 49"/>
            <p:cNvSpPr>
              <a:spLocks noChangeArrowheads="1"/>
            </p:cNvSpPr>
            <p:nvPr/>
          </p:nvSpPr>
          <p:spPr bwMode="auto">
            <a:xfrm>
              <a:off x="7848600" y="21336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41" action="ppaction://hlinksldjump"/>
                </a:rPr>
                <a:t>7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18" name="Rectangle 50"/>
            <p:cNvSpPr>
              <a:spLocks noChangeArrowheads="1"/>
            </p:cNvSpPr>
            <p:nvPr/>
          </p:nvSpPr>
          <p:spPr bwMode="auto">
            <a:xfrm>
              <a:off x="7010400" y="21336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42" action="ppaction://hlinksldjump"/>
                </a:rPr>
                <a:t>6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19" name="Rectangle 51"/>
            <p:cNvSpPr>
              <a:spLocks noChangeArrowheads="1"/>
            </p:cNvSpPr>
            <p:nvPr/>
          </p:nvSpPr>
          <p:spPr bwMode="auto">
            <a:xfrm>
              <a:off x="7848600" y="30480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43" action="ppaction://hlinksldjump"/>
                </a:rPr>
                <a:t>7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20" name="Rectangle 52"/>
            <p:cNvSpPr>
              <a:spLocks noChangeArrowheads="1"/>
            </p:cNvSpPr>
            <p:nvPr/>
          </p:nvSpPr>
          <p:spPr bwMode="auto">
            <a:xfrm>
              <a:off x="7010400" y="30480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44" action="ppaction://hlinksldjump"/>
                </a:rPr>
                <a:t>6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21" name="Rectangle 53"/>
            <p:cNvSpPr>
              <a:spLocks noChangeArrowheads="1"/>
            </p:cNvSpPr>
            <p:nvPr/>
          </p:nvSpPr>
          <p:spPr bwMode="auto">
            <a:xfrm>
              <a:off x="7848600" y="39624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45" action="ppaction://hlinksldjump"/>
                </a:rPr>
                <a:t>7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22" name="Rectangle 54"/>
            <p:cNvSpPr>
              <a:spLocks noChangeArrowheads="1"/>
            </p:cNvSpPr>
            <p:nvPr/>
          </p:nvSpPr>
          <p:spPr bwMode="auto">
            <a:xfrm>
              <a:off x="7010400" y="39624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46" action="ppaction://hlinksldjump"/>
                </a:rPr>
                <a:t>6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23" name="Rectangle 55"/>
            <p:cNvSpPr>
              <a:spLocks noChangeArrowheads="1"/>
            </p:cNvSpPr>
            <p:nvPr/>
          </p:nvSpPr>
          <p:spPr bwMode="auto">
            <a:xfrm>
              <a:off x="7848600" y="48768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47" action="ppaction://hlinksldjump"/>
                </a:rPr>
                <a:t>7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24" name="Rectangle 56"/>
            <p:cNvSpPr>
              <a:spLocks noChangeArrowheads="1"/>
            </p:cNvSpPr>
            <p:nvPr/>
          </p:nvSpPr>
          <p:spPr bwMode="auto">
            <a:xfrm>
              <a:off x="7010400" y="48768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48" action="ppaction://hlinksldjump"/>
                </a:rPr>
                <a:t>6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25" name="Rectangle 57"/>
            <p:cNvSpPr>
              <a:spLocks noChangeArrowheads="1"/>
            </p:cNvSpPr>
            <p:nvPr/>
          </p:nvSpPr>
          <p:spPr bwMode="auto">
            <a:xfrm>
              <a:off x="7848600" y="57912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49" action="ppaction://hlinksldjump"/>
                </a:rPr>
                <a:t>7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26" name="Rectangle 58"/>
            <p:cNvSpPr>
              <a:spLocks noChangeArrowheads="1"/>
            </p:cNvSpPr>
            <p:nvPr/>
          </p:nvSpPr>
          <p:spPr bwMode="auto">
            <a:xfrm>
              <a:off x="7010400" y="57912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50" action="ppaction://hlinksldjump"/>
                </a:rPr>
                <a:t>6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pic>
          <p:nvPicPr>
            <p:cNvPr id="32827" name="Picture 59" descr="заяц"/>
            <p:cNvPicPr>
              <a:picLocks noChangeAspect="1" noChangeArrowheads="1" noCrop="1"/>
            </p:cNvPicPr>
            <p:nvPr/>
          </p:nvPicPr>
          <p:blipFill>
            <a:blip r:embed="rId51" cstate="print"/>
            <a:srcRect/>
            <a:stretch>
              <a:fillRect/>
            </a:stretch>
          </p:blipFill>
          <p:spPr bwMode="auto">
            <a:xfrm>
              <a:off x="228600" y="228600"/>
              <a:ext cx="1143000" cy="13811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2133600"/>
            <a:ext cx="6019800" cy="2405063"/>
          </a:xfrm>
        </p:spPr>
        <p:txBody>
          <a:bodyPr/>
          <a:lstStyle/>
          <a:p>
            <a:pPr>
              <a:buFontTx/>
              <a:buNone/>
            </a:pPr>
            <a:r>
              <a:rPr lang="ru-RU" i="1" dirty="0">
                <a:latin typeface="Bookman Old Style" pitchFamily="18" charset="0"/>
              </a:rPr>
              <a:t>Под деревцем, под осинкой</a:t>
            </a:r>
          </a:p>
          <a:p>
            <a:pPr>
              <a:buFontTx/>
              <a:buNone/>
            </a:pPr>
            <a:r>
              <a:rPr lang="ru-RU" i="1" dirty="0">
                <a:latin typeface="Bookman Old Style" pitchFamily="18" charset="0"/>
              </a:rPr>
              <a:t>Стоит мальчик-с-пальчик,</a:t>
            </a:r>
          </a:p>
          <a:p>
            <a:pPr>
              <a:buFontTx/>
              <a:buNone/>
            </a:pPr>
            <a:r>
              <a:rPr lang="ru-RU" i="1" dirty="0">
                <a:latin typeface="Bookman Old Style" pitchFamily="18" charset="0"/>
              </a:rPr>
              <a:t>На нём сер кафтанчик,</a:t>
            </a:r>
          </a:p>
          <a:p>
            <a:pPr>
              <a:buFontTx/>
              <a:buNone/>
            </a:pPr>
            <a:r>
              <a:rPr lang="ru-RU" i="1" dirty="0">
                <a:latin typeface="Bookman Old Style" pitchFamily="18" charset="0"/>
              </a:rPr>
              <a:t>Красна шапочка.</a:t>
            </a:r>
          </a:p>
        </p:txBody>
      </p:sp>
      <p:pic>
        <p:nvPicPr>
          <p:cNvPr id="218115" name="Picture 3" descr="Изображение 1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28" r="31496" b="1654"/>
          <a:stretch>
            <a:fillRect/>
          </a:stretch>
        </p:blipFill>
        <p:spPr>
          <a:xfrm>
            <a:off x="228600" y="685800"/>
            <a:ext cx="3011689" cy="5473700"/>
          </a:xfrm>
          <a:noFill/>
          <a:ln/>
        </p:spPr>
      </p:pic>
      <p:sp>
        <p:nvSpPr>
          <p:cNvPr id="218116" name="WordArt 4"/>
          <p:cNvSpPr>
            <a:spLocks noChangeArrowheads="1" noChangeShapeType="1" noTextEdit="1"/>
          </p:cNvSpPr>
          <p:nvPr/>
        </p:nvSpPr>
        <p:spPr bwMode="auto">
          <a:xfrm>
            <a:off x="2895600" y="4343400"/>
            <a:ext cx="5157788" cy="1863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5400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AFFFA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подосиновик</a:t>
            </a:r>
          </a:p>
        </p:txBody>
      </p:sp>
      <p:sp>
        <p:nvSpPr>
          <p:cNvPr id="218118" name="Oval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953000" y="381000"/>
            <a:ext cx="1828800" cy="1295400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>
                <a:solidFill>
                  <a:srgbClr val="00CC00"/>
                </a:solidFill>
              </a:rPr>
              <a:t>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6" grpId="0" animBg="1"/>
      <p:bldP spid="2181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0" y="1752600"/>
            <a:ext cx="5791200" cy="25923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i="1" dirty="0">
                <a:latin typeface="Bookman Old Style" pitchFamily="18" charset="0"/>
              </a:rPr>
              <a:t>Под берёзой старичок,</a:t>
            </a:r>
          </a:p>
          <a:p>
            <a:pPr>
              <a:buFont typeface="Wingdings" pitchFamily="2" charset="2"/>
              <a:buNone/>
            </a:pPr>
            <a:r>
              <a:rPr lang="ru-RU" i="1" dirty="0">
                <a:latin typeface="Bookman Old Style" pitchFamily="18" charset="0"/>
              </a:rPr>
              <a:t>На нём бурый колпачок. </a:t>
            </a:r>
          </a:p>
          <a:p>
            <a:pPr>
              <a:buFont typeface="Wingdings" pitchFamily="2" charset="2"/>
              <a:buNone/>
            </a:pPr>
            <a:r>
              <a:rPr lang="ru-RU" i="1" dirty="0">
                <a:latin typeface="Bookman Old Style" pitchFamily="18" charset="0"/>
              </a:rPr>
              <a:t>И пиджак с </a:t>
            </a:r>
            <a:r>
              <a:rPr lang="ru-RU" i="1" dirty="0" err="1">
                <a:latin typeface="Bookman Old Style" pitchFamily="18" charset="0"/>
              </a:rPr>
              <a:t>пестринкой</a:t>
            </a:r>
            <a:r>
              <a:rPr lang="ru-RU" i="1" dirty="0">
                <a:latin typeface="Bookman Old Style" pitchFamily="18" charset="0"/>
              </a:rPr>
              <a:t>,</a:t>
            </a:r>
          </a:p>
          <a:p>
            <a:pPr>
              <a:buFont typeface="Wingdings" pitchFamily="2" charset="2"/>
              <a:buNone/>
            </a:pPr>
            <a:r>
              <a:rPr lang="ru-RU" i="1" dirty="0">
                <a:latin typeface="Bookman Old Style" pitchFamily="18" charset="0"/>
              </a:rPr>
              <a:t>А сапожки с глинкой.</a:t>
            </a:r>
          </a:p>
          <a:p>
            <a:pPr>
              <a:buFontTx/>
              <a:buNone/>
            </a:pPr>
            <a:endParaRPr lang="ru-RU" dirty="0">
              <a:latin typeface="Times New Roman" pitchFamily="18" charset="0"/>
            </a:endParaRPr>
          </a:p>
        </p:txBody>
      </p:sp>
      <p:pic>
        <p:nvPicPr>
          <p:cNvPr id="220163" name="Picture 3" descr="Изображение 1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586" r="38570"/>
          <a:stretch>
            <a:fillRect/>
          </a:stretch>
        </p:blipFill>
        <p:spPr>
          <a:xfrm>
            <a:off x="323850" y="549275"/>
            <a:ext cx="3017838" cy="5543550"/>
          </a:xfrm>
          <a:noFill/>
          <a:ln/>
        </p:spPr>
      </p:pic>
      <p:sp>
        <p:nvSpPr>
          <p:cNvPr id="220164" name="WordArt 4"/>
          <p:cNvSpPr>
            <a:spLocks noChangeArrowheads="1" noChangeShapeType="1" noTextEdit="1"/>
          </p:cNvSpPr>
          <p:nvPr/>
        </p:nvSpPr>
        <p:spPr bwMode="auto">
          <a:xfrm rot="430634">
            <a:off x="3048000" y="4191000"/>
            <a:ext cx="5367338" cy="20081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1301"/>
              </a:avLst>
            </a:prstTxWarp>
          </a:bodyPr>
          <a:lstStyle/>
          <a:p>
            <a:pPr algn="ctr"/>
            <a:r>
              <a:rPr lang="ru-RU" sz="5400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AFFFA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подберёзовик</a:t>
            </a:r>
          </a:p>
        </p:txBody>
      </p:sp>
      <p:sp>
        <p:nvSpPr>
          <p:cNvPr id="220166" name="Oval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572000" y="228600"/>
            <a:ext cx="1828800" cy="1295400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>
                <a:solidFill>
                  <a:srgbClr val="00CC00"/>
                </a:solidFill>
              </a:rPr>
              <a:t>5</a:t>
            </a:r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2362200" y="4648200"/>
            <a:ext cx="6477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Font typeface="Wingdings" pitchFamily="2" charset="2"/>
              <a:buNone/>
            </a:pPr>
            <a:r>
              <a:rPr lang="ru-RU" sz="2800" i="1" dirty="0">
                <a:solidFill>
                  <a:srgbClr val="FF0000"/>
                </a:solidFill>
                <a:latin typeface="Bookman Old Style" pitchFamily="18" charset="0"/>
              </a:rPr>
              <a:t>Самый быстрорастущий гриб. Он в сутки вырастает на 5 см.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xit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0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0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0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0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0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0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8575E-6 L 0.00416 -0.3663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 build="p"/>
      <p:bldP spid="220164" grpId="0" animBg="1"/>
      <p:bldP spid="220166" grpId="0" animBg="1"/>
      <p:bldP spid="220168" grpId="0"/>
      <p:bldP spid="22016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грибы 0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981200"/>
            <a:ext cx="5903913" cy="440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2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43000" y="533400"/>
            <a:ext cx="5038725" cy="12080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i="1" dirty="0">
                <a:latin typeface="Bookman Old Style" pitchFamily="18" charset="0"/>
              </a:rPr>
              <a:t>Стоит мальчонка – </a:t>
            </a:r>
          </a:p>
          <a:p>
            <a:pPr>
              <a:buFont typeface="Wingdings" pitchFamily="2" charset="2"/>
              <a:buNone/>
            </a:pPr>
            <a:r>
              <a:rPr lang="ru-RU" i="1" dirty="0">
                <a:latin typeface="Bookman Old Style" pitchFamily="18" charset="0"/>
              </a:rPr>
              <a:t>Замаслена шапчонка.</a:t>
            </a:r>
          </a:p>
        </p:txBody>
      </p:sp>
      <p:sp>
        <p:nvSpPr>
          <p:cNvPr id="222212" name="WordArt 4"/>
          <p:cNvSpPr>
            <a:spLocks noChangeArrowheads="1" noChangeShapeType="1" noTextEdit="1"/>
          </p:cNvSpPr>
          <p:nvPr/>
        </p:nvSpPr>
        <p:spPr bwMode="auto">
          <a:xfrm>
            <a:off x="4724400" y="4114800"/>
            <a:ext cx="4105275" cy="18684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5400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маслёнок</a:t>
            </a:r>
          </a:p>
        </p:txBody>
      </p:sp>
      <p:sp>
        <p:nvSpPr>
          <p:cNvPr id="222214" name="Oval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705600" y="381000"/>
            <a:ext cx="1828800" cy="1295400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>
                <a:solidFill>
                  <a:srgbClr val="00CC00"/>
                </a:solidFill>
              </a:rPr>
              <a:t>6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 animBg="1"/>
      <p:bldP spid="2222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WordArt 3"/>
          <p:cNvSpPr>
            <a:spLocks noChangeArrowheads="1" noChangeShapeType="1" noTextEdit="1"/>
          </p:cNvSpPr>
          <p:nvPr/>
        </p:nvSpPr>
        <p:spPr bwMode="auto">
          <a:xfrm>
            <a:off x="2514600" y="4495800"/>
            <a:ext cx="3962400" cy="15890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3468"/>
              </a:avLst>
            </a:prstTxWarp>
          </a:bodyPr>
          <a:lstStyle/>
          <a:p>
            <a:pPr algn="ctr"/>
            <a:r>
              <a:rPr lang="ru-RU" sz="5400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39D3E3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гриб-дождевик</a:t>
            </a:r>
          </a:p>
        </p:txBody>
      </p:sp>
      <p:sp>
        <p:nvSpPr>
          <p:cNvPr id="219142" name="Oval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733800" y="381000"/>
            <a:ext cx="1828800" cy="1295400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>
                <a:solidFill>
                  <a:srgbClr val="00CC00"/>
                </a:solidFill>
              </a:rPr>
              <a:t>7</a:t>
            </a:r>
          </a:p>
        </p:txBody>
      </p:sp>
      <p:sp>
        <p:nvSpPr>
          <p:cNvPr id="219144" name="Rectangle 8"/>
          <p:cNvSpPr>
            <a:spLocks noChangeArrowheads="1"/>
          </p:cNvSpPr>
          <p:nvPr/>
        </p:nvSpPr>
        <p:spPr bwMode="auto">
          <a:xfrm>
            <a:off x="457200" y="1752600"/>
            <a:ext cx="8229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latin typeface="Bookman Old Style" pitchFamily="18" charset="0"/>
              </a:rPr>
              <a:t>У этого гриба много названий: </a:t>
            </a:r>
          </a:p>
          <a:p>
            <a:pPr algn="ctr"/>
            <a:r>
              <a:rPr lang="ru-RU" sz="3200" i="1" dirty="0">
                <a:latin typeface="Bookman Old Style" pitchFamily="18" charset="0"/>
              </a:rPr>
              <a:t>дедушкин табачок,</a:t>
            </a:r>
          </a:p>
          <a:p>
            <a:pPr algn="ctr"/>
            <a:r>
              <a:rPr lang="ru-RU" sz="3200" i="1" dirty="0">
                <a:latin typeface="Bookman Old Style" pitchFamily="18" charset="0"/>
              </a:rPr>
              <a:t> </a:t>
            </a:r>
            <a:r>
              <a:rPr lang="ru-RU" sz="3200" i="1" dirty="0" err="1">
                <a:latin typeface="Bookman Old Style" pitchFamily="18" charset="0"/>
              </a:rPr>
              <a:t>галкина</a:t>
            </a:r>
            <a:r>
              <a:rPr lang="ru-RU" sz="3200" i="1" dirty="0">
                <a:latin typeface="Bookman Old Style" pitchFamily="18" charset="0"/>
              </a:rPr>
              <a:t> баня, </a:t>
            </a:r>
          </a:p>
          <a:p>
            <a:pPr algn="ctr"/>
            <a:r>
              <a:rPr lang="ru-RU" sz="3200" i="1" dirty="0">
                <a:latin typeface="Bookman Old Style" pitchFamily="18" charset="0"/>
              </a:rPr>
              <a:t>чёртов табачок. </a:t>
            </a:r>
          </a:p>
          <a:p>
            <a:pPr algn="ctr"/>
            <a:r>
              <a:rPr lang="ru-RU" sz="3200" i="1" dirty="0">
                <a:latin typeface="Bookman Old Style" pitchFamily="18" charset="0"/>
              </a:rPr>
              <a:t>Какое настоящее название этого гриба?</a:t>
            </a:r>
          </a:p>
          <a:p>
            <a:r>
              <a:rPr lang="ru-RU" sz="3200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19147" name="Rectangle 11"/>
          <p:cNvSpPr>
            <a:spLocks noChangeArrowheads="1"/>
          </p:cNvSpPr>
          <p:nvPr/>
        </p:nvSpPr>
        <p:spPr bwMode="auto">
          <a:xfrm>
            <a:off x="1524000" y="2209800"/>
            <a:ext cx="6858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3200" b="1" i="1" dirty="0">
                <a:solidFill>
                  <a:srgbClr val="C00000"/>
                </a:solidFill>
                <a:latin typeface="Bookman Old Style" pitchFamily="18" charset="0"/>
              </a:rPr>
              <a:t>Во время войны, когда не хватало бинтов и ваты, вату заменяли грибом-дождевиком.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19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animBg="1"/>
      <p:bldP spid="219142" grpId="0" animBg="1"/>
      <p:bldP spid="2191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9E22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>
                <a:latin typeface="Times New Roman" pitchFamily="18" charset="0"/>
              </a:rPr>
              <a:t>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2133600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latin typeface="Bookman Old Style" pitchFamily="18" charset="0"/>
              </a:rPr>
              <a:t>Проживают</a:t>
            </a:r>
            <a:r>
              <a:rPr lang="ru-RU" sz="4800" i="1" dirty="0" smtClean="0">
                <a:latin typeface="Bookman Old Style" pitchFamily="18" charset="0"/>
              </a:rPr>
              <a:t> </a:t>
            </a:r>
            <a:r>
              <a:rPr lang="ru-RU" sz="3200" i="1" dirty="0" smtClean="0">
                <a:latin typeface="Bookman Old Style" pitchFamily="18" charset="0"/>
              </a:rPr>
              <a:t>в трудной книжке хитроумные братишки. Десять их, но братья эти сосчитают всё на свете.</a:t>
            </a:r>
            <a:endParaRPr lang="ru-RU" sz="48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5200" y="4648200"/>
            <a:ext cx="1951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цифры</a:t>
            </a: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191000"/>
            <a:ext cx="1600200" cy="1937085"/>
          </a:xfrm>
          <a:prstGeom prst="rect">
            <a:avLst/>
          </a:prstGeom>
        </p:spPr>
      </p:pic>
      <p:pic>
        <p:nvPicPr>
          <p:cNvPr id="6" name="Рисунок 5" descr="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4267200"/>
            <a:ext cx="2046514" cy="1790700"/>
          </a:xfrm>
          <a:prstGeom prst="rect">
            <a:avLst/>
          </a:prstGeom>
        </p:spPr>
      </p:pic>
      <p:pic>
        <p:nvPicPr>
          <p:cNvPr id="7" name="Рисунок 6" descr="цифры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1400" y="533400"/>
            <a:ext cx="1208773" cy="1098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9E22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2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1336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i="1" dirty="0" smtClean="0">
                <a:latin typeface="Bookman Old Style" pitchFamily="18" charset="0"/>
              </a:rPr>
              <a:t>В школе есть такая птица: если сядет на страницу, то с поникшей головой возвращаюсь я домой.</a:t>
            </a:r>
            <a:endParaRPr lang="ru-RU" sz="3200" i="1" dirty="0">
              <a:latin typeface="Bookman Old Style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 rot="20135903">
            <a:off x="3429000" y="3810000"/>
            <a:ext cx="2286000" cy="2279335"/>
            <a:chOff x="3200400" y="3810000"/>
            <a:chExt cx="2286000" cy="2279335"/>
          </a:xfrm>
        </p:grpSpPr>
        <p:pic>
          <p:nvPicPr>
            <p:cNvPr id="6" name="Рисунок 5" descr="тетрадь.w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400" y="3810000"/>
              <a:ext cx="2286000" cy="2279335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4419600" y="4876801"/>
              <a:ext cx="8382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400" b="1" i="1" dirty="0" smtClean="0">
                  <a:solidFill>
                    <a:srgbClr val="C00000"/>
                  </a:solidFill>
                  <a:latin typeface="Bookman Old Style" pitchFamily="18" charset="0"/>
                </a:rPr>
                <a:t>2</a:t>
              </a:r>
              <a:endParaRPr lang="ru-RU" sz="4400" b="1" i="1" dirty="0">
                <a:solidFill>
                  <a:srgbClr val="C00000"/>
                </a:solidFill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638800" y="2286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9E22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3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82880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i="1" dirty="0" smtClean="0">
                <a:latin typeface="Bookman Old Style" pitchFamily="18" charset="0"/>
              </a:rPr>
              <a:t>Важны для здоровья, друзья, витамины! И яблоки ест непременно Ирина. 12 их в вазе лежало – смотри, а после обеда осталось лишь 3. Сколько яблок съела Ирина?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3600" y="5029200"/>
            <a:ext cx="1295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00FF"/>
                </a:solidFill>
                <a:latin typeface="Bookman Old Style" pitchFamily="18" charset="0"/>
              </a:rPr>
              <a:t>9</a:t>
            </a:r>
            <a:endParaRPr lang="ru-RU" sz="6600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яблоко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302950"/>
            <a:ext cx="2057400" cy="1535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9E22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4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22098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i="1" dirty="0" smtClean="0">
                <a:latin typeface="Bookman Old Style" pitchFamily="18" charset="0"/>
              </a:rPr>
              <a:t>По траве бежал котёнок, а за ним бежал щенок. А за ними их хозяин. Сколько ж там бежало ног?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53200" y="4495800"/>
            <a:ext cx="13356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Bookman Old Style" pitchFamily="18" charset="0"/>
              </a:rPr>
              <a:t>10</a:t>
            </a:r>
            <a:endParaRPr lang="ru-RU" sz="6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524000" y="4191000"/>
            <a:ext cx="4343400" cy="1828799"/>
            <a:chOff x="990600" y="4191000"/>
            <a:chExt cx="4343400" cy="1828799"/>
          </a:xfrm>
        </p:grpSpPr>
        <p:pic>
          <p:nvPicPr>
            <p:cNvPr id="5" name="Рисунок 4" descr="котик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19600" y="4876800"/>
              <a:ext cx="914400" cy="914400"/>
            </a:xfrm>
            <a:prstGeom prst="rect">
              <a:avLst/>
            </a:prstGeom>
          </p:spPr>
        </p:pic>
        <p:pic>
          <p:nvPicPr>
            <p:cNvPr id="6" name="Рисунок 5" descr="щен7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67000" y="4419600"/>
              <a:ext cx="1295400" cy="1600199"/>
            </a:xfrm>
            <a:prstGeom prst="rect">
              <a:avLst/>
            </a:prstGeom>
          </p:spPr>
        </p:pic>
        <p:pic>
          <p:nvPicPr>
            <p:cNvPr id="7" name="Рисунок 6" descr="мальчук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0600" y="4191000"/>
              <a:ext cx="1514475" cy="17240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292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9E22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5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2133600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Bookman Old Style" pitchFamily="18" charset="0"/>
              </a:rPr>
              <a:t>Есть помощница у мамы. Посмотрите, дети, сами: перемыла 6 тарелок, 8 ложек, чашек 5. Перемытую посуду помогите сосчитать!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9400" y="5334000"/>
            <a:ext cx="2901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Bookman Old Style" pitchFamily="18" charset="0"/>
              </a:rPr>
              <a:t>6 + 8 + 5 = </a:t>
            </a:r>
            <a:endParaRPr lang="ru-RU" sz="3600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0" y="5334000"/>
            <a:ext cx="8130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Bookman Old Style" pitchFamily="18" charset="0"/>
              </a:rPr>
              <a:t>19</a:t>
            </a:r>
            <a:endParaRPr lang="ru-RU" sz="3600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тарел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1524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05200" y="228600"/>
            <a:ext cx="17526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9E22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6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828800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Bookman Old Style" pitchFamily="18" charset="0"/>
              </a:rPr>
              <a:t>Дед Игнат сказал соседу: “Мне уж сотня лет к обеду!” - “Ты прибавил 30 лет”, - возразил ему сосед. Прошу … сосчитать, сколько прожил дед Игнат?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5000" y="5105400"/>
            <a:ext cx="25635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Bookman Old Style" pitchFamily="18" charset="0"/>
              </a:rPr>
              <a:t>70 лет</a:t>
            </a:r>
            <a:endParaRPr lang="ru-RU" sz="48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дед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3962400"/>
            <a:ext cx="18288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2438400"/>
            <a:ext cx="7271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Сколько слогов в слове АИСТ? 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3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>
                <a:latin typeface="Times New Roman" pitchFamily="18" charset="0"/>
              </a:rPr>
              <a:t>1</a:t>
            </a:r>
          </a:p>
        </p:txBody>
      </p:sp>
      <p:pic>
        <p:nvPicPr>
          <p:cNvPr id="4" name="Рисунок 3" descr="аист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191000"/>
            <a:ext cx="2060165" cy="1714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91200" y="3733800"/>
            <a:ext cx="152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800" b="1" i="1" dirty="0" smtClean="0">
                <a:solidFill>
                  <a:srgbClr val="FF0000"/>
                </a:solidFill>
                <a:latin typeface="Bookman Old Style" pitchFamily="18" charset="0"/>
              </a:rPr>
              <a:t>2</a:t>
            </a:r>
            <a:endParaRPr lang="ru-RU" sz="138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9E22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7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21336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Bookman Old Style" pitchFamily="18" charset="0"/>
              </a:rPr>
              <a:t>Он давно знакомый мой, каждый угол в нём прямой. Все четыре стороны одинаковой длины.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3000" y="4648200"/>
            <a:ext cx="2098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Bookman Old Style" pitchFamily="18" charset="0"/>
              </a:rPr>
              <a:t>квадрат</a:t>
            </a:r>
            <a:endParaRPr lang="ru-RU" sz="36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981200" y="4343400"/>
            <a:ext cx="1524000" cy="1447800"/>
            <a:chOff x="1981200" y="4343400"/>
            <a:chExt cx="1524000" cy="1447800"/>
          </a:xfrm>
        </p:grpSpPr>
        <p:sp>
          <p:nvSpPr>
            <p:cNvPr id="5" name="Прямоугольник 4"/>
            <p:cNvSpPr/>
            <p:nvPr/>
          </p:nvSpPr>
          <p:spPr bwMode="auto">
            <a:xfrm>
              <a:off x="2209800" y="4495800"/>
              <a:ext cx="1066800" cy="10668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 bwMode="auto">
            <a:xfrm rot="5400000">
              <a:off x="2553494" y="45331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Прямая соединительная линия 7"/>
            <p:cNvCxnSpPr/>
            <p:nvPr/>
          </p:nvCxnSpPr>
          <p:spPr bwMode="auto">
            <a:xfrm>
              <a:off x="1981200" y="50292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3124200" y="49530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Прямая соединительная линия 9"/>
            <p:cNvCxnSpPr/>
            <p:nvPr/>
          </p:nvCxnSpPr>
          <p:spPr bwMode="auto">
            <a:xfrm rot="5400000">
              <a:off x="2553494" y="55999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1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057400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Bookman Old Style" pitchFamily="18" charset="0"/>
              </a:rPr>
              <a:t>Любит сладкое он очень, а когда приходит осень, лезет в яму до весны, где он спит и видит сны</a:t>
            </a:r>
            <a:r>
              <a:rPr lang="ru-RU" sz="3600" dirty="0" smtClean="0"/>
              <a:t>. 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7400" y="4419600"/>
            <a:ext cx="2098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Bookman Old Style" pitchFamily="18" charset="0"/>
              </a:rPr>
              <a:t>медведь</a:t>
            </a:r>
            <a:endParaRPr lang="ru-RU" sz="36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медведь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4343400"/>
            <a:ext cx="1714500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2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9050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Bookman Old Style" pitchFamily="18" charset="0"/>
              </a:rPr>
              <a:t>Всех огромней в джунглях зверь, напролом шагает – верь! Грозно бивнями блестит, вкусно листьями хрустит. 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9800" y="47244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Bookman Old Style" pitchFamily="18" charset="0"/>
              </a:rPr>
              <a:t>слон</a:t>
            </a:r>
            <a:endParaRPr lang="ru-RU" sz="36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слон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4038600"/>
            <a:ext cx="2324100" cy="196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3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0574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i="1" dirty="0" smtClean="0">
                <a:latin typeface="Bookman Old Style" pitchFamily="18" charset="0"/>
              </a:rPr>
              <a:t> </a:t>
            </a:r>
            <a:r>
              <a:rPr lang="ru-RU" sz="3600" dirty="0" smtClean="0">
                <a:latin typeface="Bookman Old Style" pitchFamily="18" charset="0"/>
              </a:rPr>
              <a:t>В камышах она живёт, дом у неё среди болот, там, где водятся лягушки, цап! – и нет одной квакушки!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3600" y="5105400"/>
            <a:ext cx="1564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Bookman Old Style" pitchFamily="18" charset="0"/>
              </a:rPr>
              <a:t>цапля</a:t>
            </a:r>
            <a:endParaRPr lang="ru-RU" sz="36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цапля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4191000"/>
            <a:ext cx="2152650" cy="2057400"/>
          </a:xfrm>
          <a:prstGeom prst="roundRect">
            <a:avLst>
              <a:gd name="adj" fmla="val 4393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4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20574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Bookman Old Style" pitchFamily="18" charset="0"/>
              </a:rPr>
              <a:t>Кто на задних лапах скачет, в тёплой сумке сына прячет? Кто, вставая в полный рост, опирается на хвост? 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10200" y="5181600"/>
            <a:ext cx="2010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Bookman Old Style" pitchFamily="18" charset="0"/>
              </a:rPr>
              <a:t>кенгуру</a:t>
            </a:r>
            <a:endParaRPr lang="ru-RU" sz="36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кенгур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4572000"/>
            <a:ext cx="1743075" cy="16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91200" y="3048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5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457200"/>
            <a:ext cx="480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latin typeface="Bookman Old Style" pitchFamily="18" charset="0"/>
              </a:rPr>
              <a:t>Меньше тигра, больше кошки, над ушами кисти-рожки. С виду кроток, но не верь: страшен в гневе этот зверь.</a:t>
            </a:r>
            <a:endParaRPr lang="ru-RU" sz="40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9800" y="5334000"/>
            <a:ext cx="1828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Bookman Old Style" pitchFamily="18" charset="0"/>
              </a:rPr>
              <a:t>рысь</a:t>
            </a:r>
            <a:endParaRPr lang="ru-RU" sz="44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5" name="Picture 5" descr="img063"/>
          <p:cNvPicPr>
            <a:picLocks noChangeAspect="1" noChangeArrowheads="1"/>
          </p:cNvPicPr>
          <p:nvPr/>
        </p:nvPicPr>
        <p:blipFill>
          <a:blip r:embed="rId3" cstate="print"/>
          <a:srcRect l="10257" t="14734" r="20513" b="6753"/>
          <a:stretch>
            <a:fillRect/>
          </a:stretch>
        </p:blipFill>
        <p:spPr bwMode="auto">
          <a:xfrm>
            <a:off x="5867400" y="2133600"/>
            <a:ext cx="2014444" cy="2979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28800" y="4572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6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971800"/>
            <a:ext cx="487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Bookman Old Style" pitchFamily="18" charset="0"/>
              </a:rPr>
              <a:t>Какая птица выводит птенцов зимой? 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9800" y="518160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Bookman Old Style" pitchFamily="18" charset="0"/>
              </a:rPr>
              <a:t>клёст</a:t>
            </a:r>
            <a:endParaRPr lang="ru-RU" sz="3600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/>
          <a:srcRect l="25193" t="24663" r="32991" b="12729"/>
          <a:stretch>
            <a:fillRect/>
          </a:stretch>
        </p:blipFill>
        <p:spPr bwMode="auto">
          <a:xfrm>
            <a:off x="5791200" y="990600"/>
            <a:ext cx="2559540" cy="338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7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2209800"/>
            <a:ext cx="7924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Bookman Old Style" pitchFamily="18" charset="0"/>
              </a:rPr>
              <a:t>Что за зверь, скажите, братцы, может сам в себя забраться?</a:t>
            </a:r>
            <a:endParaRPr lang="ru-RU" sz="3600" dirty="0">
              <a:latin typeface="Bookman Old Style" pitchFamily="18" charset="0"/>
            </a:endParaRPr>
          </a:p>
        </p:txBody>
      </p:sp>
      <p:pic>
        <p:nvPicPr>
          <p:cNvPr id="4" name="Picture 5" descr="img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962400"/>
            <a:ext cx="2209800" cy="2460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52600" y="4419600"/>
            <a:ext cx="20505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>
                <a:solidFill>
                  <a:srgbClr val="CB2B0B"/>
                </a:solidFill>
                <a:latin typeface="Bookman Old Style" pitchFamily="18" charset="0"/>
              </a:rPr>
              <a:t>норка</a:t>
            </a:r>
            <a:endParaRPr lang="ru-RU" sz="4800" dirty="0">
              <a:solidFill>
                <a:srgbClr val="CB2B0B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1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0600" y="2362200"/>
            <a:ext cx="7391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Сколько звуков в слове лось? 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91000" y="4191000"/>
            <a:ext cx="10214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CB2B0B"/>
                </a:solidFill>
                <a:latin typeface="Bookman Old Style" pitchFamily="18" charset="0"/>
              </a:rPr>
              <a:t>3</a:t>
            </a:r>
            <a:endParaRPr lang="ru-RU" sz="9600" b="1" i="1" dirty="0">
              <a:solidFill>
                <a:srgbClr val="CB2B0B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2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25908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Эта гласная никогда не может стоять в начале слова. 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38600" y="4343400"/>
            <a:ext cx="119616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i="1" dirty="0" err="1" smtClean="0">
                <a:solidFill>
                  <a:srgbClr val="CB2B0B"/>
                </a:solidFill>
                <a:latin typeface="Bookman Old Style" pitchFamily="18" charset="0"/>
              </a:rPr>
              <a:t>ы</a:t>
            </a:r>
            <a:endParaRPr lang="ru-RU" sz="8800" b="1" i="1" dirty="0">
              <a:solidFill>
                <a:srgbClr val="CB2B0B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2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2667000"/>
            <a:ext cx="8502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Сколько орехов в пустом стакане?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33800" y="3810000"/>
            <a:ext cx="152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800" b="1" i="1" dirty="0" smtClean="0">
                <a:solidFill>
                  <a:srgbClr val="FF0000"/>
                </a:solidFill>
                <a:latin typeface="Bookman Old Style" pitchFamily="18" charset="0"/>
              </a:rPr>
              <a:t>0</a:t>
            </a:r>
            <a:endParaRPr lang="ru-RU" sz="138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3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2209800"/>
            <a:ext cx="7772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Сколько в алфавите гласных букв?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33800" y="4114800"/>
            <a:ext cx="15792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CB2B0B"/>
                </a:solidFill>
                <a:latin typeface="Bookman Old Style" pitchFamily="18" charset="0"/>
              </a:rPr>
              <a:t>10</a:t>
            </a:r>
            <a:endParaRPr lang="ru-RU" sz="8000" b="1" i="1" dirty="0">
              <a:solidFill>
                <a:srgbClr val="CB2B0B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букв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4648200"/>
            <a:ext cx="1219200" cy="1219200"/>
          </a:xfrm>
          <a:prstGeom prst="rect">
            <a:avLst/>
          </a:prstGeom>
        </p:spPr>
      </p:pic>
      <p:pic>
        <p:nvPicPr>
          <p:cNvPr id="6" name="Рисунок 4" descr="в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57200"/>
            <a:ext cx="838200" cy="92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 descr="н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4953000"/>
            <a:ext cx="7620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6" descr="х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762000"/>
            <a:ext cx="762000" cy="74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4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2209800"/>
            <a:ext cx="8077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С глухим – траву она срезает, со звонким – листья объедает.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4600" y="3733800"/>
            <a:ext cx="36711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>
                <a:solidFill>
                  <a:srgbClr val="CB2B0B"/>
                </a:solidFill>
                <a:latin typeface="Bookman Old Style" pitchFamily="18" charset="0"/>
              </a:rPr>
              <a:t>ко</a:t>
            </a:r>
            <a:r>
              <a:rPr lang="ru-RU" sz="4800" dirty="0" smtClean="0">
                <a:solidFill>
                  <a:srgbClr val="0000FF"/>
                </a:solidFill>
                <a:latin typeface="Bookman Old Style" pitchFamily="18" charset="0"/>
              </a:rPr>
              <a:t>с</a:t>
            </a:r>
            <a:r>
              <a:rPr lang="ru-RU" sz="4800" dirty="0" smtClean="0">
                <a:solidFill>
                  <a:srgbClr val="CB2B0B"/>
                </a:solidFill>
                <a:latin typeface="Bookman Old Style" pitchFamily="18" charset="0"/>
              </a:rPr>
              <a:t>а - ко</a:t>
            </a:r>
            <a:r>
              <a:rPr lang="ru-RU" sz="4800" dirty="0" smtClean="0">
                <a:solidFill>
                  <a:srgbClr val="0000FF"/>
                </a:solidFill>
                <a:latin typeface="Bookman Old Style" pitchFamily="18" charset="0"/>
              </a:rPr>
              <a:t>з</a:t>
            </a:r>
            <a:r>
              <a:rPr lang="ru-RU" sz="4800" dirty="0" smtClean="0">
                <a:solidFill>
                  <a:srgbClr val="CB2B0B"/>
                </a:solidFill>
                <a:latin typeface="Bookman Old Style" pitchFamily="18" charset="0"/>
              </a:rPr>
              <a:t>а</a:t>
            </a:r>
            <a:endParaRPr lang="ru-RU" sz="4800" dirty="0">
              <a:solidFill>
                <a:srgbClr val="CB2B0B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коса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9" t="17214" r="9449" b="28691"/>
          <a:stretch>
            <a:fillRect/>
          </a:stretch>
        </p:blipFill>
        <p:spPr>
          <a:xfrm>
            <a:off x="381000" y="4495800"/>
            <a:ext cx="3399145" cy="1696881"/>
          </a:xfrm>
          <a:prstGeom prst="rect">
            <a:avLst/>
          </a:prstGeom>
        </p:spPr>
      </p:pic>
      <p:pic>
        <p:nvPicPr>
          <p:cNvPr id="7" name="Рисунок 6" descr="коза.png"/>
          <p:cNvPicPr>
            <a:picLocks noChangeAspect="1"/>
          </p:cNvPicPr>
          <p:nvPr/>
        </p:nvPicPr>
        <p:blipFill>
          <a:blip r:embed="rId4" cstate="print"/>
          <a:srcRect l="22066" t="18945" b="2583"/>
          <a:stretch>
            <a:fillRect/>
          </a:stretch>
        </p:blipFill>
        <p:spPr>
          <a:xfrm>
            <a:off x="6553200" y="3886200"/>
            <a:ext cx="1905000" cy="2586907"/>
          </a:xfrm>
          <a:prstGeom prst="roundRect">
            <a:avLst>
              <a:gd name="adj" fmla="val 857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5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2209800"/>
            <a:ext cx="8000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Сколько в алфавите пар согласных букв?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0" y="4038600"/>
            <a:ext cx="95250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i="1" dirty="0" smtClean="0">
                <a:solidFill>
                  <a:srgbClr val="CB2B0B"/>
                </a:solidFill>
                <a:latin typeface="Bookman Old Style" pitchFamily="18" charset="0"/>
              </a:rPr>
              <a:t>6</a:t>
            </a:r>
            <a:endParaRPr lang="ru-RU" sz="8800" b="1" i="1" dirty="0">
              <a:solidFill>
                <a:srgbClr val="CB2B0B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6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26670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Часть речи, которая обозначает предмет? 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4572000"/>
            <a:ext cx="74639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i="1" dirty="0" smtClean="0">
                <a:solidFill>
                  <a:srgbClr val="CB2B0B"/>
                </a:solidFill>
                <a:latin typeface="Bookman Old Style" pitchFamily="18" charset="0"/>
              </a:rPr>
              <a:t>имя существительное</a:t>
            </a:r>
            <a:endParaRPr lang="ru-RU" sz="4800" i="1" dirty="0">
              <a:solidFill>
                <a:srgbClr val="CB2B0B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7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2438400"/>
            <a:ext cx="83057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Главный член предложения, который отвечает на вопрос  что делает?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4200" y="4572000"/>
            <a:ext cx="33185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>
                <a:solidFill>
                  <a:srgbClr val="CB2B0B"/>
                </a:solidFill>
                <a:latin typeface="Bookman Old Style" pitchFamily="18" charset="0"/>
              </a:rPr>
              <a:t>сказуемое</a:t>
            </a:r>
            <a:endParaRPr lang="ru-RU" sz="4800" dirty="0">
              <a:solidFill>
                <a:srgbClr val="CB2B0B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DFEE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1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2209800"/>
            <a:ext cx="8000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Bookman Old Style" pitchFamily="18" charset="0"/>
              </a:rPr>
              <a:t>Где жили лягушка, петушок, мышка и ёжик? </a:t>
            </a:r>
            <a:endParaRPr lang="ru-RU" sz="3600" i="1" dirty="0">
              <a:latin typeface="Bookman Old Style" pitchFamily="18" charset="0"/>
            </a:endParaRPr>
          </a:p>
        </p:txBody>
      </p:sp>
      <p:pic>
        <p:nvPicPr>
          <p:cNvPr id="6" name="Рисунок 5" descr="терем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3733800"/>
            <a:ext cx="2209800" cy="2673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DFEE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2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2286000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Жилище туриста.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4343400"/>
            <a:ext cx="2775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FF"/>
                </a:solidFill>
                <a:latin typeface="Bookman Old Style" pitchFamily="18" charset="0"/>
              </a:rPr>
              <a:t>палатка</a:t>
            </a:r>
            <a:endParaRPr lang="ru-RU" sz="4000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палатка1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533400"/>
            <a:ext cx="4581002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DFEE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3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2209800"/>
            <a:ext cx="8000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Bookman Old Style" pitchFamily="18" charset="0"/>
              </a:rPr>
              <a:t>По узкой дорожке – голова да рожки. Кто так медленно ползёт, на себе свой дом везёт?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2800" y="4572000"/>
            <a:ext cx="2383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FF"/>
                </a:solidFill>
                <a:latin typeface="Bookman Old Style" pitchFamily="18" charset="0"/>
              </a:rPr>
              <a:t>улитка</a:t>
            </a:r>
            <a:endParaRPr lang="ru-RU" sz="4000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улит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5105400"/>
            <a:ext cx="2343150" cy="952500"/>
          </a:xfrm>
          <a:prstGeom prst="rect">
            <a:avLst/>
          </a:prstGeom>
        </p:spPr>
      </p:pic>
      <p:pic>
        <p:nvPicPr>
          <p:cNvPr id="6" name="Рисунок 5" descr="улитка.jpg"/>
          <p:cNvPicPr>
            <a:picLocks noChangeAspect="1"/>
          </p:cNvPicPr>
          <p:nvPr/>
        </p:nvPicPr>
        <p:blipFill>
          <a:blip r:embed="rId4" cstate="print"/>
          <a:srcRect l="7874" t="8288" r="7874" b="10361"/>
          <a:stretch>
            <a:fillRect/>
          </a:stretch>
        </p:blipFill>
        <p:spPr>
          <a:xfrm>
            <a:off x="685800" y="609600"/>
            <a:ext cx="1926007" cy="1413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улитка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990600"/>
            <a:ext cx="1676400" cy="771525"/>
          </a:xfrm>
          <a:prstGeom prst="rect">
            <a:avLst/>
          </a:prstGeom>
        </p:spPr>
      </p:pic>
      <p:pic>
        <p:nvPicPr>
          <p:cNvPr id="8" name="Рисунок 7" descr="улитка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5181600"/>
            <a:ext cx="1295400" cy="953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DFEE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4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5800" y="2514600"/>
            <a:ext cx="3886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Жилище бобра.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10200" y="4419600"/>
            <a:ext cx="20633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B2B0B"/>
                </a:solidFill>
                <a:latin typeface="Bookman Old Style" pitchFamily="18" charset="0"/>
              </a:rPr>
              <a:t>хатка</a:t>
            </a:r>
            <a:endParaRPr lang="ru-RU" sz="4000" b="1" i="1" dirty="0">
              <a:solidFill>
                <a:srgbClr val="CB2B0B"/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бобр1.jpg"/>
          <p:cNvPicPr>
            <a:picLocks noChangeAspect="1"/>
          </p:cNvPicPr>
          <p:nvPr/>
        </p:nvPicPr>
        <p:blipFill>
          <a:blip r:embed="rId3" cstate="print"/>
          <a:srcRect l="23040" r="30053" b="2353"/>
          <a:stretch>
            <a:fillRect/>
          </a:stretch>
        </p:blipFill>
        <p:spPr>
          <a:xfrm>
            <a:off x="609600" y="1905000"/>
            <a:ext cx="3004591" cy="3994848"/>
          </a:xfrm>
          <a:prstGeom prst="roundRect">
            <a:avLst>
              <a:gd name="adj" fmla="val 3866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DFEE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5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1000" y="2590800"/>
            <a:ext cx="472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Bookman Old Style" pitchFamily="18" charset="0"/>
              </a:rPr>
              <a:t>Бревенчатый дом. 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7400" y="4572000"/>
            <a:ext cx="1478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B2B0B"/>
                </a:solidFill>
                <a:latin typeface="Bookman Old Style" pitchFamily="18" charset="0"/>
              </a:rPr>
              <a:t>изба</a:t>
            </a:r>
            <a:endParaRPr lang="ru-RU" sz="4000" b="1" i="1" dirty="0">
              <a:solidFill>
                <a:srgbClr val="CB2B0B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изба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295400"/>
            <a:ext cx="3886200" cy="5085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3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2209800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Этот южный вкусный плод очень похож на шишку с короной на макушке.</a:t>
            </a:r>
          </a:p>
        </p:txBody>
      </p:sp>
      <p:pic>
        <p:nvPicPr>
          <p:cNvPr id="4" name="Рисунок 3" descr="ананас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4114800"/>
            <a:ext cx="1447800" cy="2549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DFEE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6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0574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Bookman Old Style" pitchFamily="18" charset="0"/>
              </a:rPr>
              <a:t>Крепкий деревянный дом с круглым маленьким окном. Он стоит на длинной ножке, чтобы не залезли кошки.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5105400"/>
            <a:ext cx="3483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B2B0B"/>
                </a:solidFill>
                <a:latin typeface="Bookman Old Style" pitchFamily="18" charset="0"/>
              </a:rPr>
              <a:t>скворечник</a:t>
            </a:r>
            <a:endParaRPr lang="ru-RU" sz="4000" b="1" i="1" dirty="0">
              <a:solidFill>
                <a:srgbClr val="CB2B0B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скворечн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4038600"/>
            <a:ext cx="2362200" cy="2294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DFEE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7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2514600"/>
            <a:ext cx="8077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Bookman Old Style" pitchFamily="18" charset="0"/>
              </a:rPr>
              <a:t>Пришли рабочие без топоров, срубили избу без углов.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00600" y="4953000"/>
            <a:ext cx="36279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B2B0B"/>
                </a:solidFill>
                <a:latin typeface="Bookman Old Style" pitchFamily="18" charset="0"/>
              </a:rPr>
              <a:t>муравейник</a:t>
            </a:r>
            <a:endParaRPr lang="ru-RU" sz="4000" b="1" i="1" dirty="0">
              <a:solidFill>
                <a:srgbClr val="CB2B0B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муравей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572000"/>
            <a:ext cx="1143000" cy="1410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4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2209800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С ветки на тропинку, с травки на былинку, прыгает пружинка, зелёненькая спинка.</a:t>
            </a:r>
          </a:p>
        </p:txBody>
      </p:sp>
      <p:pic>
        <p:nvPicPr>
          <p:cNvPr id="4" name="Рисунок 3" descr="кузнец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63" t="9202" r="6054" b="7970"/>
          <a:stretch>
            <a:fillRect/>
          </a:stretch>
        </p:blipFill>
        <p:spPr>
          <a:xfrm>
            <a:off x="3124200" y="4419600"/>
            <a:ext cx="2971800" cy="191044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5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27432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Назови третью ноту.</a:t>
            </a:r>
            <a:endParaRPr lang="ru-RU" sz="3600" i="1" dirty="0">
              <a:latin typeface="Bookman Old Style" pitchFamily="18" charset="0"/>
            </a:endParaRPr>
          </a:p>
        </p:txBody>
      </p:sp>
      <p:pic>
        <p:nvPicPr>
          <p:cNvPr id="4" name="Рисунок 3" descr="ноты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953000"/>
            <a:ext cx="3273425" cy="8191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81600" y="4419600"/>
            <a:ext cx="2895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i="1" dirty="0" smtClean="0">
                <a:solidFill>
                  <a:srgbClr val="FF0000"/>
                </a:solidFill>
                <a:latin typeface="Bookman Old Style" pitchFamily="18" charset="0"/>
              </a:rPr>
              <a:t>ми</a:t>
            </a:r>
            <a:endParaRPr lang="ru-RU" sz="8800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6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0600" y="25146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Как называется результат при вычитании?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4267200"/>
            <a:ext cx="609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i="1" dirty="0" smtClean="0">
                <a:solidFill>
                  <a:srgbClr val="00B050"/>
                </a:solidFill>
                <a:latin typeface="Bookman Old Style" pitchFamily="18" charset="0"/>
              </a:rPr>
              <a:t>разность</a:t>
            </a:r>
            <a:endParaRPr lang="ru-RU" sz="8800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7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0600" y="25146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Площадка для бокса?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9800" y="3886200"/>
            <a:ext cx="464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i="1" dirty="0" smtClean="0">
                <a:solidFill>
                  <a:srgbClr val="00B050"/>
                </a:solidFill>
                <a:latin typeface="Bookman Old Style" pitchFamily="18" charset="0"/>
              </a:rPr>
              <a:t>ринг</a:t>
            </a:r>
            <a:endParaRPr lang="ru-RU" sz="8800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867</Words>
  <Application>Microsoft Office PowerPoint</Application>
  <PresentationFormat>Экран (4:3)</PresentationFormat>
  <Paragraphs>231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32</cp:revision>
  <cp:lastPrinted>1601-01-01T00:00:00Z</cp:lastPrinted>
  <dcterms:created xsi:type="dcterms:W3CDTF">1601-01-01T00:00:00Z</dcterms:created>
  <dcterms:modified xsi:type="dcterms:W3CDTF">2023-05-29T15:10:38Z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