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64" r:id="rId5"/>
    <p:sldId id="266" r:id="rId6"/>
    <p:sldId id="267" r:id="rId7"/>
    <p:sldId id="25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7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Как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правильно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подготовить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ребёнка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 школе?       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                         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Мущинкина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М.Г.,учитель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5" name="Содержимое 5" descr="f_47b00edfd70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7272808" cy="4104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latin typeface="Monotype Corsiva" pitchFamily="66" charset="0"/>
              </a:rPr>
              <a:t> </a:t>
            </a:r>
            <a:endParaRPr lang="ru-RU" sz="2400" b="1" u="sng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" name="Рисунок 4" descr="1236932161_3cec4e86f1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3094321" cy="25559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0430" y="214290"/>
            <a:ext cx="5429288" cy="60722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Трудности первоклассников: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 если ребенок не готов к школе)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длительный процесс адаптации;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Они менее работоспособны;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Быстро утомляются;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Имеют  БОЛЕЕ ДЛИТЕЛЬНЫЙ ПЕРИОД ФОРМИРОВАНИЯ НАВЫКОВ ПИСЬМА И ЧТЕНИЯ;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Большая часть этих детей не справляются с учебными  нагрузками не только в 1 классе, но и на протяжении всех лет  обучения в начальной  школе;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Отмечается ухудшение в состоянии здоровья в процессе обучения  </a:t>
            </a:r>
          </a:p>
          <a:p>
            <a:pPr algn="ctr">
              <a:buFont typeface="Wingdings" pitchFamily="2" charset="2"/>
              <a:buChar char="v"/>
            </a:pP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7" name="Rectangl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3286116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 Желание учиться, идти в школу.</a:t>
            </a:r>
            <a:endParaRPr lang="ru-RU" sz="4400" dirty="0">
              <a:ln>
                <a:solidFill>
                  <a:srgbClr val="00B050"/>
                </a:solidFill>
              </a:ln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6312238"/>
            <a:ext cx="404336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6126480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14415" y="1142984"/>
            <a:ext cx="7472386" cy="42430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smtClean="0"/>
              <a:t>Закрепляйте положительное отношение ребенка к школе.</a:t>
            </a:r>
          </a:p>
          <a:p>
            <a:pPr algn="ctr"/>
            <a:r>
              <a:rPr lang="ru-RU" dirty="0" smtClean="0"/>
              <a:t> Поделитесь своими (положительными!) воспоминаниями о вашей школьной жизни. </a:t>
            </a:r>
          </a:p>
          <a:p>
            <a:pPr algn="ctr"/>
            <a:r>
              <a:rPr lang="ru-RU" dirty="0" smtClean="0"/>
              <a:t>Никогда не запугивайте ребенка, рассказывая о школе.</a:t>
            </a:r>
          </a:p>
          <a:p>
            <a:pPr algn="ctr"/>
            <a:r>
              <a:rPr lang="ru-RU" dirty="0" smtClean="0"/>
              <a:t> Старайтесь избегать следующие фраз: «Садись читать, а то в школе у тебя будут одни двойки!» и т.д.</a:t>
            </a:r>
          </a:p>
          <a:p>
            <a:pPr algn="ctr"/>
            <a:endParaRPr lang="ru-RU" b="1" dirty="0">
              <a:latin typeface="Monotype Corsiva" pitchFamily="66" charset="0"/>
            </a:endParaRPr>
          </a:p>
        </p:txBody>
      </p:sp>
      <p:pic>
        <p:nvPicPr>
          <p:cNvPr id="7" name="Рисунок 6" descr="1281929116_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1500198" cy="1500198"/>
          </a:xfrm>
          <a:prstGeom prst="rect">
            <a:avLst/>
          </a:prstGeom>
        </p:spPr>
      </p:pic>
      <p:pic>
        <p:nvPicPr>
          <p:cNvPr id="9" name="Picture 12" descr="post-53751-1221413255ти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7207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/>
              <a:t>2.Умение слушать и слышать учителя, выполнять его требования</a:t>
            </a:r>
            <a:r>
              <a:rPr lang="ru-RU" sz="4000" dirty="0" smtClean="0"/>
              <a:t>, </a:t>
            </a:r>
            <a:r>
              <a:rPr lang="ru-RU" sz="2200" dirty="0" smtClean="0"/>
              <a:t>действовать по образцу</a:t>
            </a:r>
            <a:endParaRPr lang="ru-RU" sz="2200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00298" y="1357298"/>
            <a:ext cx="6215106" cy="417163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</a:p>
          <a:p>
            <a:r>
              <a:rPr lang="ru-RU" dirty="0" smtClean="0"/>
              <a:t>Играя с ребенком, используйте игры с правилами(домино, шашки, подвижные  игры и т.д.). Следите за тем, чтобы ребенок  выполнял правила игры.</a:t>
            </a:r>
          </a:p>
          <a:p>
            <a:pPr lvl="0"/>
            <a:r>
              <a:rPr lang="ru-RU" dirty="0" smtClean="0"/>
              <a:t>Рассказывайте ребенку о правилах поведения в обществе и закрепляйте их своим примером.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2143140" cy="185738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 descr="shkol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86190"/>
            <a:ext cx="2143140" cy="247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Умение думать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14422"/>
            <a:ext cx="5257808" cy="4500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None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СОВЕТЫ РОДИТЕЛЯМ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/>
              <a:t>Учите ребенка устанавливать причинно-следственные</a:t>
            </a:r>
            <a:br>
              <a:rPr lang="ru-RU" sz="2000" dirty="0" smtClean="0"/>
            </a:br>
            <a:r>
              <a:rPr lang="ru-RU" sz="2000" dirty="0" smtClean="0"/>
              <a:t>связи, решайте вместе с ним логические задачи: загадки, ребусы, кроссворды.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/>
              <a:t>Больше общайтесь с ребенком. Поощряйте его желание высказывать свою точку зрения, уважительно относитесь к ней</a:t>
            </a:r>
          </a:p>
          <a:p>
            <a:r>
              <a:rPr lang="ru-RU" sz="2000" dirty="0" smtClean="0"/>
              <a:t>Развивайте мелкую моторику руки</a:t>
            </a:r>
            <a:r>
              <a:rPr lang="ru-RU" sz="2000" smtClean="0"/>
              <a:t>: вместе с </a:t>
            </a:r>
            <a:r>
              <a:rPr lang="ru-RU" sz="2000" dirty="0" smtClean="0"/>
              <a:t>ребенком рисуйте, раскрашивайте (стараясь «не залезать» за границы рисунка), лепите, собирайте мозаику.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000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13" descr="E:\Documents and Settings\Admin\Мои документы\Мои рисунки\Изображение\00a613512fa5tи.jpg"/>
          <p:cNvPicPr>
            <a:picLocks noChangeAspect="1" noChangeArrowheads="1"/>
          </p:cNvPicPr>
          <p:nvPr/>
        </p:nvPicPr>
        <p:blipFill>
          <a:blip r:embed="rId2" cstate="print"/>
          <a:srcRect b="11470"/>
          <a:stretch>
            <a:fillRect/>
          </a:stretch>
        </p:blipFill>
        <p:spPr bwMode="auto">
          <a:xfrm>
            <a:off x="6000760" y="3571876"/>
            <a:ext cx="1928826" cy="200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517334-21182eb5812cea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500174"/>
            <a:ext cx="2101117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dirty="0" smtClean="0"/>
              <a:t>	Умение считать. </a:t>
            </a:r>
            <a:endParaRPr lang="ru-RU" sz="4000" dirty="0">
              <a:ln/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71546"/>
            <a:ext cx="4040188" cy="52864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Закрепляйте с ребенком состав числа ( число 4 - это</a:t>
            </a:r>
            <a:br>
              <a:rPr lang="ru-RU" sz="2000" dirty="0" smtClean="0"/>
            </a:br>
            <a:r>
              <a:rPr lang="ru-RU" sz="2000" dirty="0" smtClean="0"/>
              <a:t>2 + 2, 3 + 1). </a:t>
            </a:r>
          </a:p>
          <a:p>
            <a:r>
              <a:rPr lang="ru-RU" sz="2000" b="1" dirty="0" smtClean="0"/>
              <a:t>Умение ориентироваться в числовом ряду.</a:t>
            </a:r>
            <a:br>
              <a:rPr lang="ru-RU" sz="2000" b="1" dirty="0" smtClean="0"/>
            </a:br>
            <a:r>
              <a:rPr lang="ru-RU" sz="2000" dirty="0" smtClean="0"/>
              <a:t>Например, предложите ребенку назвать «соседей» числа 3 (2 и 4). </a:t>
            </a:r>
          </a:p>
          <a:p>
            <a:r>
              <a:rPr lang="ru-RU" sz="2000" dirty="0" smtClean="0"/>
              <a:t>Уделяйте внимание совершенствованию </a:t>
            </a:r>
            <a:r>
              <a:rPr lang="ru-RU" sz="2000" b="1" dirty="0" smtClean="0"/>
              <a:t>пространственно-временных представлений </a:t>
            </a:r>
            <a:r>
              <a:rPr lang="ru-RU" sz="2000" dirty="0" smtClean="0"/>
              <a:t>ребенка (право-лево, верх-низ; </a:t>
            </a:r>
            <a:r>
              <a:rPr lang="ru-RU" sz="2000" dirty="0" err="1" smtClean="0"/>
              <a:t>раньше-позже</a:t>
            </a:r>
            <a:r>
              <a:rPr lang="ru-RU" sz="2000" dirty="0" smtClean="0"/>
              <a:t> и т.д.).</a:t>
            </a:r>
          </a:p>
          <a:p>
            <a:pPr>
              <a:buNone/>
            </a:pPr>
            <a:r>
              <a:rPr lang="ru-RU" sz="2000" dirty="0" smtClean="0"/>
              <a:t>    Например, предложите ребенку нарисовать кружочек в правом верхнем углу, в центре листе нарисовать человечка, а в левом нижнем углу - домик и т.д. 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071546"/>
            <a:ext cx="4141817" cy="52864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 составлять простые задачи, в которых нужно ответить на вопросы:« Сколько всего?», « Сколько осталось?»</a:t>
            </a:r>
          </a:p>
          <a:p>
            <a:r>
              <a:rPr lang="ru-RU" dirty="0" smtClean="0"/>
              <a:t>  Закрепляйте знания геометрических фигур: круг, овал, квадрат, треугольник, прямоугольник.</a:t>
            </a:r>
          </a:p>
          <a:p>
            <a:r>
              <a:rPr lang="ru-RU" dirty="0" smtClean="0"/>
              <a:t>   Развивайте логическое мышление ребёнка, учите его обобщать, классифицировать, выделять лишнее.</a:t>
            </a:r>
          </a:p>
          <a:p>
            <a:endParaRPr lang="ru-RU" dirty="0"/>
          </a:p>
        </p:txBody>
      </p:sp>
      <p:pic>
        <p:nvPicPr>
          <p:cNvPr id="7" name="Рисунок 6" descr="26825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142976" cy="1011198"/>
          </a:xfrm>
          <a:prstGeom prst="rect">
            <a:avLst/>
          </a:prstGeom>
        </p:spPr>
      </p:pic>
      <p:pic>
        <p:nvPicPr>
          <p:cNvPr id="8" name="Picture 10" descr="5d465015f5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288" y="1"/>
            <a:ext cx="115971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Закрепляйте представления ребенка о звуках, буквах,</a:t>
            </a:r>
            <a:br>
              <a:rPr lang="ru-RU" sz="2000" dirty="0" smtClean="0"/>
            </a:br>
            <a:r>
              <a:rPr lang="ru-RU" sz="2000" dirty="0" smtClean="0"/>
              <a:t>слогах. Предложите ребенку назвать звук, с которого</a:t>
            </a:r>
            <a:br>
              <a:rPr lang="ru-RU" sz="2000" dirty="0" smtClean="0"/>
            </a:br>
            <a:r>
              <a:rPr lang="ru-RU" sz="2000" dirty="0" smtClean="0"/>
              <a:t>начинается слово. Именно звук, а не букву. </a:t>
            </a:r>
          </a:p>
          <a:p>
            <a:r>
              <a:rPr lang="ru-RU" sz="2000" dirty="0" smtClean="0"/>
              <a:t>Очень важно уметь делить слово на слоги. Если ребенок затрудняется, предложите ему «прохлопать слово по слогам» - каждый хлопок сопровождается слогом, так, слово МА-МА - это два хлопка.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Составляйте с ребёнком рассказы по картинкам, по впечатлениям, сочиняйте рифмовки, стихи, сказки.</a:t>
            </a:r>
          </a:p>
          <a:p>
            <a:pPr>
              <a:buNone/>
            </a:pPr>
            <a:r>
              <a:rPr lang="ru-RU" sz="2000" dirty="0" smtClean="0"/>
              <a:t>  Учите пересказывать прочитанное сообща, или непосредственно ребёнок пересказывает сам.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dirty="0" smtClean="0"/>
              <a:t> Развитие речи.</a:t>
            </a:r>
            <a:endParaRPr lang="ru-RU" sz="4000" dirty="0">
              <a:ln/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  Физическое развитие</a:t>
            </a:r>
            <a:endParaRPr lang="ru-RU" sz="4400" dirty="0">
              <a:ln>
                <a:solidFill>
                  <a:srgbClr val="00B050"/>
                </a:solidFill>
              </a:ln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6312238"/>
            <a:ext cx="404336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6126480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14415" y="1142984"/>
            <a:ext cx="7472386" cy="42430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СОВЕТЫ РОДИТЕЛЯМ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smtClean="0"/>
              <a:t>Утренняя гимнастика должна стать для него привычной.</a:t>
            </a:r>
          </a:p>
          <a:p>
            <a:pPr algn="ctr">
              <a:buNone/>
            </a:pPr>
            <a:r>
              <a:rPr lang="ru-RU" i="1" dirty="0" smtClean="0"/>
              <a:t>Если же он не любит выполнять определенные упражнения, просто включайте музыку, под которую приятно потанцевать и порезвиться.</a:t>
            </a:r>
          </a:p>
          <a:p>
            <a:pPr algn="ctr">
              <a:buNone/>
            </a:pPr>
            <a:r>
              <a:rPr lang="ru-RU" dirty="0" smtClean="0"/>
              <a:t> Игры на свежем воздухе, плавание в бассейне, лыжи, велосипед </a:t>
            </a:r>
            <a:r>
              <a:rPr lang="ru-RU" b="1" dirty="0" smtClean="0"/>
              <a:t>помогут </a:t>
            </a:r>
            <a:r>
              <a:rPr lang="ru-RU" dirty="0" smtClean="0"/>
              <a:t>будущему ученику окрепнуть и разовьют координацию движений.</a:t>
            </a:r>
          </a:p>
          <a:p>
            <a:pPr algn="ctr"/>
            <a:endParaRPr lang="ru-RU" b="1" dirty="0">
              <a:latin typeface="Monotype Corsiva" pitchFamily="66" charset="0"/>
            </a:endParaRPr>
          </a:p>
        </p:txBody>
      </p:sp>
      <p:pic>
        <p:nvPicPr>
          <p:cNvPr id="9" name="Picture 12" descr="post-53751-1221413255т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7207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</TotalTime>
  <Words>321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             Как правильно подготовить ребёнка  к школе?                                                Мущинкина М.Г.,учитель</vt:lpstr>
      <vt:lpstr> </vt:lpstr>
      <vt:lpstr> Желание учиться, идти в школу.</vt:lpstr>
      <vt:lpstr>2.Умение слушать и слышать учителя, выполнять его требования, действовать по образцу</vt:lpstr>
      <vt:lpstr>Умение думать</vt:lpstr>
      <vt:lpstr> Умение считать. </vt:lpstr>
      <vt:lpstr> Развитие речи.</vt:lpstr>
      <vt:lpstr>  Физическое развитие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подготовить ребёнка  к школе?</dc:title>
  <dc:creator>Администратор</dc:creator>
  <cp:lastModifiedBy>Павлик</cp:lastModifiedBy>
  <cp:revision>35</cp:revision>
  <dcterms:created xsi:type="dcterms:W3CDTF">2012-03-12T08:04:42Z</dcterms:created>
  <dcterms:modified xsi:type="dcterms:W3CDTF">2024-01-12T14:08:57Z</dcterms:modified>
</cp:coreProperties>
</file>