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257" r:id="rId3"/>
    <p:sldId id="258" r:id="rId4"/>
    <p:sldId id="266" r:id="rId5"/>
    <p:sldId id="267" r:id="rId6"/>
    <p:sldId id="268" r:id="rId7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53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22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64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7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0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D694A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 bwMode="auto">
          <a:xfrm>
            <a:off x="4572000" y="4958834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A8DD03C-8B3B-46D7-91B6-CBCFCC7EDC5F}"/>
              </a:ext>
            </a:extLst>
          </p:cNvPr>
          <p:cNvSpPr/>
          <p:nvPr/>
        </p:nvSpPr>
        <p:spPr>
          <a:xfrm>
            <a:off x="1203440" y="5990179"/>
            <a:ext cx="8587899" cy="1855876"/>
          </a:xfrm>
          <a:prstGeom prst="roundRect">
            <a:avLst/>
          </a:prstGeom>
          <a:solidFill>
            <a:srgbClr val="ED694A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1602029" y="6422587"/>
            <a:ext cx="7842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«Театральные легенды»</a:t>
            </a:r>
            <a:endParaRPr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1104898" y="8727222"/>
            <a:ext cx="6687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Наталья Михайловна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C99398-A4BE-4DF9-A267-A5E8F702F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10562" y="4310062"/>
            <a:ext cx="1666875" cy="166687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E50BA71-6193-4280-9F24-C8CCE95128D1}"/>
              </a:ext>
            </a:extLst>
          </p:cNvPr>
          <p:cNvSpPr/>
          <p:nvPr/>
        </p:nvSpPr>
        <p:spPr>
          <a:xfrm>
            <a:off x="1104898" y="2842215"/>
            <a:ext cx="117092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Всероссийская просветительская акция «Знание.Театр»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8A080B-DCC7-4F07-B931-4F932E4DB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03442" y="926999"/>
            <a:ext cx="3025666" cy="10630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F7D7C25-D6D1-49EF-A31E-1EB2BE0D09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 bwMode="auto">
          <a:xfrm>
            <a:off x="9791340" y="-126609"/>
            <a:ext cx="8658722" cy="10413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D69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3A51F38-404A-4113-9D18-5AC23F0F6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 bwMode="auto">
          <a:xfrm>
            <a:off x="9791340" y="-126609"/>
            <a:ext cx="8658722" cy="10413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9849" y="5227093"/>
            <a:ext cx="7754660" cy="492333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Text 1"/>
          <p:cNvSpPr/>
          <p:nvPr/>
        </p:nvSpPr>
        <p:spPr>
          <a:xfrm>
            <a:off x="1181100" y="4248150"/>
            <a:ext cx="6334125" cy="14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25"/>
              </a:lnSpc>
              <a:buNone/>
            </a:pPr>
            <a:endParaRPr lang="en-US" sz="3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1D26CC-D30A-4DCD-9B00-CA3E26ACD7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1203442" y="926999"/>
            <a:ext cx="3025666" cy="106307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A66EBC7-AFA9-4C6E-9C05-99BE60540DFA}"/>
              </a:ext>
            </a:extLst>
          </p:cNvPr>
          <p:cNvSpPr/>
          <p:nvPr/>
        </p:nvSpPr>
        <p:spPr bwMode="auto">
          <a:xfrm>
            <a:off x="1827585" y="1393270"/>
            <a:ext cx="12106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Театральные суеверия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и приметы</a:t>
            </a:r>
            <a:endParaRPr lang="ru-RU" sz="4800" b="1" dirty="0">
              <a:solidFill>
                <a:schemeClr val="bg1"/>
              </a:solidFill>
              <a:latin typeface="Favorit Pro" panose="02000006030000020004" pitchFamily="50" charset="0"/>
              <a:ea typeface="Favorit Pro" panose="02000006030000020004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717" y="3247370"/>
            <a:ext cx="111543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тайные законы действуют в гримерке</a:t>
            </a:r>
            <a:r>
              <a:rPr lang="ru-RU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вешать никаких    картинок на дверь в  актерскую. 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в коем случае не выносить из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гримоуборной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мыло! </a:t>
            </a:r>
          </a:p>
          <a:p>
            <a:pPr marL="285750" indent="-285750">
              <a:buFontTx/>
              <a:buChar char="-"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страшиться надеть костюм задом наперед или шиворот-навыворот!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D69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EB697D-6A93-4EFE-8DEC-0808F034F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9791340" y="-126609"/>
            <a:ext cx="8658722" cy="1041360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F1E40DD-C28A-43B1-A498-B7CAFC03725A}"/>
              </a:ext>
            </a:extLst>
          </p:cNvPr>
          <p:cNvSpPr/>
          <p:nvPr/>
        </p:nvSpPr>
        <p:spPr bwMode="auto">
          <a:xfrm>
            <a:off x="622789" y="1990071"/>
            <a:ext cx="14622713" cy="7986442"/>
          </a:xfrm>
          <a:prstGeom prst="roundRect">
            <a:avLst>
              <a:gd name="adj" fmla="val 6421"/>
            </a:avLst>
          </a:prstGeom>
          <a:solidFill>
            <a:srgbClr val="ED694A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Tx/>
              <a:buChar char="-"/>
            </a:pPr>
            <a:endParaRPr lang="ru-RU" sz="4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свистеть!  </a:t>
            </a:r>
          </a:p>
          <a:p>
            <a:pPr marL="285750" lvl="0" indent="-285750">
              <a:buFontTx/>
              <a:buChar char="-"/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Никаких семечек! </a:t>
            </a:r>
          </a:p>
          <a:p>
            <a:pPr marL="285750" lvl="0" indent="-285750">
              <a:buFontTx/>
              <a:buChar char="-"/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стоит 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брать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сцену некоторые реальные вещи. </a:t>
            </a:r>
          </a:p>
          <a:p>
            <a:pPr marL="285750" lvl="0" indent="-285750">
              <a:buFontTx/>
              <a:buChar char="-"/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повторять привычки из обычной жизни:   кушать и пить на сцене, если это не предусмотрено ролью, приносить свои вещи из дома и использовать их как театральный костюм.</a:t>
            </a:r>
          </a:p>
          <a:p>
            <a:pPr marL="285750" lvl="0" indent="-285750">
              <a:buFontTx/>
              <a:buChar char="-"/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Сидеть спиной к сценической площадке (манежу)</a:t>
            </a:r>
          </a:p>
          <a:p>
            <a:pPr marL="285750" lvl="0" indent="-285750">
              <a:buFontTx/>
              <a:buChar char="-"/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шить, менять реквизит 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показом</a:t>
            </a:r>
          </a:p>
        </p:txBody>
      </p:sp>
      <p:sp>
        <p:nvSpPr>
          <p:cNvPr id="9" name="Text 1"/>
          <p:cNvSpPr/>
          <p:nvPr/>
        </p:nvSpPr>
        <p:spPr>
          <a:xfrm>
            <a:off x="1819275" y="4419600"/>
            <a:ext cx="6334125" cy="14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25"/>
              </a:lnSpc>
              <a:buNone/>
            </a:pPr>
            <a:endParaRPr lang="en-US" sz="3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F4C27A-F749-4901-A565-9A6E41DB3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 bwMode="auto">
          <a:xfrm>
            <a:off x="1203442" y="926999"/>
            <a:ext cx="3025666" cy="106307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EA88B30-DBEE-411D-8D72-E205E26F9E14}"/>
              </a:ext>
            </a:extLst>
          </p:cNvPr>
          <p:cNvSpPr/>
          <p:nvPr/>
        </p:nvSpPr>
        <p:spPr bwMode="auto">
          <a:xfrm>
            <a:off x="3480179" y="1990071"/>
            <a:ext cx="11658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Favorit Pro" panose="02000006030000020004" pitchFamily="50" charset="0"/>
                <a:cs typeface="Times New Roman" panose="02020603050405020304" pitchFamily="18" charset="0"/>
              </a:rPr>
              <a:t>Какие есть </a:t>
            </a:r>
            <a:r>
              <a:rPr lang="ru-RU" sz="48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Favorit Pro" panose="02000006030000020004" pitchFamily="50" charset="0"/>
                <a:cs typeface="Times New Roman" panose="02020603050405020304" pitchFamily="18" charset="0"/>
              </a:rPr>
              <a:t>общетеатральные</a:t>
            </a:r>
            <a:r>
              <a:rPr lang="ru-RU" sz="4800" b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Favorit Pro" panose="02000006030000020004" pitchFamily="50" charset="0"/>
                <a:cs typeface="Times New Roman" panose="02020603050405020304" pitchFamily="18" charset="0"/>
              </a:rPr>
              <a:t> запреты?</a:t>
            </a:r>
            <a:endParaRPr lang="ru-RU" sz="4800" b="1" u="sng" dirty="0">
              <a:solidFill>
                <a:schemeClr val="bg1"/>
              </a:solidFill>
              <a:latin typeface="Times New Roman" panose="02020603050405020304" pitchFamily="18" charset="0"/>
              <a:ea typeface="Favorit Pro" panose="02000006030000020004" pitchFamily="5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69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CC15BC-4707-4B1D-BB8F-BAF05ABE0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9791340" y="-126609"/>
            <a:ext cx="8658722" cy="1041360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F1E40DD-C28A-43B1-A498-B7CAFC03725A}"/>
              </a:ext>
            </a:extLst>
          </p:cNvPr>
          <p:cNvSpPr/>
          <p:nvPr/>
        </p:nvSpPr>
        <p:spPr bwMode="auto">
          <a:xfrm>
            <a:off x="254300" y="2175557"/>
            <a:ext cx="13939372" cy="7855547"/>
          </a:xfrm>
          <a:prstGeom prst="roundRect">
            <a:avLst>
              <a:gd name="adj" fmla="val 6421"/>
            </a:avLst>
          </a:prstGeom>
          <a:solidFill>
            <a:srgbClr val="ED694A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/>
              <a:t>-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уроните папку с ролью, знать беда на    пороге.</a:t>
            </a:r>
          </a:p>
          <a:p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 принято выходить на аплодисменты по окончанию генеральной </a:t>
            </a:r>
          </a:p>
          <a:p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репетиции.</a:t>
            </a:r>
          </a:p>
          <a:p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 время работы пьесы нельзя </a:t>
            </a:r>
          </a:p>
          <a:p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последнюю реплику из пьесы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F4C27A-F749-4901-A565-9A6E41DB3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 bwMode="auto">
          <a:xfrm>
            <a:off x="1203442" y="926999"/>
            <a:ext cx="3025666" cy="106307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EA88B30-DBEE-411D-8D72-E205E26F9E14}"/>
              </a:ext>
            </a:extLst>
          </p:cNvPr>
          <p:cNvSpPr/>
          <p:nvPr/>
        </p:nvSpPr>
        <p:spPr bwMode="auto">
          <a:xfrm>
            <a:off x="559559" y="2067690"/>
            <a:ext cx="1431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lang="ru-RU" sz="4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суеверия действуют во время </a:t>
            </a:r>
            <a:r>
              <a:rPr lang="ru-RU" sz="4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репетиций?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ea typeface="Favorit Pro" panose="02000006030000020004" pitchFamily="50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49976" y="5650173"/>
            <a:ext cx="5738024" cy="438093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9664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69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95D695-E0E2-4EB2-AF22-97789FDEB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9791340" y="-126609"/>
            <a:ext cx="8658722" cy="1041360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F1E40DD-C28A-43B1-A498-B7CAFC03725A}"/>
              </a:ext>
            </a:extLst>
          </p:cNvPr>
          <p:cNvSpPr/>
          <p:nvPr/>
        </p:nvSpPr>
        <p:spPr bwMode="auto">
          <a:xfrm>
            <a:off x="417744" y="3950957"/>
            <a:ext cx="11141910" cy="5537597"/>
          </a:xfrm>
          <a:prstGeom prst="roundRect">
            <a:avLst>
              <a:gd name="adj" fmla="val 6421"/>
            </a:avLst>
          </a:prstGeom>
          <a:solidFill>
            <a:srgbClr val="ED694A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Повелось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перед выходом на сцену браться всем участникам за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кричать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Богом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»! </a:t>
            </a:r>
          </a:p>
          <a:p>
            <a:pPr marL="685800" lvl="0" indent="-685800">
              <a:buFontTx/>
              <a:buChar char="-"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желать </a:t>
            </a:r>
            <a:endParaRPr lang="ru-RU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артистам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выходом на сцену </a:t>
            </a:r>
          </a:p>
          <a:p>
            <a:pPr lvl="0"/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«удачи»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хорошего спектакля». </a:t>
            </a:r>
            <a:endParaRPr lang="ru-RU" sz="4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1"/>
          <p:cNvSpPr/>
          <p:nvPr/>
        </p:nvSpPr>
        <p:spPr>
          <a:xfrm>
            <a:off x="1819275" y="4419600"/>
            <a:ext cx="6334125" cy="14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25"/>
              </a:lnSpc>
              <a:buNone/>
            </a:pPr>
            <a:endParaRPr lang="en-US" sz="3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F4C27A-F749-4901-A565-9A6E41DB3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 bwMode="auto">
          <a:xfrm>
            <a:off x="1203442" y="926999"/>
            <a:ext cx="3025666" cy="106307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EA88B30-DBEE-411D-8D72-E205E26F9E14}"/>
              </a:ext>
            </a:extLst>
          </p:cNvPr>
          <p:cNvSpPr/>
          <p:nvPr/>
        </p:nvSpPr>
        <p:spPr bwMode="auto">
          <a:xfrm>
            <a:off x="1396956" y="1990071"/>
            <a:ext cx="117092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5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желают перед спектаклем?</a:t>
            </a:r>
          </a:p>
          <a:p>
            <a:pPr algn="ctr"/>
            <a:endParaRPr lang="ru-RU" sz="5400" b="1" dirty="0">
              <a:solidFill>
                <a:schemeClr val="bg1"/>
              </a:solidFill>
              <a:latin typeface="Favorit Pro" panose="02000006030000020004" pitchFamily="50" charset="0"/>
              <a:ea typeface="Favorit Pro" panose="02000006030000020004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8334" y="5387334"/>
            <a:ext cx="7046992" cy="468940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2047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69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27A240-9B43-41BE-B4E9-E016B3CD1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 bwMode="auto">
          <a:xfrm>
            <a:off x="9791340" y="-126609"/>
            <a:ext cx="8658722" cy="10413608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7CDFB40-5D25-4154-8DB0-1D0F8BF501AE}"/>
              </a:ext>
            </a:extLst>
          </p:cNvPr>
          <p:cNvSpPr/>
          <p:nvPr/>
        </p:nvSpPr>
        <p:spPr bwMode="auto">
          <a:xfrm>
            <a:off x="1174609" y="2454968"/>
            <a:ext cx="13215942" cy="1371444"/>
          </a:xfrm>
          <a:prstGeom prst="roundRect">
            <a:avLst>
              <a:gd name="adj" fmla="val 28987"/>
            </a:avLst>
          </a:prstGeom>
          <a:solidFill>
            <a:srgbClr val="ED694A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dirty="0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F4C27A-F749-4901-A565-9A6E41DB3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 bwMode="auto">
          <a:xfrm>
            <a:off x="1203442" y="926999"/>
            <a:ext cx="3025666" cy="106307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EA88B30-DBEE-411D-8D72-E205E26F9E14}"/>
              </a:ext>
            </a:extLst>
          </p:cNvPr>
          <p:cNvSpPr/>
          <p:nvPr/>
        </p:nvSpPr>
        <p:spPr bwMode="auto">
          <a:xfrm>
            <a:off x="1514871" y="2679025"/>
            <a:ext cx="14649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Волкова Наталья Михайловна</a:t>
            </a:r>
            <a:endParaRPr lang="ru-RU" sz="5400" b="1" dirty="0">
              <a:solidFill>
                <a:schemeClr val="bg1"/>
              </a:solidFill>
              <a:latin typeface="Favorit Pro" panose="02000006030000020004" pitchFamily="50" charset="0"/>
              <a:ea typeface="Favorit Pro" panose="02000006030000020004" pitchFamily="50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D2C1CB7-B8DF-4036-9076-BF7433D41B6C}"/>
              </a:ext>
            </a:extLst>
          </p:cNvPr>
          <p:cNvSpPr/>
          <p:nvPr/>
        </p:nvSpPr>
        <p:spPr bwMode="auto">
          <a:xfrm>
            <a:off x="1175307" y="8474300"/>
            <a:ext cx="6607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Подтверди свое участие по </a:t>
            </a:r>
            <a:r>
              <a:rPr lang="en-US" sz="2800" dirty="0">
                <a:solidFill>
                  <a:schemeClr val="bg1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QR</a:t>
            </a:r>
            <a:r>
              <a:rPr lang="ru-RU" sz="2800" dirty="0">
                <a:solidFill>
                  <a:schemeClr val="bg1"/>
                </a:solidFill>
                <a:latin typeface="Favorit Pro" panose="02000006030000020004" pitchFamily="50" charset="0"/>
                <a:ea typeface="Favorit Pro" panose="02000006030000020004" pitchFamily="50" charset="0"/>
              </a:rPr>
              <a:t>-коду, заполни форму обратной связи! 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FD3D0F0-717C-4507-946C-6B6E4C1EBAE4}"/>
              </a:ext>
            </a:extLst>
          </p:cNvPr>
          <p:cNvSpPr/>
          <p:nvPr/>
        </p:nvSpPr>
        <p:spPr bwMode="auto">
          <a:xfrm>
            <a:off x="1175307" y="3951292"/>
            <a:ext cx="5703797" cy="4206240"/>
          </a:xfrm>
          <a:prstGeom prst="roundRect">
            <a:avLst>
              <a:gd name="adj" fmla="val 6421"/>
            </a:avLst>
          </a:prstGeom>
          <a:solidFill>
            <a:srgbClr val="ED694A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95E36A-48F5-4A24-8598-28BB630EA5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9409" y="4046616"/>
            <a:ext cx="4015592" cy="401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44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226</Words>
  <Application>Microsoft Office PowerPoint</Application>
  <PresentationFormat>Произвольный</PresentationFormat>
  <Paragraphs>38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Favorit Pro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25</cp:lastModifiedBy>
  <cp:revision>18</cp:revision>
  <dcterms:created xsi:type="dcterms:W3CDTF">2023-08-28T14:55:54Z</dcterms:created>
  <dcterms:modified xsi:type="dcterms:W3CDTF">2023-12-12T00:44:30Z</dcterms:modified>
</cp:coreProperties>
</file>