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81" r:id="rId2"/>
    <p:sldId id="256" r:id="rId3"/>
    <p:sldId id="257" r:id="rId4"/>
    <p:sldId id="265" r:id="rId5"/>
    <p:sldId id="262" r:id="rId6"/>
    <p:sldId id="298" r:id="rId7"/>
    <p:sldId id="299" r:id="rId8"/>
    <p:sldId id="287" r:id="rId9"/>
    <p:sldId id="273" r:id="rId10"/>
    <p:sldId id="303" r:id="rId11"/>
    <p:sldId id="300" r:id="rId12"/>
    <p:sldId id="263" r:id="rId13"/>
    <p:sldId id="288" r:id="rId14"/>
    <p:sldId id="302" r:id="rId15"/>
    <p:sldId id="304" r:id="rId16"/>
    <p:sldId id="261" r:id="rId17"/>
    <p:sldId id="292" r:id="rId18"/>
    <p:sldId id="295" r:id="rId19"/>
    <p:sldId id="305" r:id="rId20"/>
    <p:sldId id="260" r:id="rId21"/>
    <p:sldId id="306" r:id="rId22"/>
    <p:sldId id="307" r:id="rId23"/>
    <p:sldId id="274" r:id="rId24"/>
    <p:sldId id="266" r:id="rId25"/>
    <p:sldId id="291" r:id="rId26"/>
    <p:sldId id="308" r:id="rId27"/>
    <p:sldId id="282" r:id="rId28"/>
    <p:sldId id="297" r:id="rId29"/>
    <p:sldId id="296" r:id="rId30"/>
    <p:sldId id="290" r:id="rId31"/>
    <p:sldId id="289" r:id="rId32"/>
    <p:sldId id="309" r:id="rId33"/>
    <p:sldId id="270" r:id="rId34"/>
    <p:sldId id="293" r:id="rId35"/>
    <p:sldId id="283" r:id="rId36"/>
    <p:sldId id="278" r:id="rId37"/>
    <p:sldId id="271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C0066"/>
    <a:srgbClr val="800000"/>
    <a:srgbClr val="372D09"/>
    <a:srgbClr val="380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35" autoAdjust="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A2B543A-1DE5-47AF-838E-8A5277776D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15797-ED59-4F6F-9489-FA7739B4685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2BEC0-BD96-450A-8E31-78A4DFE73B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1EBAEE-EF06-40C0-AA66-9E50E527BA0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AF810AFF-F1D7-4CE2-B98C-6FDB0AB996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AF585B-7D89-4459-9323-B344B5B328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6533C1-0A27-4B62-A515-63FD2018AD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B21BF7-9B12-493F-98DF-FE4A190482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D16F1-EF9D-4F83-B2F2-67D2368275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C91810-0AF7-451F-BD7C-E957674A56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56EB3EB5-BCAB-46A3-80B8-93866116F85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13239AA1-D2E6-4D82-90D5-23F42120EA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5"/>
          <p:cNvSpPr>
            <a:spLocks noChangeArrowheads="1" noChangeShapeType="1" noTextEdit="1"/>
          </p:cNvSpPr>
          <p:nvPr/>
        </p:nvSpPr>
        <p:spPr bwMode="auto">
          <a:xfrm>
            <a:off x="609600" y="1524000"/>
            <a:ext cx="7620000" cy="3429000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Мой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учитель-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chemeClr val="accent2">
                  <a:lumMod val="50000"/>
                </a:scheme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  <a:p>
            <a:pPr algn="ctr"/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моя семья!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51054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Сень Ольга Александровна</a:t>
            </a:r>
          </a:p>
          <a:p>
            <a:pPr algn="ctr"/>
            <a:r>
              <a:rPr lang="ru-RU" sz="2400" b="1" dirty="0" smtClean="0">
                <a:latin typeface="+mn-lt"/>
              </a:rPr>
              <a:t> </a:t>
            </a:r>
            <a:endParaRPr lang="ru-RU" sz="24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4" b="1457"/>
          <a:stretch/>
        </p:blipFill>
        <p:spPr>
          <a:xfrm>
            <a:off x="3810000" y="533400"/>
            <a:ext cx="5067300" cy="57435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2" b="48889"/>
          <a:stretch/>
        </p:blipFill>
        <p:spPr>
          <a:xfrm rot="16200000">
            <a:off x="-833437" y="1138238"/>
            <a:ext cx="5143500" cy="3171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257800"/>
            <a:ext cx="34255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Татьяна Григорьевна</a:t>
            </a:r>
          </a:p>
          <a:p>
            <a:r>
              <a:rPr lang="ru-RU" dirty="0" smtClean="0"/>
              <a:t> была после войны была </a:t>
            </a:r>
          </a:p>
          <a:p>
            <a:r>
              <a:rPr lang="ru-RU" dirty="0" smtClean="0"/>
              <a:t>домохозяйкой </a:t>
            </a:r>
          </a:p>
          <a:p>
            <a:r>
              <a:rPr lang="ru-RU" dirty="0" smtClean="0"/>
              <a:t>и всегда помогала женщинам </a:t>
            </a:r>
          </a:p>
          <a:p>
            <a:r>
              <a:rPr lang="ru-RU" dirty="0" smtClean="0"/>
              <a:t>украшать себя.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4588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" t="8385" r="5001" b="5797"/>
          <a:stretch/>
        </p:blipFill>
        <p:spPr>
          <a:xfrm>
            <a:off x="4561659" y="76200"/>
            <a:ext cx="4364080" cy="31241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t="6066" r="6391" b="3773"/>
          <a:stretch/>
        </p:blipFill>
        <p:spPr>
          <a:xfrm rot="16200000">
            <a:off x="614846" y="2406564"/>
            <a:ext cx="3625283" cy="46033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457200"/>
            <a:ext cx="4114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Шура и Татьяна прожили вместе  53 года и это была всегда доброжелательная и душевная пара.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53000" y="3459728"/>
            <a:ext cx="3581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</a:rPr>
              <a:t>Они увлекались музыкой и у них была самая большая коллекция классической музыки.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13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828800"/>
            <a:ext cx="6019800" cy="10668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еще один мой </a:t>
            </a:r>
            <a:b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прадедушка.</a:t>
            </a:r>
            <a:b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3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Червочкин</a:t>
            </a: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Павел Арсениевич.</a:t>
            </a:r>
          </a:p>
        </p:txBody>
      </p:sp>
      <p:pic>
        <p:nvPicPr>
          <p:cNvPr id="2867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4750" y="0"/>
            <a:ext cx="28892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0"/>
            <a:ext cx="256063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95600" y="3798838"/>
            <a:ext cx="52482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Был Зав кафедрой, старшим преподавателем по организации сельхозпроизводства в Сельхозтехникуме  </a:t>
            </a:r>
            <a:r>
              <a:rPr lang="ru-RU" sz="2400" b="1" dirty="0" err="1">
                <a:solidFill>
                  <a:prstClr val="black"/>
                </a:solidFill>
              </a:rPr>
              <a:t>г.Ворошиловска</a:t>
            </a:r>
            <a:endParaRPr lang="ru-RU" sz="2400" b="1" dirty="0">
              <a:solidFill>
                <a:prstClr val="black"/>
              </a:solidFill>
            </a:endParaRPr>
          </a:p>
          <a:p>
            <a:pPr lvl="0"/>
            <a:r>
              <a:rPr lang="ru-RU" sz="2400" b="1" dirty="0">
                <a:solidFill>
                  <a:prstClr val="black"/>
                </a:solidFill>
              </a:rPr>
              <a:t>(</a:t>
            </a:r>
            <a:r>
              <a:rPr lang="ru-RU" sz="2400" b="1" dirty="0" smtClean="0">
                <a:solidFill>
                  <a:prstClr val="black"/>
                </a:solidFill>
              </a:rPr>
              <a:t>Ставрополь)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447800"/>
            <a:ext cx="3603625" cy="5257800"/>
          </a:xfrm>
          <a:prstGeom prst="rect">
            <a:avLst/>
          </a:prstGeom>
          <a:noFill/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382000" cy="91598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Как интересно изучать старые документы!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опять вмешалась война!</a:t>
            </a:r>
          </a:p>
        </p:txBody>
      </p:sp>
      <p:pic>
        <p:nvPicPr>
          <p:cNvPr id="296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92475"/>
            <a:ext cx="60198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8"/>
          <p:cNvSpPr>
            <a:spLocks noChangeArrowheads="1"/>
          </p:cNvSpPr>
          <p:nvPr/>
        </p:nvSpPr>
        <p:spPr bwMode="auto">
          <a:xfrm>
            <a:off x="228600" y="1219200"/>
            <a:ext cx="4876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prstClr val="black"/>
                </a:solidFill>
              </a:rPr>
              <a:t>	«</a:t>
            </a:r>
            <a:r>
              <a:rPr lang="ru-RU" sz="2400" b="1" dirty="0">
                <a:solidFill>
                  <a:prstClr val="black"/>
                </a:solidFill>
              </a:rPr>
              <a:t>В связи с демобилизацией освобожден от занимаемой должности…»</a:t>
            </a:r>
            <a:br>
              <a:rPr lang="ru-RU" sz="2400" b="1" dirty="0">
                <a:solidFill>
                  <a:prstClr val="black"/>
                </a:solidFill>
              </a:rPr>
            </a:br>
            <a:r>
              <a:rPr lang="ru-RU" sz="2400" b="1" dirty="0">
                <a:solidFill>
                  <a:prstClr val="black"/>
                </a:solidFill>
              </a:rPr>
              <a:t>Он ушел на </a:t>
            </a:r>
            <a:r>
              <a:rPr lang="ru-RU" sz="2400" b="1" dirty="0">
                <a:solidFill>
                  <a:prstClr val="black"/>
                </a:solidFill>
              </a:rPr>
              <a:t>фронт-замполитом полка. 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9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743200"/>
            <a:ext cx="5029638" cy="314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4800" y="533400"/>
            <a:ext cx="7467600" cy="1295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prstClr val="black"/>
                </a:solidFill>
                <a:latin typeface="Arial" charset="0"/>
              </a:rPr>
              <a:t>Мы гордимся героями ВОВ. И с гордостью его портрет носим на Бессмертный полк</a:t>
            </a:r>
            <a:r>
              <a:rPr lang="ru-RU" sz="2800" b="1" dirty="0">
                <a:solidFill>
                  <a:prstClr val="black"/>
                </a:solidFill>
                <a:latin typeface="Arial" charset="0"/>
              </a:rPr>
              <a:t>. Какие он писал письма с войны. Он пропал </a:t>
            </a:r>
            <a:r>
              <a:rPr lang="ru-RU" sz="2800" b="1" dirty="0" err="1">
                <a:solidFill>
                  <a:prstClr val="black"/>
                </a:solidFill>
                <a:latin typeface="Arial" charset="0"/>
              </a:rPr>
              <a:t>безвести</a:t>
            </a:r>
            <a:r>
              <a:rPr lang="ru-RU" sz="2800" b="1" dirty="0">
                <a:solidFill>
                  <a:prstClr val="black"/>
                </a:solidFill>
                <a:latin typeface="Arial" charset="0"/>
              </a:rPr>
              <a:t> под Севастополем.</a:t>
            </a:r>
            <a:endParaRPr lang="ru-RU" sz="2800" b="1" dirty="0">
              <a:solidFill>
                <a:prstClr val="black"/>
              </a:solidFill>
              <a:latin typeface="Arial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2133600"/>
            <a:ext cx="3109483" cy="413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8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3" descr="16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60824" cy="5943600"/>
          </a:xfrm>
          <a:prstGeom prst="rect">
            <a:avLst/>
          </a:prstGeom>
        </p:spPr>
      </p:pic>
      <p:pic>
        <p:nvPicPr>
          <p:cNvPr id="4" name="Содержимое 4" descr="18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0" y="3276600"/>
            <a:ext cx="5172456" cy="3474037"/>
          </a:xfrm>
        </p:spPr>
      </p:pic>
      <p:sp>
        <p:nvSpPr>
          <p:cNvPr id="6" name="Прямоугольник 5"/>
          <p:cNvSpPr/>
          <p:nvPr/>
        </p:nvSpPr>
        <p:spPr>
          <a:xfrm>
            <a:off x="5105400" y="381000"/>
            <a:ext cx="358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Страшные строки войны…</a:t>
            </a:r>
            <a:endParaRPr lang="ru-RU" dirty="0"/>
          </a:p>
        </p:txBody>
      </p:sp>
      <p:sp>
        <p:nvSpPr>
          <p:cNvPr id="7" name="Крест 6"/>
          <p:cNvSpPr/>
          <p:nvPr/>
        </p:nvSpPr>
        <p:spPr>
          <a:xfrm>
            <a:off x="5857875" y="1055132"/>
            <a:ext cx="2209800" cy="2101552"/>
          </a:xfrm>
          <a:prstGeom prst="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Пропал без вести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90600"/>
            <a:ext cx="51054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Мой дедушка.</a:t>
            </a:r>
            <a:b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3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Бляхман</a:t>
            </a: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43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Эрлен</a:t>
            </a: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Александрович.</a:t>
            </a:r>
          </a:p>
        </p:txBody>
      </p:sp>
      <p:sp>
        <p:nvSpPr>
          <p:cNvPr id="23554" name="Rectangle 14"/>
          <p:cNvSpPr>
            <a:spLocks noGrp="1" noChangeArrowheads="1"/>
          </p:cNvSpPr>
          <p:nvPr>
            <p:ph sz="quarter" idx="1"/>
          </p:nvPr>
        </p:nvSpPr>
        <p:spPr>
          <a:xfrm>
            <a:off x="0" y="2057400"/>
            <a:ext cx="5334000" cy="1219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dirty="0" smtClean="0"/>
              <a:t> </a:t>
            </a:r>
            <a:endParaRPr lang="ru-RU" sz="2400" b="1" dirty="0" smtClean="0"/>
          </a:p>
        </p:txBody>
      </p:sp>
      <p:pic>
        <p:nvPicPr>
          <p:cNvPr id="2355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04800"/>
            <a:ext cx="3810000" cy="301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097" y="3048000"/>
            <a:ext cx="5404501" cy="37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791200" y="3325982"/>
            <a:ext cx="281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Затем научная деятельность на </a:t>
            </a:r>
            <a:r>
              <a:rPr lang="ru-RU" dirty="0" smtClean="0"/>
              <a:t>Заводе в </a:t>
            </a:r>
            <a:r>
              <a:rPr lang="ru-RU" dirty="0"/>
              <a:t>исследовательском </a:t>
            </a:r>
            <a:r>
              <a:rPr lang="ru-RU" dirty="0" smtClean="0"/>
              <a:t>отделе.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4801" y="210562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Доцент кафедры физики и математики. </a:t>
            </a:r>
          </a:p>
          <a:p>
            <a:r>
              <a:rPr lang="ru-RU" dirty="0" smtClean="0"/>
              <a:t>Преподаватель физики.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Пед.стаж</a:t>
            </a:r>
            <a:r>
              <a:rPr lang="ru-RU" dirty="0" smtClean="0"/>
              <a:t> 17 лет..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1285" y="200025"/>
            <a:ext cx="4661029" cy="264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8600" y="228599"/>
            <a:ext cx="411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Только близкое общение дедушки </a:t>
            </a:r>
            <a:endParaRPr lang="ru-RU" dirty="0" smtClean="0"/>
          </a:p>
          <a:p>
            <a:r>
              <a:rPr lang="ru-RU" dirty="0" smtClean="0"/>
              <a:t>Эрика </a:t>
            </a:r>
            <a:r>
              <a:rPr lang="ru-RU" dirty="0"/>
              <a:t>со мной, привело к моей непонятной тяге к физике! </a:t>
            </a:r>
            <a:br>
              <a:rPr lang="ru-RU" dirty="0"/>
            </a:br>
            <a:r>
              <a:rPr lang="ru-RU" dirty="0"/>
              <a:t>И еще он был замечательно талантливым музыкантом, и я тоже всегда стремилась к искусству, поэтому и закончила театральное училище с красным дипломом.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t="6383" r="4698"/>
          <a:stretch/>
        </p:blipFill>
        <p:spPr bwMode="auto">
          <a:xfrm>
            <a:off x="457200" y="3048000"/>
            <a:ext cx="2638425" cy="359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91000" y="3143250"/>
            <a:ext cx="495300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91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599"/>
            <a:ext cx="4572000" cy="3429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" y="22859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ru-RU" dirty="0"/>
              <a:t>Дедушка Эрик, был всегда</a:t>
            </a:r>
            <a:br>
              <a:rPr lang="ru-RU" dirty="0"/>
            </a:br>
            <a:r>
              <a:rPr lang="ru-RU" dirty="0"/>
              <a:t> такой </a:t>
            </a:r>
            <a:r>
              <a:rPr lang="ru-RU" dirty="0" smtClean="0"/>
              <a:t>интересный и многогранный!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51450" y="152400"/>
            <a:ext cx="3257550" cy="4343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9650" y="3190875"/>
            <a:ext cx="2857500" cy="381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64125" y="3298824"/>
            <a:ext cx="295275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72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0" y="495300"/>
            <a:ext cx="6096000" cy="10668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Под знаком Большой Медведицы (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Дневник туриста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1999) Александра Новиченко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7200" y="1703308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13 августа</a:t>
            </a:r>
          </a:p>
          <a:p>
            <a:r>
              <a:rPr lang="ru-RU" dirty="0"/>
              <a:t>«Крупнокаменистая </a:t>
            </a:r>
            <a:r>
              <a:rPr lang="ru-RU" dirty="0"/>
              <a:t>осыпь вывела на тропу от альплагеря «</a:t>
            </a:r>
            <a:r>
              <a:rPr lang="ru-RU" dirty="0" err="1"/>
              <a:t>Джайлык</a:t>
            </a:r>
            <a:r>
              <a:rPr lang="ru-RU" dirty="0"/>
              <a:t>» к перевалу Голубева. По ней шла группа спасателей с </a:t>
            </a:r>
            <a:r>
              <a:rPr lang="ru-RU" dirty="0" err="1"/>
              <a:t>акьей</a:t>
            </a:r>
            <a:r>
              <a:rPr lang="ru-RU" dirty="0"/>
              <a:t>, где лежало завернутое в спальник тело. Под перевалом умер человек в возрасте шестидесяти семи лет. Мы тогда не знали, что мимо нас пронесли </a:t>
            </a:r>
            <a:r>
              <a:rPr lang="ru-RU" dirty="0" err="1"/>
              <a:t>Эрлена</a:t>
            </a:r>
            <a:r>
              <a:rPr lang="ru-RU" dirty="0"/>
              <a:t> </a:t>
            </a:r>
            <a:r>
              <a:rPr lang="ru-RU" dirty="0" err="1"/>
              <a:t>Бляхмана</a:t>
            </a:r>
            <a:r>
              <a:rPr lang="ru-RU" dirty="0"/>
              <a:t> – одного из подписавших наши заявочные и маршрутные документы. </a:t>
            </a:r>
            <a:r>
              <a:rPr lang="ru-RU" dirty="0" err="1"/>
              <a:t>Бляхман</a:t>
            </a:r>
            <a:r>
              <a:rPr lang="ru-RU" dirty="0"/>
              <a:t> – ветеран ставропольского туризма, в последние минуты жизни видел любимые горы, а ветер дул ему в лицо. Очень печально и тревожно стало на душе</a:t>
            </a:r>
            <a:r>
              <a:rPr lang="ru-RU" dirty="0"/>
              <a:t>…»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9372" y="3298269"/>
            <a:ext cx="2764631" cy="3686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6377" y="6319956"/>
            <a:ext cx="3052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Он умер в любимых горах.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33350"/>
            <a:ext cx="2138447" cy="34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57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276600"/>
            <a:ext cx="8001000" cy="3200400"/>
          </a:xfrm>
        </p:spPr>
        <p:txBody>
          <a:bodyPr>
            <a:normAutofit fontScale="92500" lnSpcReduction="10000"/>
          </a:bodyPr>
          <a:lstStyle/>
          <a:p>
            <a:pPr algn="l" eaLnBrk="1" hangingPunct="1">
              <a:lnSpc>
                <a:spcPct val="80000"/>
              </a:lnSpc>
            </a:pPr>
            <a:r>
              <a:rPr lang="ru-RU" sz="2400" dirty="0" smtClean="0">
                <a:solidFill>
                  <a:schemeClr val="tx1"/>
                </a:solidFill>
              </a:rPr>
              <a:t> 	</a:t>
            </a:r>
            <a:r>
              <a:rPr lang="ru-RU" sz="2400" b="1" dirty="0" smtClean="0">
                <a:solidFill>
                  <a:schemeClr val="tx1"/>
                </a:solidFill>
              </a:rPr>
              <a:t>Хочу рассказать о своей семье,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> Семейной  династии учителей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2400" b="1" dirty="0" err="1" smtClean="0">
                <a:solidFill>
                  <a:schemeClr val="tx1"/>
                </a:solidFill>
              </a:rPr>
              <a:t>Червочкины</a:t>
            </a:r>
            <a:r>
              <a:rPr lang="ru-RU" sz="2400" b="1" dirty="0" smtClean="0">
                <a:solidFill>
                  <a:schemeClr val="tx1"/>
                </a:solidFill>
              </a:rPr>
              <a:t>,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>             </a:t>
            </a:r>
            <a:r>
              <a:rPr lang="ru-RU" sz="2400" b="1" dirty="0" err="1" smtClean="0">
                <a:solidFill>
                  <a:schemeClr val="tx1"/>
                </a:solidFill>
              </a:rPr>
              <a:t>Бляхманы</a:t>
            </a:r>
            <a:r>
              <a:rPr lang="ru-RU" sz="2400" b="1" dirty="0" smtClean="0">
                <a:solidFill>
                  <a:schemeClr val="tx1"/>
                </a:solidFill>
              </a:rPr>
              <a:t>,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>                           </a:t>
            </a:r>
            <a:r>
              <a:rPr lang="ru-RU" sz="2400" b="1" dirty="0" err="1" smtClean="0">
                <a:solidFill>
                  <a:schemeClr val="tx1"/>
                </a:solidFill>
              </a:rPr>
              <a:t>Дмитриченко</a:t>
            </a:r>
            <a:r>
              <a:rPr lang="ru-RU" sz="2400" b="1" dirty="0" smtClean="0">
                <a:solidFill>
                  <a:schemeClr val="tx1"/>
                </a:solidFill>
              </a:rPr>
              <a:t>,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>                                          </a:t>
            </a:r>
            <a:r>
              <a:rPr lang="ru-RU" sz="2400" b="1" dirty="0" err="1" smtClean="0">
                <a:solidFill>
                  <a:schemeClr val="tx1"/>
                </a:solidFill>
              </a:rPr>
              <a:t>Сердюковы</a:t>
            </a:r>
            <a:r>
              <a:rPr lang="ru-RU" sz="2400" b="1" dirty="0" smtClean="0">
                <a:solidFill>
                  <a:schemeClr val="tx1"/>
                </a:solidFill>
              </a:rPr>
              <a:t>,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>                                                       Анистратова,</a:t>
            </a:r>
          </a:p>
          <a:p>
            <a:pPr algn="l">
              <a:lnSpc>
                <a:spcPct val="8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>                                                                            Сень.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> 	Общий педагогический стаж нашей семьи составляет более  240 лет. 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600200"/>
            <a:ext cx="7575550" cy="14478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Нам есть чем гордиться!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14400"/>
            <a:ext cx="5943599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Моя Бабушка. </a:t>
            </a:r>
            <a:b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3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Червочкина</a:t>
            </a: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Людмила Павловна.</a:t>
            </a:r>
          </a:p>
        </p:txBody>
      </p:sp>
      <p:sp>
        <p:nvSpPr>
          <p:cNvPr id="21507" name="Прямоугольник 6"/>
          <p:cNvSpPr>
            <a:spLocks noChangeArrowheads="1"/>
          </p:cNvSpPr>
          <p:nvPr/>
        </p:nvSpPr>
        <p:spPr bwMode="auto">
          <a:xfrm>
            <a:off x="-533400" y="1998662"/>
            <a:ext cx="70104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 b="1" dirty="0"/>
          </a:p>
        </p:txBody>
      </p:sp>
      <p:pic>
        <p:nvPicPr>
          <p:cNvPr id="6" name="Рисунок 5" descr="IMG_1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0" y="55560"/>
            <a:ext cx="3271406" cy="441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r="2407" b="5973"/>
          <a:stretch/>
        </p:blipFill>
        <p:spPr>
          <a:xfrm rot="10800000">
            <a:off x="304800" y="2017712"/>
            <a:ext cx="3317442" cy="46307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62400" y="4724400"/>
            <a:ext cx="480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Моя бабушка целых </a:t>
            </a:r>
            <a:r>
              <a:rPr lang="ru-RU" dirty="0"/>
              <a:t>45 </a:t>
            </a:r>
            <a:r>
              <a:rPr lang="ru-RU" dirty="0"/>
              <a:t>года преподавала </a:t>
            </a:r>
          </a:p>
          <a:p>
            <a:r>
              <a:rPr lang="ru-RU" dirty="0"/>
              <a:t>Математику (геометрию) </a:t>
            </a:r>
            <a:r>
              <a:rPr lang="ru-RU" dirty="0"/>
              <a:t>в Ставропольском </a:t>
            </a:r>
          </a:p>
          <a:p>
            <a:r>
              <a:rPr lang="ru-RU" dirty="0"/>
              <a:t>Педагогическом институте.</a:t>
            </a:r>
          </a:p>
          <a:p>
            <a:r>
              <a:rPr lang="ru-RU" b="1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0100" y="2247900"/>
            <a:ext cx="3886200" cy="5181600"/>
          </a:xfr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86690"/>
            <a:ext cx="5181600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86690"/>
            <a:ext cx="3740150" cy="244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" t="2219" r="7160" b="-2219"/>
          <a:stretch/>
        </p:blipFill>
        <p:spPr>
          <a:xfrm rot="16200000">
            <a:off x="5745339" y="2697339"/>
            <a:ext cx="2590800" cy="405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0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t="4738" r="9678" b="504"/>
          <a:stretch/>
        </p:blipFill>
        <p:spPr bwMode="auto">
          <a:xfrm rot="16200000">
            <a:off x="3836988" y="1573213"/>
            <a:ext cx="4086226" cy="596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5625" r="53282" b="4791"/>
          <a:stretch/>
        </p:blipFill>
        <p:spPr bwMode="auto">
          <a:xfrm>
            <a:off x="152399" y="152399"/>
            <a:ext cx="2600326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381000"/>
            <a:ext cx="57829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Людмила Павловна,</a:t>
            </a:r>
          </a:p>
          <a:p>
            <a:r>
              <a:rPr lang="ru-RU" dirty="0" smtClean="0"/>
              <a:t> была замечательным педагогом</a:t>
            </a:r>
          </a:p>
          <a:p>
            <a:r>
              <a:rPr lang="ru-RU" dirty="0" smtClean="0"/>
              <a:t> и еще очень «Модной».</a:t>
            </a:r>
          </a:p>
          <a:p>
            <a:r>
              <a:rPr lang="ru-RU" dirty="0" smtClean="0"/>
              <a:t> Она любила шить и была участницей показов мод.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0961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3581400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8"/>
          <p:cNvPicPr>
            <a:picLocks noGrp="1" noChangeAspect="1" noChangeArrowheads="1"/>
          </p:cNvPicPr>
          <p:nvPr>
            <p:ph type="title"/>
          </p:nvPr>
        </p:nvPicPr>
        <p:blipFill rotWithShape="1">
          <a:blip r:embed="rId3" cstate="print">
            <a:lum contrast="-2000"/>
          </a:blip>
          <a:srcRect l="13929" t="11115" r="27884" b="54493"/>
          <a:stretch/>
        </p:blipFill>
        <p:spPr>
          <a:xfrm>
            <a:off x="252412" y="2133600"/>
            <a:ext cx="2462213" cy="1562100"/>
          </a:xfrm>
        </p:spPr>
      </p:pic>
      <p:sp>
        <p:nvSpPr>
          <p:cNvPr id="30726" name="Text Box 11"/>
          <p:cNvSpPr txBox="1">
            <a:spLocks noChangeArrowheads="1"/>
          </p:cNvSpPr>
          <p:nvPr/>
        </p:nvSpPr>
        <p:spPr bwMode="auto">
          <a:xfrm>
            <a:off x="6400800" y="52578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962400" y="381001"/>
            <a:ext cx="426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D34817"/>
              </a:buClr>
              <a:buSzPct val="85000"/>
              <a:defRPr/>
            </a:pPr>
            <a:r>
              <a:rPr lang="ru-RU" dirty="0"/>
              <a:t>Как я люблю рассматривать старые фотографии </a:t>
            </a:r>
            <a:r>
              <a:rPr lang="ru-RU" dirty="0"/>
              <a:t>из </a:t>
            </a:r>
            <a:r>
              <a:rPr lang="ru-RU" dirty="0"/>
              <a:t>семейного альбома</a:t>
            </a:r>
            <a:r>
              <a:rPr lang="ru-RU" dirty="0"/>
              <a:t>…</a:t>
            </a:r>
          </a:p>
          <a:p>
            <a:pPr lvl="0">
              <a:buClr>
                <a:srgbClr val="D34817"/>
              </a:buClr>
              <a:buSzPct val="85000"/>
              <a:defRPr/>
            </a:pPr>
            <a:r>
              <a:rPr lang="ru-RU" dirty="0"/>
              <a:t>Бабушка Люда пережила </a:t>
            </a:r>
            <a:r>
              <a:rPr lang="ru-RU" dirty="0" err="1"/>
              <a:t>аккупацию</a:t>
            </a:r>
            <a:r>
              <a:rPr lang="ru-RU" dirty="0"/>
              <a:t> </a:t>
            </a:r>
            <a:r>
              <a:rPr lang="ru-RU" dirty="0"/>
              <a:t>С</a:t>
            </a:r>
            <a:r>
              <a:rPr lang="ru-RU" dirty="0"/>
              <a:t>таврополя. Ее брат </a:t>
            </a:r>
            <a:r>
              <a:rPr lang="ru-RU" dirty="0" err="1"/>
              <a:t>Валерик</a:t>
            </a:r>
            <a:r>
              <a:rPr lang="ru-RU" dirty="0"/>
              <a:t> умер в первый год жизни. </a:t>
            </a:r>
          </a:p>
          <a:p>
            <a:pPr lvl="0">
              <a:buClr>
                <a:srgbClr val="D34817"/>
              </a:buClr>
              <a:buSzPct val="85000"/>
              <a:defRPr/>
            </a:pPr>
            <a:r>
              <a:rPr lang="ru-RU" dirty="0"/>
              <a:t>Никакие сложности ее не сломили.</a:t>
            </a:r>
            <a:endParaRPr lang="ru-RU" dirty="0"/>
          </a:p>
        </p:txBody>
      </p:sp>
      <p:pic>
        <p:nvPicPr>
          <p:cNvPr id="13" name="Содержимое 5" descr="IMG_1114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228600" y="3973067"/>
            <a:ext cx="4572000" cy="2569465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5"/>
          <a:stretch/>
        </p:blipFill>
        <p:spPr bwMode="auto">
          <a:xfrm>
            <a:off x="4114800" y="2942885"/>
            <a:ext cx="4572000" cy="234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971800" y="1600200"/>
            <a:ext cx="6043282" cy="3276600"/>
          </a:xfrm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57400"/>
            <a:ext cx="2921000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09600" y="228600"/>
            <a:ext cx="7924800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Это свидетельство о рождении </a:t>
            </a:r>
            <a:b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моей </a:t>
            </a:r>
            <a:r>
              <a:rPr lang="ru-RU" sz="43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мамы .</a:t>
            </a: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43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381000"/>
            <a:ext cx="5638800" cy="2286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Мой папа. </a:t>
            </a:r>
            <a:b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3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Дмитриченко</a:t>
            </a: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Александр</a:t>
            </a:r>
            <a:b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Петрович.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28601" y="2743200"/>
            <a:ext cx="4419600" cy="21336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b="1" dirty="0" smtClean="0"/>
              <a:t>		</a:t>
            </a:r>
            <a:r>
              <a:rPr lang="ru-RU" sz="1800" dirty="0" smtClean="0">
                <a:latin typeface="Arial" charset="0"/>
              </a:rPr>
              <a:t>Мой папа Александр Петрович </a:t>
            </a:r>
            <a:r>
              <a:rPr lang="ru-RU" sz="1800" dirty="0">
                <a:latin typeface="Arial" charset="0"/>
              </a:rPr>
              <a:t>преподавал </a:t>
            </a:r>
            <a:br>
              <a:rPr lang="ru-RU" sz="1800" dirty="0">
                <a:latin typeface="Arial" charset="0"/>
              </a:rPr>
            </a:br>
            <a:r>
              <a:rPr lang="ru-RU" sz="1800" dirty="0">
                <a:latin typeface="Arial" charset="0"/>
              </a:rPr>
              <a:t>физику  с 1975года </a:t>
            </a:r>
            <a:br>
              <a:rPr lang="ru-RU" sz="1800" dirty="0">
                <a:latin typeface="Arial" charset="0"/>
              </a:rPr>
            </a:br>
            <a:r>
              <a:rPr lang="ru-RU" sz="1800" dirty="0">
                <a:latin typeface="Arial" charset="0"/>
              </a:rPr>
              <a:t>в Ставропольском Педагогическом Училище.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800" dirty="0">
                <a:latin typeface="Arial" charset="0"/>
              </a:rPr>
              <a:t>		</a:t>
            </a:r>
            <a:r>
              <a:rPr lang="ru-RU" sz="1800" dirty="0" err="1">
                <a:latin typeface="Arial" charset="0"/>
              </a:rPr>
              <a:t>Пед</a:t>
            </a:r>
            <a:r>
              <a:rPr lang="ru-RU" sz="1800" dirty="0">
                <a:latin typeface="Arial" charset="0"/>
              </a:rPr>
              <a:t>. Стаж 44 года</a:t>
            </a:r>
          </a:p>
        </p:txBody>
      </p:sp>
      <p:pic>
        <p:nvPicPr>
          <p:cNvPr id="19460" name="Picture 6" descr="лето 2008 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810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SUC54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048000"/>
            <a:ext cx="4165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1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Его </a:t>
            </a:r>
            <a:r>
              <a:rPr lang="ru-RU" dirty="0" err="1" smtClean="0"/>
              <a:t>стра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38700" y="2552700"/>
            <a:ext cx="3429000" cy="4572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3900" y="-419100"/>
            <a:ext cx="3429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38862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Его страстными увлечениями были радиотехника и фотография.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8497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Моя любимая мамочка</a:t>
            </a:r>
            <a:r>
              <a:rPr lang="ru-RU" sz="43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br>
              <a:rPr lang="ru-RU" sz="43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3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Дмитриченко (</a:t>
            </a:r>
            <a:r>
              <a:rPr lang="ru-RU" sz="43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Червочкина</a:t>
            </a:r>
            <a:r>
              <a:rPr lang="ru-RU" sz="43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Наталья </a:t>
            </a:r>
            <a:r>
              <a:rPr lang="ru-RU" sz="43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Эрленовна</a:t>
            </a:r>
            <a:r>
              <a:rPr lang="ru-RU" sz="43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ru-RU" sz="43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0"/>
            <a:ext cx="47244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+mn-lt"/>
              </a:rPr>
              <a:t>	</a:t>
            </a:r>
            <a:r>
              <a:rPr lang="ru-RU" sz="2400" b="1" dirty="0" smtClean="0">
                <a:latin typeface="+mn-lt"/>
              </a:rPr>
              <a:t> </a:t>
            </a:r>
            <a:r>
              <a:rPr lang="ru-RU" dirty="0"/>
              <a:t>Инженер- конструктор. </a:t>
            </a:r>
            <a:r>
              <a:rPr lang="ru-RU" dirty="0"/>
              <a:t>Моя </a:t>
            </a:r>
            <a:r>
              <a:rPr lang="ru-RU" dirty="0"/>
              <a:t>мама много лет </a:t>
            </a:r>
            <a:r>
              <a:rPr lang="ru-RU" dirty="0" smtClean="0"/>
              <a:t>работала в </a:t>
            </a:r>
            <a:r>
              <a:rPr lang="ru-RU" dirty="0"/>
              <a:t>Центре досуга и кино «Октябрь» города Ставрополя, </a:t>
            </a:r>
            <a:r>
              <a:rPr lang="ru-RU" dirty="0"/>
              <a:t>Методистом по </a:t>
            </a:r>
            <a:r>
              <a:rPr lang="ru-RU" dirty="0"/>
              <a:t>хозяйственной части</a:t>
            </a:r>
            <a:r>
              <a:rPr lang="ru-RU" dirty="0" smtClean="0"/>
              <a:t>. Сейчас она пенсионер и ветеран труда.</a:t>
            </a:r>
            <a:endParaRPr lang="ru-RU" dirty="0"/>
          </a:p>
          <a:p>
            <a:r>
              <a:rPr lang="ru-RU" dirty="0"/>
              <a:t>	Сколько </a:t>
            </a:r>
            <a:r>
              <a:rPr lang="ru-RU" dirty="0"/>
              <a:t>замечательных костюмов она сшила для праздников, сколько мероприятий организовала. </a:t>
            </a:r>
          </a:p>
          <a:p>
            <a:r>
              <a:rPr lang="ru-RU" dirty="0"/>
              <a:t>	 Да, она не педагог, но, самое главное</a:t>
            </a:r>
            <a:r>
              <a:rPr lang="ru-RU" dirty="0"/>
              <a:t>, многому научила нас  с сестрой!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21389" r="12500"/>
          <a:stretch/>
        </p:blipFill>
        <p:spPr>
          <a:xfrm>
            <a:off x="5000625" y="1466850"/>
            <a:ext cx="2171700" cy="5391150"/>
          </a:xfrm>
          <a:prstGeom prst="rect">
            <a:avLst/>
          </a:prstGeo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228600"/>
            <a:ext cx="2073106" cy="28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36527" r="3438" b="26111"/>
          <a:stretch/>
        </p:blipFill>
        <p:spPr>
          <a:xfrm>
            <a:off x="304800" y="5257800"/>
            <a:ext cx="4148137" cy="128111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4114800" cy="2544762"/>
          </a:xfrm>
        </p:spPr>
        <p:txBody>
          <a:bodyPr>
            <a:noAutofit/>
          </a:bodyPr>
          <a:lstStyle/>
          <a:p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Дмитриченко (Анистратова) Людмила Петровна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15" t="30419" r="10438" b="-28980"/>
          <a:stretch/>
        </p:blipFill>
        <p:spPr>
          <a:xfrm rot="5400000">
            <a:off x="4764900" y="-573900"/>
            <a:ext cx="3348000" cy="4648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" t="12172" r="30925" b="18686"/>
          <a:stretch/>
        </p:blipFill>
        <p:spPr>
          <a:xfrm>
            <a:off x="7239000" y="2621100"/>
            <a:ext cx="1781175" cy="237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2895600"/>
            <a:ext cx="4038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Моя тетя.</a:t>
            </a:r>
          </a:p>
          <a:p>
            <a:r>
              <a:rPr lang="ru-RU" dirty="0" smtClean="0"/>
              <a:t>Много </a:t>
            </a:r>
            <a:r>
              <a:rPr lang="ru-RU" dirty="0"/>
              <a:t>лет преподавала историю Мировой культуры, </a:t>
            </a:r>
            <a:r>
              <a:rPr lang="ru-RU" dirty="0"/>
              <a:t>МУЗ </a:t>
            </a:r>
            <a:r>
              <a:rPr lang="ru-RU" dirty="0"/>
              <a:t>литературу, </a:t>
            </a:r>
            <a:r>
              <a:rPr lang="ru-RU" dirty="0"/>
              <a:t>теория музыки.</a:t>
            </a:r>
          </a:p>
          <a:p>
            <a:r>
              <a:rPr lang="ru-RU" dirty="0"/>
              <a:t>и была заместителем директора Ставропольского училища культуры и искусства.</a:t>
            </a:r>
          </a:p>
          <a:p>
            <a:r>
              <a:rPr lang="ru-RU" dirty="0"/>
              <a:t>Педагогический стаж 44 года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Награждена орденами и медалями за труд.</a:t>
            </a:r>
          </a:p>
          <a:p>
            <a:r>
              <a:rPr lang="ru-RU" dirty="0" smtClean="0"/>
              <a:t>Любит вязать и заботится о внуках.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6" t="30417" r="27593" b="10417"/>
          <a:stretch/>
        </p:blipFill>
        <p:spPr>
          <a:xfrm>
            <a:off x="4572000" y="2809874"/>
            <a:ext cx="2609850" cy="40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76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4419600" cy="28194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Белозерова</a:t>
            </a:r>
            <a:b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(Анистратова) </a:t>
            </a:r>
            <a:br>
              <a:rPr lang="ru-RU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Ирина </a:t>
            </a: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Александровна.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228600"/>
            <a:ext cx="3052762" cy="3897792"/>
          </a:xfrm>
        </p:spPr>
      </p:pic>
      <p:sp>
        <p:nvSpPr>
          <p:cNvPr id="5" name="Прямоугольник 4"/>
          <p:cNvSpPr/>
          <p:nvPr/>
        </p:nvSpPr>
        <p:spPr>
          <a:xfrm>
            <a:off x="304800" y="3276600"/>
            <a:ext cx="5105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/>
              <a:t> Моя двоюродная сестра.</a:t>
            </a:r>
          </a:p>
          <a:p>
            <a:r>
              <a:rPr lang="ru-RU" dirty="0" smtClean="0"/>
              <a:t>Преподаватель менеджмента, </a:t>
            </a:r>
            <a:r>
              <a:rPr lang="ru-RU" dirty="0"/>
              <a:t>маркетинг, управление коллективом исполнителей, управление процессом технического обслуживания и ремонта </a:t>
            </a:r>
            <a:r>
              <a:rPr lang="ru-RU" dirty="0" smtClean="0"/>
              <a:t>автомобиля. Основы </a:t>
            </a:r>
            <a:r>
              <a:rPr lang="ru-RU" dirty="0"/>
              <a:t>предпринимательской деятельности и финансовой </a:t>
            </a:r>
            <a:r>
              <a:rPr lang="ru-RU" dirty="0" smtClean="0"/>
              <a:t>грамотности. </a:t>
            </a:r>
          </a:p>
          <a:p>
            <a:r>
              <a:rPr lang="ru-RU" dirty="0" err="1" smtClean="0"/>
              <a:t>Пед</a:t>
            </a:r>
            <a:r>
              <a:rPr lang="ru-RU" dirty="0" smtClean="0"/>
              <a:t>. Стаж 23 года</a:t>
            </a:r>
          </a:p>
          <a:p>
            <a:r>
              <a:rPr lang="ru-RU" dirty="0" smtClean="0"/>
              <a:t>Ее хобби  выращивание цветов и составление букетов.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" t="17435" r="24858" b="20029"/>
          <a:stretch/>
        </p:blipFill>
        <p:spPr>
          <a:xfrm>
            <a:off x="5943600" y="3962400"/>
            <a:ext cx="2335051" cy="264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04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7013"/>
            <a:ext cx="83058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Часть Нашего</a:t>
            </a:r>
            <a:b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семейного  древа.</a:t>
            </a:r>
          </a:p>
        </p:txBody>
      </p:sp>
      <p:sp>
        <p:nvSpPr>
          <p:cNvPr id="16402" name="Rectangle 10"/>
          <p:cNvSpPr>
            <a:spLocks noGrp="1" noChangeArrowheads="1"/>
          </p:cNvSpPr>
          <p:nvPr>
            <p:ph sz="quarter" idx="1"/>
          </p:nvPr>
        </p:nvSpPr>
        <p:spPr>
          <a:xfrm>
            <a:off x="6762750" y="1447800"/>
            <a:ext cx="2133600" cy="914400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800" dirty="0" err="1">
                <a:latin typeface="Arial" charset="0"/>
              </a:rPr>
              <a:t>Бляхман</a:t>
            </a:r>
            <a:r>
              <a:rPr lang="ru-RU" sz="1800" dirty="0">
                <a:latin typeface="Arial" charset="0"/>
              </a:rPr>
              <a:t> Т.Г.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dirty="0">
                <a:latin typeface="Arial" charset="0"/>
              </a:rPr>
              <a:t>Преподаватель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dirty="0">
                <a:latin typeface="Arial" charset="0"/>
              </a:rPr>
              <a:t> женских курсов</a:t>
            </a:r>
          </a:p>
        </p:txBody>
      </p:sp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2695574" y="3743325"/>
            <a:ext cx="22860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dirty="0"/>
              <a:t>Дмитриченко А.П.</a:t>
            </a:r>
          </a:p>
          <a:p>
            <a:pPr algn="ctr"/>
            <a:r>
              <a:rPr lang="ru-RU" dirty="0" smtClean="0"/>
              <a:t>Преподаватель</a:t>
            </a:r>
          </a:p>
          <a:p>
            <a:pPr algn="ctr"/>
            <a:r>
              <a:rPr lang="ru-RU" dirty="0" smtClean="0"/>
              <a:t> физики</a:t>
            </a:r>
            <a:endParaRPr lang="ru-RU" dirty="0"/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5410200" y="3781425"/>
            <a:ext cx="2362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dirty="0"/>
              <a:t>Дмитриченко </a:t>
            </a:r>
          </a:p>
          <a:p>
            <a:pPr algn="ctr"/>
            <a:r>
              <a:rPr lang="ru-RU" dirty="0"/>
              <a:t>(</a:t>
            </a:r>
            <a:r>
              <a:rPr lang="ru-RU" dirty="0" err="1"/>
              <a:t>Червочкина</a:t>
            </a:r>
            <a:r>
              <a:rPr lang="ru-RU" dirty="0"/>
              <a:t>)Н.Э.</a:t>
            </a: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3429000" y="4914900"/>
            <a:ext cx="2066925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dirty="0"/>
              <a:t>Сень О.А.</a:t>
            </a:r>
          </a:p>
          <a:p>
            <a:pPr algn="ctr"/>
            <a:r>
              <a:rPr lang="ru-RU" dirty="0" smtClean="0"/>
              <a:t>Учитель физики, </a:t>
            </a:r>
          </a:p>
          <a:p>
            <a:pPr algn="ctr"/>
            <a:r>
              <a:rPr lang="ru-RU" dirty="0" smtClean="0"/>
              <a:t>педагог-психолог</a:t>
            </a:r>
            <a:endParaRPr lang="ru-RU" dirty="0"/>
          </a:p>
        </p:txBody>
      </p:sp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6362700" y="4914900"/>
            <a:ext cx="17526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dirty="0" err="1"/>
              <a:t>Сердюкова</a:t>
            </a:r>
            <a:r>
              <a:rPr lang="ru-RU" dirty="0"/>
              <a:t> Т.А.</a:t>
            </a:r>
          </a:p>
          <a:p>
            <a:pPr algn="ctr"/>
            <a:r>
              <a:rPr lang="ru-RU" dirty="0"/>
              <a:t>учитель </a:t>
            </a:r>
          </a:p>
          <a:p>
            <a:pPr algn="ctr"/>
            <a:r>
              <a:rPr lang="ru-RU" dirty="0"/>
              <a:t>информатики</a:t>
            </a:r>
          </a:p>
        </p:txBody>
      </p:sp>
      <p:sp>
        <p:nvSpPr>
          <p:cNvPr id="16390" name="Rectangle 8"/>
          <p:cNvSpPr>
            <a:spLocks noChangeArrowheads="1"/>
          </p:cNvSpPr>
          <p:nvPr/>
        </p:nvSpPr>
        <p:spPr bwMode="auto">
          <a:xfrm>
            <a:off x="228600" y="3733800"/>
            <a:ext cx="22098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dirty="0" smtClean="0"/>
              <a:t>Дмитриченко</a:t>
            </a:r>
          </a:p>
          <a:p>
            <a:pPr algn="ctr"/>
            <a:r>
              <a:rPr lang="ru-RU" dirty="0" smtClean="0"/>
              <a:t> (Анистратова) Л.П.</a:t>
            </a:r>
          </a:p>
          <a:p>
            <a:pPr algn="ctr"/>
            <a:r>
              <a:rPr lang="ru-RU" dirty="0" smtClean="0"/>
              <a:t> преподаватель </a:t>
            </a:r>
          </a:p>
          <a:p>
            <a:pPr algn="ctr"/>
            <a:r>
              <a:rPr lang="ru-RU" dirty="0" smtClean="0"/>
              <a:t>культурология</a:t>
            </a:r>
            <a:endParaRPr lang="ru-RU" dirty="0"/>
          </a:p>
        </p:txBody>
      </p:sp>
      <p:sp>
        <p:nvSpPr>
          <p:cNvPr id="16391" name="Rectangle 9"/>
          <p:cNvSpPr>
            <a:spLocks noChangeArrowheads="1"/>
          </p:cNvSpPr>
          <p:nvPr/>
        </p:nvSpPr>
        <p:spPr bwMode="auto">
          <a:xfrm>
            <a:off x="3652835" y="2676525"/>
            <a:ext cx="2209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dirty="0" err="1"/>
              <a:t>Червочкина</a:t>
            </a:r>
            <a:r>
              <a:rPr lang="ru-RU" dirty="0"/>
              <a:t> Л.П</a:t>
            </a:r>
          </a:p>
          <a:p>
            <a:pPr algn="ctr"/>
            <a:r>
              <a:rPr lang="ru-RU" dirty="0"/>
              <a:t>преподаватель </a:t>
            </a:r>
          </a:p>
          <a:p>
            <a:pPr algn="ctr"/>
            <a:r>
              <a:rPr lang="ru-RU" dirty="0"/>
              <a:t>математики.</a:t>
            </a:r>
          </a:p>
        </p:txBody>
      </p:sp>
      <p:sp>
        <p:nvSpPr>
          <p:cNvPr id="16392" name="Rectangle 10"/>
          <p:cNvSpPr>
            <a:spLocks noChangeArrowheads="1"/>
          </p:cNvSpPr>
          <p:nvPr/>
        </p:nvSpPr>
        <p:spPr bwMode="auto">
          <a:xfrm>
            <a:off x="6172200" y="2667000"/>
            <a:ext cx="2362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dirty="0" err="1"/>
              <a:t>Бляхман</a:t>
            </a:r>
            <a:r>
              <a:rPr lang="ru-RU" dirty="0"/>
              <a:t> Э.А.</a:t>
            </a:r>
          </a:p>
          <a:p>
            <a:pPr algn="ctr"/>
            <a:r>
              <a:rPr lang="ru-RU" dirty="0"/>
              <a:t>преподаватель</a:t>
            </a:r>
          </a:p>
          <a:p>
            <a:pPr algn="ctr"/>
            <a:r>
              <a:rPr lang="ru-RU" dirty="0"/>
              <a:t> физики</a:t>
            </a:r>
          </a:p>
        </p:txBody>
      </p:sp>
      <p:sp>
        <p:nvSpPr>
          <p:cNvPr id="16393" name="Rectangle 12"/>
          <p:cNvSpPr>
            <a:spLocks noChangeArrowheads="1"/>
          </p:cNvSpPr>
          <p:nvPr/>
        </p:nvSpPr>
        <p:spPr bwMode="auto">
          <a:xfrm>
            <a:off x="1219200" y="1447800"/>
            <a:ext cx="2209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Червочкин П.А.</a:t>
            </a:r>
          </a:p>
          <a:p>
            <a:pPr algn="ctr"/>
            <a:r>
              <a:rPr lang="ru-RU"/>
              <a:t>Доцент, </a:t>
            </a:r>
          </a:p>
          <a:p>
            <a:pPr algn="ctr"/>
            <a:r>
              <a:rPr lang="ru-RU"/>
              <a:t>преподаватель</a:t>
            </a:r>
          </a:p>
        </p:txBody>
      </p:sp>
      <p:sp>
        <p:nvSpPr>
          <p:cNvPr id="16394" name="Rectangle 13"/>
          <p:cNvSpPr>
            <a:spLocks noChangeArrowheads="1"/>
          </p:cNvSpPr>
          <p:nvPr/>
        </p:nvSpPr>
        <p:spPr bwMode="auto">
          <a:xfrm>
            <a:off x="4229100" y="1447800"/>
            <a:ext cx="2362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dirty="0" err="1"/>
              <a:t>Бляхман</a:t>
            </a:r>
            <a:r>
              <a:rPr lang="ru-RU" dirty="0"/>
              <a:t> А.М.</a:t>
            </a:r>
          </a:p>
          <a:p>
            <a:pPr algn="ctr"/>
            <a:r>
              <a:rPr lang="ru-RU" dirty="0"/>
              <a:t>Доцент,</a:t>
            </a:r>
          </a:p>
          <a:p>
            <a:pPr algn="ctr"/>
            <a:r>
              <a:rPr lang="ru-RU" dirty="0"/>
              <a:t>преподаватель</a:t>
            </a:r>
          </a:p>
        </p:txBody>
      </p:sp>
      <p:sp>
        <p:nvSpPr>
          <p:cNvPr id="16395" name="Line 23"/>
          <p:cNvSpPr>
            <a:spLocks noChangeShapeType="1"/>
          </p:cNvSpPr>
          <p:nvPr/>
        </p:nvSpPr>
        <p:spPr bwMode="auto">
          <a:xfrm>
            <a:off x="4981574" y="4114800"/>
            <a:ext cx="4762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6" name="Line 16"/>
          <p:cNvSpPr>
            <a:spLocks noChangeShapeType="1"/>
          </p:cNvSpPr>
          <p:nvPr/>
        </p:nvSpPr>
        <p:spPr bwMode="auto">
          <a:xfrm>
            <a:off x="2438400" y="4191000"/>
            <a:ext cx="266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7" name="Line 17"/>
          <p:cNvSpPr>
            <a:spLocks noChangeShapeType="1"/>
          </p:cNvSpPr>
          <p:nvPr/>
        </p:nvSpPr>
        <p:spPr bwMode="auto">
          <a:xfrm flipV="1">
            <a:off x="6057900" y="4619625"/>
            <a:ext cx="309562" cy="819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8" name="Line 18"/>
          <p:cNvSpPr>
            <a:spLocks noChangeShapeType="1"/>
          </p:cNvSpPr>
          <p:nvPr/>
        </p:nvSpPr>
        <p:spPr bwMode="auto">
          <a:xfrm flipH="1" flipV="1">
            <a:off x="3848100" y="4686300"/>
            <a:ext cx="2209800" cy="723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9" name="Line 19"/>
          <p:cNvSpPr>
            <a:spLocks noChangeShapeType="1"/>
          </p:cNvSpPr>
          <p:nvPr/>
        </p:nvSpPr>
        <p:spPr bwMode="auto">
          <a:xfrm flipH="1" flipV="1">
            <a:off x="4876797" y="3581400"/>
            <a:ext cx="762002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00" name="Line 21"/>
          <p:cNvSpPr>
            <a:spLocks noChangeShapeType="1"/>
          </p:cNvSpPr>
          <p:nvPr/>
        </p:nvSpPr>
        <p:spPr bwMode="auto">
          <a:xfrm flipH="1" flipV="1">
            <a:off x="4981574" y="2362200"/>
            <a:ext cx="1495426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01" name="Line 22"/>
          <p:cNvSpPr>
            <a:spLocks noChangeShapeType="1"/>
          </p:cNvSpPr>
          <p:nvPr/>
        </p:nvSpPr>
        <p:spPr bwMode="auto">
          <a:xfrm flipH="1" flipV="1">
            <a:off x="3438524" y="21336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03" name="Line 24"/>
          <p:cNvSpPr>
            <a:spLocks noChangeShapeType="1"/>
          </p:cNvSpPr>
          <p:nvPr/>
        </p:nvSpPr>
        <p:spPr bwMode="auto">
          <a:xfrm flipV="1">
            <a:off x="5643562" y="33528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04" name="Line 25"/>
          <p:cNvSpPr>
            <a:spLocks noChangeShapeType="1"/>
          </p:cNvSpPr>
          <p:nvPr/>
        </p:nvSpPr>
        <p:spPr bwMode="auto">
          <a:xfrm flipV="1">
            <a:off x="6858000" y="2286000"/>
            <a:ext cx="4953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>
            <a:off x="5457825" y="5410200"/>
            <a:ext cx="904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1219200" y="4876799"/>
            <a:ext cx="0" cy="452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361950" y="5329236"/>
            <a:ext cx="22098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dirty="0" smtClean="0"/>
              <a:t>Белозерова</a:t>
            </a:r>
          </a:p>
          <a:p>
            <a:pPr algn="ctr"/>
            <a:r>
              <a:rPr lang="ru-RU" dirty="0" smtClean="0"/>
              <a:t>(Анистратова) И.А.</a:t>
            </a:r>
          </a:p>
          <a:p>
            <a:pPr algn="ctr"/>
            <a:r>
              <a:rPr lang="ru-RU" dirty="0" smtClean="0"/>
              <a:t> преподаватель </a:t>
            </a:r>
          </a:p>
          <a:p>
            <a:pPr algn="ctr"/>
            <a:r>
              <a:rPr lang="ru-RU" dirty="0" smtClean="0"/>
              <a:t>культурология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5486400" cy="20574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Моя сестра.</a:t>
            </a:r>
            <a:b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3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Сердюкова</a:t>
            </a: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Татьяна Александровна.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3124200"/>
            <a:ext cx="4495800" cy="28956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ru-RU" sz="1800" dirty="0">
                <a:latin typeface="Arial" charset="0"/>
              </a:rPr>
              <a:t>Она очень </a:t>
            </a:r>
            <a:r>
              <a:rPr lang="ru-RU" sz="1800" dirty="0" smtClean="0">
                <a:latin typeface="Arial" charset="0"/>
              </a:rPr>
              <a:t>мягкая и </a:t>
            </a:r>
            <a:r>
              <a:rPr lang="ru-RU" sz="1800" dirty="0">
                <a:latin typeface="Arial" charset="0"/>
              </a:rPr>
              <a:t>хорошая.</a:t>
            </a:r>
          </a:p>
          <a:p>
            <a:pPr eaLnBrk="1" hangingPunct="1">
              <a:buFontTx/>
              <a:buNone/>
            </a:pPr>
            <a:r>
              <a:rPr lang="ru-RU" sz="1800" dirty="0">
                <a:latin typeface="Arial" charset="0"/>
              </a:rPr>
              <a:t>И еще замечательный и добрый </a:t>
            </a:r>
            <a:r>
              <a:rPr lang="ru-RU" sz="1800" dirty="0" smtClean="0">
                <a:latin typeface="Arial" charset="0"/>
              </a:rPr>
              <a:t>учитель.</a:t>
            </a:r>
          </a:p>
          <a:p>
            <a:pPr eaLnBrk="1" hangingPunct="1">
              <a:buFontTx/>
              <a:buNone/>
            </a:pPr>
            <a:r>
              <a:rPr lang="ru-RU" sz="1800" dirty="0" smtClean="0">
                <a:latin typeface="Arial" charset="0"/>
              </a:rPr>
              <a:t>Отработала </a:t>
            </a:r>
            <a:endParaRPr lang="ru-RU" sz="1800" dirty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ru-RU" sz="1800" dirty="0">
                <a:latin typeface="Arial" charset="0"/>
              </a:rPr>
              <a:t>24 лет в лицее №8, </a:t>
            </a:r>
          </a:p>
          <a:p>
            <a:pPr eaLnBrk="1" hangingPunct="1">
              <a:buFontTx/>
              <a:buNone/>
            </a:pPr>
            <a:r>
              <a:rPr lang="ru-RU" sz="1800" dirty="0">
                <a:latin typeface="Arial" charset="0"/>
              </a:rPr>
              <a:t>г.Ставрополя</a:t>
            </a:r>
            <a:r>
              <a:rPr lang="ru-RU" sz="1800" dirty="0">
                <a:latin typeface="Arial" charset="0"/>
              </a:rPr>
              <a:t>, учителем информатики</a:t>
            </a:r>
            <a:r>
              <a:rPr lang="ru-RU" sz="1800" dirty="0" smtClean="0">
                <a:latin typeface="Arial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ru-RU" sz="1800" dirty="0" smtClean="0">
                <a:latin typeface="Arial" charset="0"/>
              </a:rPr>
              <a:t>Ее увлечением всегда было рукоделие, она изготавливает потрясающие украшения. </a:t>
            </a:r>
          </a:p>
          <a:p>
            <a:pPr eaLnBrk="1" hangingPunct="1">
              <a:buFontTx/>
              <a:buNone/>
            </a:pPr>
            <a:r>
              <a:rPr lang="ru-RU" sz="1800" dirty="0" smtClean="0">
                <a:latin typeface="Arial" charset="0"/>
              </a:rPr>
              <a:t>Сейчас она живет в </a:t>
            </a:r>
            <a:r>
              <a:rPr lang="ru-RU" sz="1800" dirty="0">
                <a:latin typeface="Arial" charset="0"/>
              </a:rPr>
              <a:t>И</a:t>
            </a:r>
            <a:r>
              <a:rPr lang="ru-RU" sz="1800" dirty="0" smtClean="0">
                <a:latin typeface="Arial" charset="0"/>
              </a:rPr>
              <a:t>зраиле из за здоровья сына.</a:t>
            </a:r>
            <a:endParaRPr lang="ru-RU" sz="1800" dirty="0">
              <a:latin typeface="Arial" charset="0"/>
            </a:endParaRPr>
          </a:p>
        </p:txBody>
      </p:sp>
      <p:pic>
        <p:nvPicPr>
          <p:cNvPr id="18436" name="Picture 7" descr="P10103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381000"/>
            <a:ext cx="3005254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17917" r="7222"/>
          <a:stretch/>
        </p:blipFill>
        <p:spPr>
          <a:xfrm>
            <a:off x="5638800" y="2895600"/>
            <a:ext cx="2809875" cy="384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62484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 Сень Ольга Александровна.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28600" y="1638300"/>
            <a:ext cx="4267200" cy="4191000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sz="2100" dirty="0" smtClean="0">
                <a:latin typeface="Arial" charset="0"/>
              </a:rPr>
              <a:t>Как  </a:t>
            </a:r>
            <a:r>
              <a:rPr lang="ru-RU" sz="2100" dirty="0">
                <a:latin typeface="Arial" charset="0"/>
              </a:rPr>
              <a:t>мы оказались в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sz="2100" dirty="0">
                <a:latin typeface="Arial" charset="0"/>
              </a:rPr>
              <a:t>Новосибирске?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sz="2100" dirty="0">
                <a:latin typeface="Arial" charset="0"/>
              </a:rPr>
              <a:t>Моего мужа отправили служить </a:t>
            </a:r>
            <a:r>
              <a:rPr lang="ru-RU" sz="2100" dirty="0" smtClean="0">
                <a:latin typeface="Arial" charset="0"/>
              </a:rPr>
              <a:t>в </a:t>
            </a:r>
            <a:r>
              <a:rPr lang="ru-RU" sz="2100" dirty="0">
                <a:latin typeface="Arial" charset="0"/>
              </a:rPr>
              <a:t>1998 году.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sz="2100" dirty="0">
                <a:latin typeface="Arial" charset="0"/>
              </a:rPr>
              <a:t>Я работала в СШ № 46, затем в Лицее № 81 учителем физики и информатики.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sz="2100" dirty="0">
                <a:latin typeface="Arial" charset="0"/>
              </a:rPr>
              <a:t>М</a:t>
            </a:r>
            <a:r>
              <a:rPr lang="ru-RU" sz="2100" dirty="0" smtClean="0">
                <a:latin typeface="Arial" charset="0"/>
              </a:rPr>
              <a:t>оя работа </a:t>
            </a:r>
            <a:r>
              <a:rPr lang="ru-RU" sz="2100" dirty="0">
                <a:latin typeface="Arial" charset="0"/>
              </a:rPr>
              <a:t>связанна с помощью людям в трудных жизненных ситуациях</a:t>
            </a:r>
            <a:r>
              <a:rPr lang="ru-RU" sz="2100" dirty="0" smtClean="0">
                <a:latin typeface="Arial" charset="0"/>
              </a:rPr>
              <a:t>.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sz="2100" dirty="0" smtClean="0">
                <a:latin typeface="Arial" charset="0"/>
              </a:rPr>
              <a:t>12 лет я работала в реабилитации инвалидов психологом.</a:t>
            </a:r>
            <a:endParaRPr lang="ru-RU" sz="21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sz="2100" dirty="0" smtClean="0">
                <a:latin typeface="Arial" charset="0"/>
              </a:rPr>
              <a:t>Сейчас я </a:t>
            </a:r>
            <a:r>
              <a:rPr lang="ru-RU" sz="2100" dirty="0">
                <a:latin typeface="Arial" charset="0"/>
              </a:rPr>
              <a:t>педагог – психолог в Новосибирском Автотранспортном </a:t>
            </a:r>
            <a:r>
              <a:rPr lang="ru-RU" sz="2100" dirty="0" smtClean="0">
                <a:latin typeface="Arial" charset="0"/>
              </a:rPr>
              <a:t>колледже.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sz="2100" dirty="0" smtClean="0">
                <a:latin typeface="Arial" charset="0"/>
              </a:rPr>
              <a:t>Мой </a:t>
            </a:r>
            <a:r>
              <a:rPr lang="ru-RU" sz="2100" dirty="0" err="1" smtClean="0">
                <a:latin typeface="Arial" charset="0"/>
              </a:rPr>
              <a:t>пед</a:t>
            </a:r>
            <a:r>
              <a:rPr lang="ru-RU" sz="2100" dirty="0" smtClean="0">
                <a:latin typeface="Arial" charset="0"/>
              </a:rPr>
              <a:t>. Стаж 13 лет.</a:t>
            </a:r>
            <a:endParaRPr lang="ru-RU" sz="2100" dirty="0">
              <a:latin typeface="Arial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ru-RU" sz="2400" b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76200"/>
            <a:ext cx="2286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33800"/>
            <a:ext cx="4572000" cy="281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1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276600"/>
            <a:ext cx="4470400" cy="33528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52400"/>
            <a:ext cx="5181600" cy="270841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525"/>
            <a:ext cx="2495550" cy="332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3200400"/>
            <a:ext cx="34526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 преподаю психологию</a:t>
            </a:r>
            <a:r>
              <a:rPr lang="en-US" dirty="0" smtClean="0"/>
              <a:t> </a:t>
            </a:r>
            <a:r>
              <a:rPr lang="ru-RU" dirty="0" smtClean="0"/>
              <a:t>в колледже и СГУПСЕ, сотрудничаю с обществом глухих.</a:t>
            </a:r>
          </a:p>
          <a:p>
            <a:r>
              <a:rPr lang="ru-RU" dirty="0" smtClean="0"/>
              <a:t>Являюсь партнером и </a:t>
            </a:r>
          </a:p>
          <a:p>
            <a:r>
              <a:rPr lang="ru-RU" dirty="0" smtClean="0"/>
              <a:t>спикером множеств проектов и конкурсов города Новосибирска. </a:t>
            </a:r>
          </a:p>
          <a:p>
            <a:r>
              <a:rPr lang="ru-RU" dirty="0" smtClean="0"/>
              <a:t>Пишу статьи на портале </a:t>
            </a:r>
            <a:r>
              <a:rPr lang="en-US" dirty="0" smtClean="0"/>
              <a:t>NGS.RU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2890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276600"/>
            <a:ext cx="7324725" cy="3048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Ну вот, неполная история нашей семьи!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Как я горжусь своими предками и буду стремиться стать их гордостью! 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еще я поставила перед собой цель - воспитать своих детей духе гуманизма и любви к Родине!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0" y="304800"/>
            <a:ext cx="2362200" cy="1828800"/>
          </a:xfrm>
        </p:spPr>
        <p:txBody>
          <a:bodyPr>
            <a:normAutofit/>
          </a:bodyPr>
          <a:lstStyle/>
          <a:p>
            <a:r>
              <a:rPr lang="ru-RU" sz="3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Моя семья- моя гордость!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2"/>
          <a:stretch/>
        </p:blipFill>
        <p:spPr>
          <a:xfrm>
            <a:off x="228600" y="152400"/>
            <a:ext cx="6096000" cy="3609975"/>
          </a:xfrm>
        </p:spPr>
      </p:pic>
      <p:pic>
        <p:nvPicPr>
          <p:cNvPr id="5" name="Рисунок 4" descr="IMG_38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3124200"/>
            <a:ext cx="54864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3886200"/>
            <a:ext cx="33528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Муж Алексей Владимирович- майор войск связи в отставке.</a:t>
            </a:r>
          </a:p>
          <a:p>
            <a:r>
              <a:rPr lang="ru-RU" dirty="0" smtClean="0"/>
              <a:t>Сын Владислав – военный врач.</a:t>
            </a:r>
          </a:p>
          <a:p>
            <a:r>
              <a:rPr lang="ru-RU" dirty="0" smtClean="0"/>
              <a:t>Дочка Вероника- студентка.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2786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3400" y="228600"/>
            <a:ext cx="7691438" cy="60960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Учителя- самоотверженные люди, которые часто в ущерб своей семье, отдают себя своей профессии и детям.</a:t>
            </a:r>
          </a:p>
          <a:p>
            <a:pPr algn="ctr">
              <a:buNone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Как хочется написать много о каждом из моих родных! </a:t>
            </a:r>
          </a:p>
          <a:p>
            <a:pPr algn="ctr">
              <a:buNone/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>
                <a:solidFill>
                  <a:srgbClr val="380813"/>
                </a:solidFill>
              </a:rPr>
              <a:t>Ведь каждый из моих предков, это отдельная и очень увлекательная история их жизни</a:t>
            </a:r>
            <a:r>
              <a:rPr lang="ru-RU" sz="2800" b="1" dirty="0" smtClean="0">
                <a:solidFill>
                  <a:srgbClr val="380813"/>
                </a:solidFill>
              </a:rPr>
              <a:t>.</a:t>
            </a:r>
          </a:p>
          <a:p>
            <a:pPr algn="ctr">
              <a:buNone/>
            </a:pPr>
            <a:endParaRPr lang="ru-RU" sz="2800" b="1" dirty="0" smtClean="0">
              <a:solidFill>
                <a:srgbClr val="380813"/>
              </a:solidFill>
            </a:endParaRPr>
          </a:p>
          <a:p>
            <a:pPr algn="ctr">
              <a:buNone/>
            </a:pPr>
            <a:r>
              <a:rPr lang="ru-RU" sz="3900" b="1" dirty="0" smtClean="0">
                <a:solidFill>
                  <a:srgbClr val="380813"/>
                </a:solidFill>
              </a:rPr>
              <a:t>В сумме наш педагогический стаж составляет 249 лет.</a:t>
            </a:r>
            <a:endParaRPr lang="ru-RU" sz="3900" b="1" dirty="0"/>
          </a:p>
          <a:p>
            <a:pPr>
              <a:buNone/>
            </a:pPr>
            <a:r>
              <a:rPr lang="ru-RU" sz="2800" dirty="0" smtClean="0"/>
              <a:t/>
            </a:r>
            <a:br>
              <a:rPr lang="ru-RU" sz="2800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599" y="74613"/>
            <a:ext cx="4724400" cy="83978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Наша Династия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52400" y="1371600"/>
            <a:ext cx="3962400" cy="24384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buFontTx/>
              <a:buNone/>
            </a:pPr>
            <a:r>
              <a:rPr lang="ru-RU" sz="2400" b="1" dirty="0" smtClean="0"/>
              <a:t>		4 декабря 2008 года во Дворце культуры «Прогресс» города Новосибирска в рамках Года Семьи прошел первый Форум семейных династий.</a:t>
            </a:r>
            <a:r>
              <a:rPr lang="ru-RU" sz="1800" b="1" dirty="0" smtClean="0"/>
              <a:t> </a:t>
            </a:r>
            <a:endParaRPr lang="ru-RU" sz="2400" dirty="0" smtClean="0"/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590800" y="3696712"/>
            <a:ext cx="6172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ru-RU" sz="2400" b="1" dirty="0" smtClean="0">
                <a:latin typeface="+mn-lt"/>
              </a:rPr>
              <a:t>	Династии </a:t>
            </a:r>
            <a:r>
              <a:rPr lang="ru-RU" sz="2400" b="1" dirty="0">
                <a:latin typeface="+mn-lt"/>
              </a:rPr>
              <a:t>были награждены благодарственными </a:t>
            </a:r>
          </a:p>
          <a:p>
            <a:pPr eaLnBrk="0" hangingPunct="0">
              <a:spcAft>
                <a:spcPts val="0"/>
              </a:spcAft>
            </a:pPr>
            <a:r>
              <a:rPr lang="ru-RU" sz="2400" b="1" dirty="0">
                <a:latin typeface="+mn-lt"/>
              </a:rPr>
              <a:t>письмами мэра города</a:t>
            </a:r>
          </a:p>
          <a:p>
            <a:pPr eaLnBrk="0" hangingPunct="0">
              <a:spcAft>
                <a:spcPts val="0"/>
              </a:spcAft>
            </a:pPr>
            <a:r>
              <a:rPr lang="ru-RU" sz="2400" b="1" dirty="0">
                <a:latin typeface="+mn-lt"/>
              </a:rPr>
              <a:t> Новосибирска </a:t>
            </a:r>
          </a:p>
          <a:p>
            <a:pPr eaLnBrk="0" hangingPunct="0">
              <a:spcAft>
                <a:spcPts val="0"/>
              </a:spcAft>
            </a:pPr>
            <a:r>
              <a:rPr lang="ru-RU" sz="2400" b="1" dirty="0">
                <a:latin typeface="+mn-lt"/>
              </a:rPr>
              <a:t>и Совета депутатов города Новосибирска за воспитание </a:t>
            </a:r>
          </a:p>
          <a:p>
            <a:pPr eaLnBrk="0" hangingPunct="0">
              <a:spcAft>
                <a:spcPts val="0"/>
              </a:spcAft>
            </a:pPr>
            <a:r>
              <a:rPr lang="ru-RU" sz="2400" b="1" dirty="0">
                <a:latin typeface="+mn-lt"/>
              </a:rPr>
              <a:t>подрастающего поколения и сохранение семейных традиций. </a:t>
            </a:r>
          </a:p>
        </p:txBody>
      </p:sp>
      <p:pic>
        <p:nvPicPr>
          <p:cNvPr id="35844" name="Picture 6" descr="сентябрь 08 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914400"/>
            <a:ext cx="42672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7" descr="1228459890_s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114800"/>
            <a:ext cx="2057400" cy="202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685800"/>
            <a:ext cx="7386638" cy="36576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  <a:defRPr/>
            </a:pP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Спасибо</a:t>
            </a:r>
            <a:br>
              <a:rPr lang="ru-RU" sz="7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за</a:t>
            </a:r>
            <a:br>
              <a:rPr lang="ru-RU" sz="7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внимание!</a:t>
            </a:r>
          </a:p>
        </p:txBody>
      </p:sp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1905000" y="4876800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7924800" cy="2819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пусть будет девизом нашей семьи запись из бабушкиной тетради!</a:t>
            </a:r>
            <a:br>
              <a:rPr lang="ru-RU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4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5362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2133600"/>
            <a:ext cx="6511811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62225" y="2667000"/>
            <a:ext cx="3810000" cy="364765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Жил и работал в Харькове, а после войны в Ставрополе. </a:t>
            </a:r>
            <a:br>
              <a:rPr lang="ru-RU" sz="28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ru-RU" sz="28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Преподаватель, доцент  Ставропольского Педагогического института</a:t>
            </a:r>
            <a:r>
              <a:rPr lang="ru-RU" sz="28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</a:t>
            </a:r>
            <a:br>
              <a:rPr lang="ru-RU" sz="28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ru-RU" sz="28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Пед.стаж</a:t>
            </a:r>
            <a:r>
              <a:rPr lang="ru-RU" sz="28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43 года</a:t>
            </a:r>
            <a:endParaRPr lang="ru-RU" sz="28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28600"/>
            <a:ext cx="6705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3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Мой прадедушка</a:t>
            </a:r>
          </a:p>
          <a:p>
            <a:pPr algn="ctr">
              <a:defRPr/>
            </a:pPr>
            <a:r>
              <a:rPr lang="ru-RU" sz="43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Бляхман</a:t>
            </a:r>
            <a:r>
              <a:rPr lang="ru-RU" sz="43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ru-RU" sz="43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43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Александр Моисеевич.</a:t>
            </a:r>
            <a:endParaRPr lang="ru-RU" sz="43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560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3650" y="409158"/>
            <a:ext cx="26320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7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3333" r="3055" b="1667"/>
          <a:stretch/>
        </p:blipFill>
        <p:spPr>
          <a:xfrm>
            <a:off x="152400" y="2971800"/>
            <a:ext cx="2514600" cy="35173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-97631"/>
            <a:ext cx="5044406" cy="322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6250" y="3600450"/>
            <a:ext cx="3810000" cy="28575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" y="-154385"/>
            <a:ext cx="2036763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976" y="3124200"/>
            <a:ext cx="2893499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76575" y="3657600"/>
            <a:ext cx="31358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Иешуа</a:t>
            </a:r>
            <a:r>
              <a:rPr lang="ru-RU" dirty="0" smtClean="0"/>
              <a:t> (Шура, Александр) </a:t>
            </a:r>
          </a:p>
          <a:p>
            <a:r>
              <a:rPr lang="ru-RU" dirty="0" smtClean="0"/>
              <a:t>Поступил в гимназию в Харькове. </a:t>
            </a:r>
          </a:p>
          <a:p>
            <a:r>
              <a:rPr lang="ru-RU" dirty="0" smtClean="0"/>
              <a:t>На 100 учащихся брали всего одного еврея.</a:t>
            </a:r>
            <a:br>
              <a:rPr lang="ru-RU" dirty="0" smtClean="0"/>
            </a:br>
            <a:r>
              <a:rPr lang="ru-RU" dirty="0" smtClean="0"/>
              <a:t>Учился он блестяще и в студенческие годы его уже пригласили преподавать.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296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r="6297"/>
          <a:stretch/>
        </p:blipFill>
        <p:spPr>
          <a:xfrm rot="5400000">
            <a:off x="5235512" y="2913764"/>
            <a:ext cx="3204522" cy="45315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8186" y="3024188"/>
            <a:ext cx="3286125" cy="4381500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498" y="152400"/>
            <a:ext cx="5410200" cy="2797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019800" y="304800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Институт в Харькове был </a:t>
            </a:r>
            <a:r>
              <a:rPr lang="ru-RU" dirty="0"/>
              <a:t>э</a:t>
            </a:r>
            <a:r>
              <a:rPr lang="ru-RU" dirty="0" smtClean="0"/>
              <a:t>вакуирован в Кустанай. И потом Александр Моисеевич вернулся в Ставрополь и преподавал до 1958 года.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272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228600"/>
            <a:ext cx="6096000" cy="20574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Какой это был преподаватель, </a:t>
            </a:r>
            <a:br>
              <a:rPr lang="ru-RU" sz="20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ru-RU" sz="20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«от Бога».</a:t>
            </a:r>
            <a:br>
              <a:rPr lang="ru-RU" sz="20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ru-RU" sz="20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Его студенты потом учили мою маму и </a:t>
            </a:r>
            <a:br>
              <a:rPr lang="ru-RU" sz="20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ru-RU" sz="20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ее сестру, меня и мою сестру!</a:t>
            </a:r>
            <a:br>
              <a:rPr lang="ru-RU" sz="20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ru-RU" sz="20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Всегда его вспоминали с благодарностью!</a:t>
            </a:r>
            <a:br>
              <a:rPr lang="ru-RU" sz="20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ru-RU" sz="20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А ведь предмет был Экономическая география!</a:t>
            </a:r>
          </a:p>
        </p:txBody>
      </p:sp>
      <p:pic>
        <p:nvPicPr>
          <p:cNvPr id="28676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3200400"/>
            <a:ext cx="7620000" cy="3276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" t="7083" r="29509"/>
          <a:stretch/>
        </p:blipFill>
        <p:spPr bwMode="auto">
          <a:xfrm>
            <a:off x="228599" y="76200"/>
            <a:ext cx="180112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81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295400"/>
            <a:ext cx="7477125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Моя прабабушка</a:t>
            </a:r>
            <a:b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3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Бляхман</a:t>
            </a: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Татьяна </a:t>
            </a:r>
            <a:b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Григорьевна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28600" y="2476500"/>
            <a:ext cx="2819400" cy="17907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ru-RU" sz="2000" dirty="0">
                <a:latin typeface="Arial" charset="0"/>
              </a:rPr>
              <a:t>Преподаватель женских курсов, технология</a:t>
            </a:r>
            <a:r>
              <a:rPr lang="ru-RU" sz="2000" dirty="0" smtClean="0">
                <a:latin typeface="Arial" charset="0"/>
              </a:rPr>
              <a:t>. </a:t>
            </a:r>
          </a:p>
          <a:p>
            <a:pPr>
              <a:buFontTx/>
              <a:buNone/>
            </a:pPr>
            <a:r>
              <a:rPr lang="ru-RU" sz="2000" dirty="0" smtClean="0">
                <a:latin typeface="Arial" charset="0"/>
              </a:rPr>
              <a:t>С 1939 по 1941 года.</a:t>
            </a:r>
          </a:p>
          <a:p>
            <a:pPr>
              <a:buFontTx/>
              <a:buNone/>
            </a:pPr>
            <a:r>
              <a:rPr lang="ru-RU" sz="2000" dirty="0" err="1" smtClean="0">
                <a:latin typeface="Arial" charset="0"/>
              </a:rPr>
              <a:t>Пед.стаж</a:t>
            </a:r>
            <a:r>
              <a:rPr lang="ru-RU" sz="2000" dirty="0" smtClean="0">
                <a:latin typeface="Arial" charset="0"/>
              </a:rPr>
              <a:t> 3 года</a:t>
            </a:r>
            <a:endParaRPr lang="ru-RU" sz="2000" dirty="0">
              <a:latin typeface="Arial" charset="0"/>
            </a:endParaRP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667000"/>
            <a:ext cx="220898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0"/>
            <a:ext cx="3144838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3657600"/>
            <a:ext cx="27813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343400"/>
            <a:ext cx="21859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праведливость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2.xml><?xml version="1.0" encoding="utf-8"?>
<a:themeOverride xmlns:a="http://schemas.openxmlformats.org/drawingml/2006/main">
  <a:clrScheme name="Справедливость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</TotalTime>
  <Words>826</Words>
  <Application>Microsoft Office PowerPoint</Application>
  <PresentationFormat>Экран (4:3)</PresentationFormat>
  <Paragraphs>164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Справедливость</vt:lpstr>
      <vt:lpstr>Презентация PowerPoint</vt:lpstr>
      <vt:lpstr>Нам есть чем гордиться!</vt:lpstr>
      <vt:lpstr>Часть Нашего  семейного  древа.</vt:lpstr>
      <vt:lpstr> И пусть будет девизом нашей семьи запись из бабушкиной тетради! </vt:lpstr>
      <vt:lpstr>Жил и работал в Харькове, а после войны в Ставрополе.  Преподаватель, доцент  Ставропольского Педагогического института. Пед.стаж 43 года</vt:lpstr>
      <vt:lpstr>Презентация PowerPoint</vt:lpstr>
      <vt:lpstr>Презентация PowerPoint</vt:lpstr>
      <vt:lpstr>Какой это был преподаватель,  «от Бога». Его студенты потом учили мою маму и  ее сестру, меня и мою сестру! Всегда его вспоминали с благодарностью! А ведь предмет был Экономическая география!</vt:lpstr>
      <vt:lpstr>  Моя прабабушка Бляхман  Татьяна  Григорьевна</vt:lpstr>
      <vt:lpstr>Презентация PowerPoint</vt:lpstr>
      <vt:lpstr>Презентация PowerPoint</vt:lpstr>
      <vt:lpstr>И еще один мой  прадедушка. Червочкин  Павел Арсениевич.</vt:lpstr>
      <vt:lpstr>Как интересно изучать старые документы! И опять вмешалась война!</vt:lpstr>
      <vt:lpstr>Презентация PowerPoint</vt:lpstr>
      <vt:lpstr>Презентация PowerPoint</vt:lpstr>
      <vt:lpstr>Мой дедушка. Бляхман Эрлен  Александрович.</vt:lpstr>
      <vt:lpstr>Презентация PowerPoint</vt:lpstr>
      <vt:lpstr>Презентация PowerPoint</vt:lpstr>
      <vt:lpstr>Под знаком Большой Медведицы (Дневник туриста 1999) Александра Новиченко.</vt:lpstr>
      <vt:lpstr>Моя Бабушка.  Червочкина  Людмила Павловна.</vt:lpstr>
      <vt:lpstr>Презентация PowerPoint</vt:lpstr>
      <vt:lpstr>Презентация PowerPoint</vt:lpstr>
      <vt:lpstr>Презентация PowerPoint</vt:lpstr>
      <vt:lpstr>Презентация PowerPoint</vt:lpstr>
      <vt:lpstr>Мой папа.  Дмитриченко Александр  Петрович.</vt:lpstr>
      <vt:lpstr>Его стра</vt:lpstr>
      <vt:lpstr>Моя любимая мамочка. Дмитриченко (Червочкина) Наталья Эрленовна.</vt:lpstr>
      <vt:lpstr>Дмитриченко (Анистратова) Людмила Петровна</vt:lpstr>
      <vt:lpstr>Белозерова  (Анистратова)  Ирина  Александровна.</vt:lpstr>
      <vt:lpstr>Моя сестра. Сердюкова  Татьяна Александровна.</vt:lpstr>
      <vt:lpstr>   Я Сень Ольга Александровна.</vt:lpstr>
      <vt:lpstr>Презентация PowerPoint</vt:lpstr>
      <vt:lpstr>Ну вот, неполная история нашей семьи!  Как я горжусь своими предками и буду стремиться стать их гордостью!  И еще я поставила перед собой цель - воспитать своих детей духе гуманизма и любви к Родине! </vt:lpstr>
      <vt:lpstr>Моя семья- моя гордость!</vt:lpstr>
      <vt:lpstr>Презентация PowerPoint</vt:lpstr>
      <vt:lpstr>Наша Династия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Ольга</dc:creator>
  <cp:lastModifiedBy>Ольга</cp:lastModifiedBy>
  <cp:revision>68</cp:revision>
  <cp:lastPrinted>1601-01-01T00:00:00Z</cp:lastPrinted>
  <dcterms:created xsi:type="dcterms:W3CDTF">1601-01-01T00:00:00Z</dcterms:created>
  <dcterms:modified xsi:type="dcterms:W3CDTF">2023-08-22T10:56:03Z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