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74" r:id="rId5"/>
    <p:sldId id="275" r:id="rId6"/>
    <p:sldId id="276" r:id="rId7"/>
    <p:sldId id="278" r:id="rId8"/>
    <p:sldId id="279" r:id="rId9"/>
    <p:sldId id="280" r:id="rId10"/>
    <p:sldId id="261" r:id="rId11"/>
    <p:sldId id="258" r:id="rId12"/>
    <p:sldId id="262" r:id="rId13"/>
    <p:sldId id="264" r:id="rId14"/>
    <p:sldId id="265" r:id="rId15"/>
    <p:sldId id="269" r:id="rId16"/>
    <p:sldId id="272" r:id="rId17"/>
    <p:sldId id="268" r:id="rId18"/>
    <p:sldId id="270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5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94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2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2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76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8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9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1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69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2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82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DC7C8-08CA-44D9-B9D7-4270CA4701C8}" type="datetimeFigureOut">
              <a:rPr lang="ru-RU" smtClean="0"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37DC6-4858-4EA9-B3EB-A0BA71987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38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cuments\Проект НАСЕКОМЫЕ\Новая папка\фон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" y="0"/>
            <a:ext cx="9132541" cy="72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620688"/>
            <a:ext cx="58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«Детский сад № 60 комбинированного вида»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700808"/>
            <a:ext cx="72848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Познавательно-творческий проект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Тема: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«Насекомые- маленькие обитатели нашей природы»</a:t>
            </a:r>
          </a:p>
          <a:p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        </a:t>
            </a:r>
          </a:p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  проекта: </a:t>
            </a:r>
            <a:r>
              <a:rPr lang="ru-RU" sz="20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Жасинене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</a:p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443711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Ухта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13075"/>
            <a:ext cx="914533" cy="104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8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ocuments\Проект НАСЕКОМЫЕ\Новая папка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r="16113"/>
          <a:stretch/>
        </p:blipFill>
        <p:spPr bwMode="auto">
          <a:xfrm>
            <a:off x="6477000" y="116632"/>
            <a:ext cx="257991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cuments\Проект НАСЕКОМЫЕ\Новая папка\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5"/>
          <a:stretch/>
        </p:blipFill>
        <p:spPr bwMode="auto">
          <a:xfrm>
            <a:off x="107504" y="116632"/>
            <a:ext cx="2670266" cy="5347118"/>
          </a:xfrm>
          <a:prstGeom prst="snipRoundRect">
            <a:avLst>
              <a:gd name="adj1" fmla="val 16667"/>
              <a:gd name="adj2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404664"/>
            <a:ext cx="2088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Наблюдение : </a:t>
            </a:r>
          </a:p>
          <a:p>
            <a:r>
              <a:rPr lang="ru-RU" sz="2000" b="1" dirty="0"/>
              <a:t> </a:t>
            </a:r>
            <a:r>
              <a:rPr lang="ru-RU" sz="2000" b="1" dirty="0" smtClean="0"/>
              <a:t>    «Насекомые»</a:t>
            </a:r>
            <a:endParaRPr lang="ru-RU" sz="2000" b="1" dirty="0"/>
          </a:p>
        </p:txBody>
      </p:sp>
      <p:pic>
        <p:nvPicPr>
          <p:cNvPr id="5124" name="Picture 4" descr="D:\ФОТО Кросс и НАСЕКОМЫЕ проект\н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97" y="2132856"/>
            <a:ext cx="339436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7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cuments\Проект НАСЕКОМЫЕ\Новая папка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t="7051" b="19668"/>
          <a:stretch/>
        </p:blipFill>
        <p:spPr bwMode="auto">
          <a:xfrm>
            <a:off x="4283968" y="2862614"/>
            <a:ext cx="3406149" cy="39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Проект НАСЕКОМЫЕ\Новая папка\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22699" r="3016" b="18413"/>
          <a:stretch/>
        </p:blipFill>
        <p:spPr bwMode="auto">
          <a:xfrm>
            <a:off x="66946" y="96354"/>
            <a:ext cx="4320480" cy="3676372"/>
          </a:xfrm>
          <a:prstGeom prst="snip2DiagRect">
            <a:avLst>
              <a:gd name="adj1" fmla="val 0"/>
              <a:gd name="adj2" fmla="val 3957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255607" cy="335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19" y="114278"/>
            <a:ext cx="1895682" cy="295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260648"/>
            <a:ext cx="3692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РИСОВАНИЕ  МЕЛКАМИ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НА АСФАЛЬТЕ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АСЕКОМЫЕ»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319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ocuments\Проект НАСЕКОМЫЕ\Новая папка\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7888" b="12566"/>
          <a:stretch/>
        </p:blipFill>
        <p:spPr bwMode="auto">
          <a:xfrm>
            <a:off x="107504" y="116632"/>
            <a:ext cx="5018314" cy="437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cuments\Проект НАСЕКОМЫЕ\Новая папка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57" y="2420888"/>
            <a:ext cx="3800766" cy="4321629"/>
          </a:xfrm>
          <a:prstGeom prst="dec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661248"/>
            <a:ext cx="492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Коллективная работа , конструирование </a:t>
            </a:r>
          </a:p>
          <a:p>
            <a:r>
              <a:rPr lang="ru-RU" sz="2000" b="1" dirty="0" smtClean="0"/>
              <a:t>из бросового материала «Божья коровка»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32957" y="548680"/>
            <a:ext cx="34908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       Рисование на тему :</a:t>
            </a:r>
          </a:p>
          <a:p>
            <a:r>
              <a:rPr lang="ru-RU" sz="2000" b="1" dirty="0" smtClean="0"/>
              <a:t>«</a:t>
            </a:r>
            <a:r>
              <a:rPr lang="ru-RU" sz="2000" b="1" dirty="0"/>
              <a:t>Бабочки летают над лугом» </a:t>
            </a:r>
          </a:p>
          <a:p>
            <a:r>
              <a:rPr lang="ru-RU" sz="2000" b="1" dirty="0" smtClean="0"/>
              <a:t>         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58986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ocuments\Проект НАСЕКОМЫЕ\Новая папка\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1" t="4266"/>
          <a:stretch/>
        </p:blipFill>
        <p:spPr bwMode="auto">
          <a:xfrm>
            <a:off x="5148064" y="1412776"/>
            <a:ext cx="3838550" cy="5346800"/>
          </a:xfrm>
          <a:prstGeom prst="round2DiagRect">
            <a:avLst>
              <a:gd name="adj1" fmla="val 33879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 Кросс и НАСЕКОМЫЕ проект\Н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46" b="9215"/>
          <a:stretch/>
        </p:blipFill>
        <p:spPr bwMode="auto">
          <a:xfrm>
            <a:off x="251520" y="188640"/>
            <a:ext cx="3456384" cy="64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332656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Чтение сказки К.И.Чуковского «Муха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цокотуха»; А.С. Пушкин «Сказка о царе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Салтане»; В. Бианки «Приключение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муравьишки».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48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717032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D:\ФОТО Кросс и НАСЕКОМЫЕ проект\Н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33650"/>
          <a:stretch/>
        </p:blipFill>
        <p:spPr bwMode="auto">
          <a:xfrm>
            <a:off x="2854775" y="3111886"/>
            <a:ext cx="6227035" cy="3585262"/>
          </a:xfrm>
          <a:prstGeom prst="snip2DiagRect">
            <a:avLst>
              <a:gd name="adj1" fmla="val 15507"/>
              <a:gd name="adj2" fmla="val 2766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ФОТО Кросс и НАСЕКОМЫЕ проект\н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/>
          <a:stretch/>
        </p:blipFill>
        <p:spPr bwMode="auto">
          <a:xfrm>
            <a:off x="107504" y="116632"/>
            <a:ext cx="2808311" cy="4210845"/>
          </a:xfrm>
          <a:prstGeom prst="roundRect">
            <a:avLst>
              <a:gd name="adj" fmla="val 444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D:\ФОТО Кросс и НАСЕКОМЫЕ проект\н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8" r="18530" b="8495"/>
          <a:stretch/>
        </p:blipFill>
        <p:spPr bwMode="auto">
          <a:xfrm>
            <a:off x="3131840" y="116632"/>
            <a:ext cx="5949970" cy="2871327"/>
          </a:xfrm>
          <a:prstGeom prst="round2DiagRect">
            <a:avLst>
              <a:gd name="adj1" fmla="val 4206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327477"/>
            <a:ext cx="3204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Составление </a:t>
            </a:r>
            <a:endParaRPr lang="ru-RU" sz="2000" b="1" dirty="0" smtClean="0"/>
          </a:p>
          <a:p>
            <a:r>
              <a:rPr lang="ru-RU" sz="2000" b="1" dirty="0" smtClean="0"/>
              <a:t>описательных </a:t>
            </a:r>
            <a:r>
              <a:rPr lang="ru-RU" sz="2000" b="1" dirty="0"/>
              <a:t>рассказов по картинкам.</a:t>
            </a:r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19872" y="2987959"/>
            <a:ext cx="5392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игра «Назови одним словом»</a:t>
            </a:r>
          </a:p>
        </p:txBody>
      </p:sp>
    </p:spTree>
    <p:extLst>
      <p:ext uri="{BB962C8B-B14F-4D97-AF65-F5344CB8AC3E}">
        <p14:creationId xmlns:p14="http://schemas.microsoft.com/office/powerpoint/2010/main" val="6689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717032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3314" name="Picture 2" descr="D:\ФОТО Кросс и НАСЕКОМЫЕ проект\Н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/>
          <a:stretch/>
        </p:blipFill>
        <p:spPr bwMode="auto">
          <a:xfrm>
            <a:off x="343846" y="1112550"/>
            <a:ext cx="8116586" cy="5581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84584" y="0"/>
            <a:ext cx="12627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Развлечение : «Проказы старухи Шапокляк</a:t>
            </a:r>
            <a:r>
              <a:rPr lang="ru-RU" sz="3200" dirty="0" smtClean="0">
                <a:solidFill>
                  <a:srgbClr val="C00000"/>
                </a:solidFill>
              </a:rPr>
              <a:t>»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5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717032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6386" name="Picture 2" descr="D:\ФОТО Кросс и НАСЕКОМЫЕ проект\н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7" t="17937" r="9005" b="16825"/>
          <a:stretch/>
        </p:blipFill>
        <p:spPr bwMode="auto">
          <a:xfrm>
            <a:off x="3275856" y="8586"/>
            <a:ext cx="5774095" cy="4346434"/>
          </a:xfrm>
          <a:prstGeom prst="roundRect">
            <a:avLst>
              <a:gd name="adj" fmla="val 2294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3263956"/>
            <a:ext cx="4662889" cy="712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4797152"/>
            <a:ext cx="3389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Старуха Шапокляк читает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агадки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 насекомых.</a:t>
            </a:r>
          </a:p>
        </p:txBody>
      </p:sp>
    </p:spTree>
    <p:extLst>
      <p:ext uri="{BB962C8B-B14F-4D97-AF65-F5344CB8AC3E}">
        <p14:creationId xmlns:p14="http://schemas.microsoft.com/office/powerpoint/2010/main" val="117352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717032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4338" name="Picture 2" descr="D:\ФОТО Кросс и НАСЕКОМЫЕ проект\н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18817" b="3309"/>
          <a:stretch/>
        </p:blipFill>
        <p:spPr bwMode="auto">
          <a:xfrm>
            <a:off x="107504" y="141514"/>
            <a:ext cx="6646777" cy="4354286"/>
          </a:xfrm>
          <a:prstGeom prst="roundRect">
            <a:avLst>
              <a:gd name="adj" fmla="val 22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9" name="Picture 3" descr="D:\ФОТО Кросс и НАСЕКОМЫЕ проект\н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9167" r="2293" b="24318"/>
          <a:stretch/>
        </p:blipFill>
        <p:spPr bwMode="auto">
          <a:xfrm>
            <a:off x="3430892" y="4101752"/>
            <a:ext cx="5560708" cy="2732314"/>
          </a:xfrm>
          <a:prstGeom prst="round2DiagRect">
            <a:avLst>
              <a:gd name="adj1" fmla="val 4216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476672"/>
            <a:ext cx="1971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Танец : «Поймай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омара»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797152"/>
            <a:ext cx="2138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Эстафета :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«Ловля бабочек»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65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ocuments\Проект НАСЕКОМЫЕ\Новая папк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717032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2290" name="Picture 2" descr="D:\ФОТО Кросс и НАСЕКОМЫЕ проект\Н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1" t="24724" r="6979"/>
          <a:stretch/>
        </p:blipFill>
        <p:spPr bwMode="auto">
          <a:xfrm>
            <a:off x="3927443" y="2492896"/>
            <a:ext cx="5184576" cy="4294395"/>
          </a:xfrm>
          <a:prstGeom prst="roundRect">
            <a:avLst>
              <a:gd name="adj" fmla="val 3224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 Кросс и НАСЕКОМЫЕ проект\Н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1" t="34286" r="4710"/>
          <a:stretch/>
        </p:blipFill>
        <p:spPr bwMode="auto">
          <a:xfrm>
            <a:off x="179512" y="118932"/>
            <a:ext cx="4111453" cy="33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5996" y="332656"/>
            <a:ext cx="2669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Эстафеты «Гусеницы»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869160"/>
            <a:ext cx="261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Эстафета «Гусеницы»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ocuments\Проект НАСЕКОМЫЕ\Новая папка\фон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060848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smtClean="0">
                <a:solidFill>
                  <a:srgbClr val="C00000"/>
                </a:solidFill>
              </a:rPr>
              <a:t>    СПАСИБО ЗА   ВНИМАНИЕ</a:t>
            </a:r>
            <a:r>
              <a:rPr lang="ru-RU" sz="44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872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ocuments\Проект НАСЕКОМЫЕ\Новая папка\фо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9" name="Picture 3" descr="C:\Users\user\Documents\Проект НАСЕКОМЫЕ\Новая папка\фон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548680"/>
            <a:ext cx="612068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Вид, тип проекта</a:t>
            </a:r>
            <a:r>
              <a:rPr lang="ru-RU" sz="2400" dirty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: </a:t>
            </a:r>
            <a:endParaRPr lang="ru-RU" sz="2400" dirty="0" smtClean="0">
              <a:solidFill>
                <a:srgbClr val="C00000"/>
              </a:solidFill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 CYR"/>
                <a:ea typeface="Times New Roman"/>
                <a:cs typeface="Times New Roman"/>
              </a:rPr>
              <a:t>краткосрочный </a:t>
            </a:r>
            <a:endParaRPr lang="ru-RU" sz="2400" dirty="0" smtClean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 CYR"/>
                <a:ea typeface="Times New Roman"/>
                <a:cs typeface="Times New Roman"/>
              </a:rPr>
              <a:t>(</a:t>
            </a:r>
            <a:r>
              <a:rPr lang="ru-RU" sz="2400" dirty="0">
                <a:latin typeface="Times New Roman CYR"/>
                <a:ea typeface="Times New Roman"/>
                <a:cs typeface="Times New Roman"/>
              </a:rPr>
              <a:t>с 06. 06. 2023 по 16.06.2023) поисково-познавательный</a:t>
            </a:r>
            <a:endParaRPr lang="ru-RU" sz="24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Участники проекта </a:t>
            </a:r>
            <a:r>
              <a:rPr lang="ru-RU" sz="2400" b="1" dirty="0" smtClean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:</a:t>
            </a:r>
            <a:r>
              <a:rPr lang="ru-RU" sz="2400" dirty="0"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 CYR"/>
                <a:ea typeface="Times New Roman"/>
                <a:cs typeface="Times New Roman"/>
              </a:rPr>
              <a:t>воспитанник</a:t>
            </a:r>
            <a:r>
              <a:rPr lang="ru-RU" sz="2400" dirty="0" smtClean="0">
                <a:latin typeface="Times New Roman CYR"/>
                <a:ea typeface="Times New Roman"/>
                <a:cs typeface="Times New Roman"/>
              </a:rPr>
              <a:t>и </a:t>
            </a:r>
            <a:r>
              <a:rPr lang="ru-RU" sz="2400" dirty="0">
                <a:latin typeface="Times New Roman CYR"/>
                <a:ea typeface="Times New Roman"/>
                <a:cs typeface="Times New Roman"/>
              </a:rPr>
              <a:t>старшей группы, родители ( законные представители) воспитанников, воспитатели группы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.</a:t>
            </a:r>
            <a:endParaRPr lang="ru-RU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95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ocuments\Проект НАСЕКОМЫЕ\Новая папка\фонфон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-910650"/>
            <a:ext cx="784887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Большинство современных детей редко общаются с природой. Поэтому наш проект направлен на то, чтобы  дети научились любить и беречь окружающий мир. И мы начали эту работу с самых маленьких обитателей нашей природы – насекомых. Они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малозаметны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из-за своих крошечных размеров и разнообразны, наши знания 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них скудны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но их влияние на нашу жизнь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огромно 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внимательном изучении оказывается бесконечно интересным и занимательным.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Проект ориентирован на изучение вопросов, связанных с разнообразием видов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насекомых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их важнейшей роли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экологической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цепи. Знание жизни насекомых, их привычек и повадок очень полезно. Эти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маленькие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существа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вызывают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 у детей. Данный проект поможет дошкольникам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красочный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насекомых и ответить на вопрос : Что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произойдет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природе, если насекомые исчезнут?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Насколько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велика роль насекомых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природе?</a:t>
            </a:r>
          </a:p>
        </p:txBody>
      </p:sp>
    </p:spTree>
    <p:extLst>
      <p:ext uri="{BB962C8B-B14F-4D97-AF65-F5344CB8AC3E}">
        <p14:creationId xmlns:p14="http://schemas.microsoft.com/office/powerpoint/2010/main" val="31912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ocuments\Проект НАСЕКОМЫЕ\Новая папка\фонфон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474345"/>
            <a:ext cx="684076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Если ребёнка научить понимать всю важность роли насекомых в экологической цепи, то он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ценить и беречь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всё то,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 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окружает.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Вопрос: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1.Нужны ли насекомые нам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природе?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2.Почему дети уничтожают насекомых?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3.Знают ли дети, какие насекомые живут рядом с нами?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4.Знают ли дети, как насекомые зимуют?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5.Приносят ли они пользу или вред?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6.Где можно взять информацию по теме?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У детей сформируется устойчивый интерес к наблюдениям в природе. Они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поймут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осознают значение насекомых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природе. У детей появится стремление проявлять заботу о сохранении природы, желание помочь маленьким обитателя.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41654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ocuments\Проект НАСЕКОМЫЕ\Новая папка\фонфон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"/>
            <a:ext cx="9323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2" y="980728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3015486">
            <a:off x="2627895" y="1963654"/>
            <a:ext cx="131787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22809" y="2822533"/>
            <a:ext cx="1114046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7221">
            <a:off x="5038995" y="3716033"/>
            <a:ext cx="1628594" cy="64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трелка вправо 12"/>
          <p:cNvSpPr/>
          <p:nvPr/>
        </p:nvSpPr>
        <p:spPr>
          <a:xfrm rot="5400000">
            <a:off x="3878763" y="3685513"/>
            <a:ext cx="131446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8297543">
            <a:off x="2369113" y="3707521"/>
            <a:ext cx="19120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220072" y="2873749"/>
            <a:ext cx="12664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9472954">
            <a:off x="5159900" y="1940216"/>
            <a:ext cx="141321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36855" y="4521448"/>
            <a:ext cx="1627232" cy="1499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85714" y="980728"/>
            <a:ext cx="1714077" cy="1481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24205" y="2677412"/>
            <a:ext cx="1637094" cy="15184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(дидактические, настольные, подвижные)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86512" y="4365104"/>
            <a:ext cx="1642480" cy="144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Заучивание </a:t>
            </a:r>
            <a:r>
              <a:rPr lang="ru-RU" dirty="0" err="1" smtClean="0">
                <a:solidFill>
                  <a:schemeClr val="tx1"/>
                </a:solidFill>
              </a:rPr>
              <a:t>стихотворе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ний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86512" y="2677412"/>
            <a:ext cx="1642480" cy="14606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86512" y="923707"/>
            <a:ext cx="1642480" cy="15691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07904" y="2053889"/>
            <a:ext cx="1656183" cy="18959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Методы и формы работы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85715" y="4521447"/>
            <a:ext cx="1669878" cy="14998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</a:rPr>
              <a:t>Пальчико</a:t>
            </a:r>
            <a:r>
              <a:rPr lang="ru-RU" sz="2000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</a:rPr>
              <a:t>вая</a:t>
            </a:r>
            <a:r>
              <a:rPr lang="ru-RU" sz="2000" dirty="0" smtClean="0">
                <a:solidFill>
                  <a:schemeClr val="tx1"/>
                </a:solidFill>
              </a:rPr>
              <a:t> гимнастика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13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ocuments\Проект НАСЕКОМЫЕ\Новая папка\фон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060848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   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764704"/>
            <a:ext cx="6912768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Продукт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проектной деятельности: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Совместное творчество, игры, консультации для родителей.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Итоговое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мероприятие: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развлечение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«Проказы старухи Шапокляк».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Этапы работы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Этап: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Организационный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Определение темы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проекта.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Подборка конспектов по теме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проекта.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Создание развивающей среды: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наглядно-дидактические пособия, </a:t>
            </a: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демонстрационный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материал.</a:t>
            </a:r>
          </a:p>
        </p:txBody>
      </p:sp>
    </p:spTree>
    <p:extLst>
      <p:ext uri="{BB962C8B-B14F-4D97-AF65-F5344CB8AC3E}">
        <p14:creationId xmlns:p14="http://schemas.microsoft.com/office/powerpoint/2010/main" val="2174317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ocuments\Проект НАСЕКОМЫЕ\Новая папка\фон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060848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   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-1236123"/>
            <a:ext cx="7992888" cy="7418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 CYR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                                     2.Этап</a:t>
            </a:r>
            <a:r>
              <a:rPr lang="ru-RU" b="1" dirty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: </a:t>
            </a:r>
            <a:r>
              <a:rPr lang="ru-RU" dirty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Практический</a:t>
            </a:r>
            <a:endParaRPr lang="ru-RU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1.Беседы «Насекомые – кто они такие?» ;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«Пчелы - самые близкие друзья человека» ;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Эти удивительные насекомые»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Чтение: 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К. Чуковский «Муха – Цокотуха»; И. Соколов-Микитов «Кузнечик»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; В. Бианки «Приключение муравьишки» ; А.С. Пушкин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Сказка о царе Салтане...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».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3. 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Лепка из бросового материала: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Божья коровка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4. 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Рисование: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«Бабочки летают над лугом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dirty="0" smtClean="0">
                <a:latin typeface="Times New Roman CYR"/>
                <a:ea typeface="Times New Roman"/>
                <a:cs typeface="Times New Roman"/>
              </a:rPr>
              <a:t>. 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Рисовании на асфальте. 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5.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Пальчиков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игр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:  «Паучок».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6.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Физкультминутки: «Паучок», «Бабочка»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7.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Подвижные игры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: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«Медведь и пчелы», «Поймай комара».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Дидактические игры «Четвертый лишний», «Сложи картинку», «На полянке».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9.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Загадки о насекомых.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1</a:t>
            </a:r>
            <a:r>
              <a:rPr lang="ru-RU" dirty="0" smtClean="0">
                <a:latin typeface="Times New Roman CYR"/>
                <a:ea typeface="Times New Roman"/>
                <a:cs typeface="Times New Roman"/>
              </a:rPr>
              <a:t>0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Составление описательных рассказов по картинкам.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11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Консультации для родителей: «Расскажите детям о насекомых»,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Укусы насекомых».</a:t>
            </a:r>
            <a:endParaRPr lang="ru-RU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4040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ocuments\Проект НАСЕКОМЫЕ\Новая папка\фонфон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060848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    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8072"/>
            <a:ext cx="7128792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 CYR"/>
                <a:ea typeface="Times New Roman"/>
                <a:cs typeface="Times New Roman"/>
              </a:rPr>
              <a:t>Этап:</a:t>
            </a:r>
            <a:r>
              <a:rPr lang="ru-RU" dirty="0">
                <a:solidFill>
                  <a:srgbClr val="002060"/>
                </a:solidFill>
                <a:latin typeface="Times New Roman CYR"/>
                <a:ea typeface="Times New Roman"/>
                <a:cs typeface="Times New Roman"/>
              </a:rPr>
              <a:t> Заключительный</a:t>
            </a:r>
            <a:endParaRPr lang="ru-RU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Times New Roman"/>
                <a:cs typeface="Times New Roman"/>
              </a:rPr>
              <a:t>В результате нашей работы, дети узнали: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Times New Roman"/>
                <a:cs typeface="Times New Roman"/>
              </a:rPr>
              <a:t>Насекомые опыляют растения, они служат пищей для птиц и </a:t>
            </a:r>
            <a:r>
              <a:rPr lang="ru-RU" dirty="0" smtClean="0">
                <a:latin typeface="Times New Roman CYR"/>
                <a:ea typeface="Times New Roman"/>
                <a:cs typeface="Times New Roman"/>
              </a:rPr>
              <a:t>животных.</a:t>
            </a:r>
            <a:r>
              <a:rPr lang="ru-RU" dirty="0" smtClean="0"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 CYR"/>
                <a:ea typeface="Times New Roman"/>
                <a:cs typeface="Times New Roman"/>
              </a:rPr>
              <a:t>Дети  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могут ответить на вопрос, почему необходимо бережно относиться к насекомым.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 CYR"/>
                <a:ea typeface="Times New Roman"/>
                <a:cs typeface="Times New Roman"/>
              </a:rPr>
              <a:t> </a:t>
            </a:r>
            <a:endParaRPr lang="ru-RU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 CYR"/>
                <a:ea typeface="Times New Roman"/>
                <a:cs typeface="Times New Roman"/>
              </a:rPr>
              <a:t>Вывод </a:t>
            </a:r>
            <a:r>
              <a:rPr lang="ru-RU" b="1" dirty="0">
                <a:latin typeface="Times New Roman CYR"/>
                <a:ea typeface="Times New Roman"/>
                <a:cs typeface="Times New Roman"/>
              </a:rPr>
              <a:t>: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Воспитанники старшего дошкольного возраста знают, что если исчезнут насекомые с нашей планеты, то исчезнут растения, животные, птицы. Они не могут существовать друг без друга. Насекомые – это часть природы. Поэтому нельзя убивать насекомых, а только их беречь, любить и охранять.</a:t>
            </a:r>
            <a:r>
              <a:rPr lang="ru-RU" dirty="0"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Воспитанники старшего дошкольного возраста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 стали  понимать всю важность роли насекомых в экологической цепи,</a:t>
            </a:r>
            <a:r>
              <a:rPr lang="ru-RU" dirty="0">
                <a:ea typeface="Times New Roman"/>
                <a:cs typeface="Times New Roman"/>
              </a:rPr>
              <a:t> </a:t>
            </a:r>
            <a:r>
              <a:rPr lang="ru-RU" dirty="0">
                <a:latin typeface="Times New Roman CYR"/>
                <a:ea typeface="Times New Roman"/>
                <a:cs typeface="Times New Roman"/>
              </a:rPr>
              <a:t>сформировался устойчивый интерес к наблюдениям в природе. </a:t>
            </a:r>
            <a:endParaRPr lang="ru-RU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7448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704</Words>
  <Application>Microsoft Office PowerPoint</Application>
  <PresentationFormat>Экран (4:3)</PresentationFormat>
  <Paragraphs>129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2023-06-18T13:22:04Z</dcterms:created>
  <dcterms:modified xsi:type="dcterms:W3CDTF">2024-01-11T17:57:58Z</dcterms:modified>
</cp:coreProperties>
</file>