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59" r:id="rId14"/>
    <p:sldId id="273" r:id="rId15"/>
    <p:sldId id="274" r:id="rId16"/>
    <p:sldId id="275" r:id="rId17"/>
    <p:sldId id="276" r:id="rId18"/>
    <p:sldId id="277" r:id="rId19"/>
    <p:sldId id="260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61" r:id="rId33"/>
    <p:sldId id="290" r:id="rId34"/>
    <p:sldId id="291" r:id="rId35"/>
    <p:sldId id="293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AF3A"/>
    <a:srgbClr val="D6EA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D128-FBE5-4985-9DE1-6815F9A6A6D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7FF0-C81F-422B-8264-FFD04D46D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15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D128-FBE5-4985-9DE1-6815F9A6A6D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7FF0-C81F-422B-8264-FFD04D46D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52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D128-FBE5-4985-9DE1-6815F9A6A6D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7FF0-C81F-422B-8264-FFD04D46D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31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D128-FBE5-4985-9DE1-6815F9A6A6D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7FF0-C81F-422B-8264-FFD04D46D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7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D128-FBE5-4985-9DE1-6815F9A6A6D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7FF0-C81F-422B-8264-FFD04D46D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05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D128-FBE5-4985-9DE1-6815F9A6A6D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7FF0-C81F-422B-8264-FFD04D46D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17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D128-FBE5-4985-9DE1-6815F9A6A6D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7FF0-C81F-422B-8264-FFD04D46D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43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D128-FBE5-4985-9DE1-6815F9A6A6D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7FF0-C81F-422B-8264-FFD04D46D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22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D128-FBE5-4985-9DE1-6815F9A6A6D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7FF0-C81F-422B-8264-FFD04D46D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34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D128-FBE5-4985-9DE1-6815F9A6A6D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7FF0-C81F-422B-8264-FFD04D46D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30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D128-FBE5-4985-9DE1-6815F9A6A6D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57FF0-C81F-422B-8264-FFD04D46D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7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ED128-FBE5-4985-9DE1-6815F9A6A6D5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57FF0-C81F-422B-8264-FFD04D46D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91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sz="5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ДЕЛОВАЯ ИГРА ДЛЯ МЛАДШИХ ВОСПИТАТЕЛЕЙ И МОП</a:t>
            </a:r>
            <a:endParaRPr lang="ru-RU" sz="5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524000" y="4129260"/>
            <a:ext cx="9144000" cy="1655762"/>
          </a:xfrm>
        </p:spPr>
        <p:txBody>
          <a:bodyPr>
            <a:normAutofit/>
          </a:bodyPr>
          <a:lstStyle/>
          <a:p>
            <a:r>
              <a:rPr lang="ru-RU" sz="3600" b="1" i="1" dirty="0">
                <a:latin typeface="Gilroy" panose="00000500000000000000" pitchFamily="2" charset="-52"/>
              </a:rPr>
              <a:t>«МАЛ ЗОЛОТНИК, ДА ДОРОГ</a:t>
            </a:r>
            <a:r>
              <a:rPr lang="ru-RU" sz="3600" b="1" i="1" dirty="0" smtClean="0">
                <a:latin typeface="Gilroy" panose="00000500000000000000" pitchFamily="2" charset="-52"/>
              </a:rPr>
              <a:t>!»</a:t>
            </a:r>
            <a:endParaRPr lang="ru-RU" sz="3600" b="1" i="1" dirty="0"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826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ТЕСТИРОВАНИЕ: ОТВЕТЫ</a:t>
            </a:r>
            <a:endParaRPr lang="ru-RU" sz="6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ru-RU" sz="4000" b="1" dirty="0" smtClean="0">
                <a:latin typeface="Gilroy" panose="00000500000000000000" pitchFamily="2" charset="-52"/>
              </a:rPr>
              <a:t>8</a:t>
            </a:r>
            <a:r>
              <a:rPr lang="ru-RU" sz="4000" b="1" dirty="0">
                <a:latin typeface="Gilroy" panose="00000500000000000000" pitchFamily="2" charset="-52"/>
              </a:rPr>
              <a:t>.	Первая помощь при порезах </a:t>
            </a:r>
          </a:p>
          <a:p>
            <a:pPr marL="0" lvl="0" indent="0">
              <a:lnSpc>
                <a:spcPct val="100000"/>
              </a:lnSpc>
              <a:buNone/>
            </a:pPr>
            <a:endParaRPr lang="ru-RU" sz="2000" b="1" dirty="0" smtClean="0">
              <a:latin typeface="Gilroy" panose="00000500000000000000" pitchFamily="2" charset="-52"/>
            </a:endParaRP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b="1" dirty="0">
                <a:latin typeface="Gilroy" panose="00000500000000000000" pitchFamily="2" charset="-52"/>
              </a:rPr>
              <a:t> </a:t>
            </a:r>
            <a:r>
              <a:rPr lang="ru-RU" b="1" dirty="0" smtClean="0">
                <a:latin typeface="Gilroy" panose="00000500000000000000" pitchFamily="2" charset="-52"/>
              </a:rPr>
              <a:t>промыть </a:t>
            </a:r>
            <a:r>
              <a:rPr lang="ru-RU" b="1" dirty="0">
                <a:latin typeface="Gilroy" panose="00000500000000000000" pitchFamily="2" charset="-52"/>
              </a:rPr>
              <a:t>рану водой </a:t>
            </a: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b="1" dirty="0" smtClean="0">
                <a:latin typeface="Gilroy" panose="00000500000000000000" pitchFamily="2" charset="-52"/>
              </a:rPr>
              <a:t> остановить </a:t>
            </a:r>
            <a:r>
              <a:rPr lang="ru-RU" b="1" dirty="0">
                <a:latin typeface="Gilroy" panose="00000500000000000000" pitchFamily="2" charset="-52"/>
              </a:rPr>
              <a:t>кровотечение пластырем</a:t>
            </a: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b="1" dirty="0" smtClean="0">
                <a:latin typeface="Gilroy" panose="00000500000000000000" pitchFamily="2" charset="-52"/>
              </a:rPr>
              <a:t> если </a:t>
            </a:r>
            <a:r>
              <a:rPr lang="ru-RU" b="1" dirty="0">
                <a:latin typeface="Gilroy" panose="00000500000000000000" pitchFamily="2" charset="-52"/>
              </a:rPr>
              <a:t>порез на конечности – поднять ее вверх </a:t>
            </a: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b="1" dirty="0" smtClean="0">
                <a:latin typeface="Gilroy" panose="00000500000000000000" pitchFamily="2" charset="-52"/>
              </a:rPr>
              <a:t> залить </a:t>
            </a:r>
            <a:r>
              <a:rPr lang="ru-RU" b="1" dirty="0">
                <a:latin typeface="Gilroy" panose="00000500000000000000" pitchFamily="2" charset="-52"/>
              </a:rPr>
              <a:t>рану зеленкой или йодом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01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ТЕСТИРОВАНИЕ: ОТВЕТЫ</a:t>
            </a:r>
            <a:endParaRPr lang="ru-RU" sz="6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ru-RU" sz="4000" b="1" dirty="0" smtClean="0">
                <a:latin typeface="Gilroy" panose="00000500000000000000" pitchFamily="2" charset="-52"/>
              </a:rPr>
              <a:t>9</a:t>
            </a:r>
            <a:r>
              <a:rPr lang="ru-RU" sz="4000" b="1" dirty="0">
                <a:latin typeface="Gilroy" panose="00000500000000000000" pitchFamily="2" charset="-52"/>
              </a:rPr>
              <a:t>.	Первая помощь при обмороке (человек находится без сознания)</a:t>
            </a:r>
          </a:p>
          <a:p>
            <a:pPr marL="0" lvl="0" indent="0">
              <a:lnSpc>
                <a:spcPct val="100000"/>
              </a:lnSpc>
              <a:buNone/>
            </a:pPr>
            <a:endParaRPr lang="ru-RU" sz="2000" b="1" dirty="0" smtClean="0">
              <a:latin typeface="Gilroy" panose="00000500000000000000" pitchFamily="2" charset="-52"/>
            </a:endParaRP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b="1" dirty="0">
                <a:latin typeface="Gilroy" panose="00000500000000000000" pitchFamily="2" charset="-52"/>
              </a:rPr>
              <a:t> </a:t>
            </a:r>
            <a:r>
              <a:rPr lang="ru-RU" b="1" dirty="0" smtClean="0">
                <a:latin typeface="Gilroy" panose="00000500000000000000" pitchFamily="2" charset="-52"/>
              </a:rPr>
              <a:t>уложить пострадавшего на спину</a:t>
            </a: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b="1" dirty="0">
                <a:latin typeface="Gilroy" panose="00000500000000000000" pitchFamily="2" charset="-52"/>
              </a:rPr>
              <a:t> </a:t>
            </a:r>
            <a:r>
              <a:rPr lang="ru-RU" b="1" dirty="0" smtClean="0">
                <a:latin typeface="Gilroy" panose="00000500000000000000" pitchFamily="2" charset="-52"/>
              </a:rPr>
              <a:t>уложить пострадавшего в устойчивое боковое положение </a:t>
            </a: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b="1" dirty="0">
                <a:latin typeface="Gilroy" panose="00000500000000000000" pitchFamily="2" charset="-52"/>
              </a:rPr>
              <a:t> </a:t>
            </a:r>
            <a:r>
              <a:rPr lang="ru-RU" b="1" dirty="0" smtClean="0">
                <a:latin typeface="Gilroy" panose="00000500000000000000" pitchFamily="2" charset="-52"/>
              </a:rPr>
              <a:t>расстегнуть одежду </a:t>
            </a: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b="1" dirty="0">
                <a:latin typeface="Gilroy" panose="00000500000000000000" pitchFamily="2" charset="-52"/>
              </a:rPr>
              <a:t> </a:t>
            </a:r>
            <a:r>
              <a:rPr lang="ru-RU" b="1" dirty="0" smtClean="0">
                <a:latin typeface="Gilroy" panose="00000500000000000000" pitchFamily="2" charset="-52"/>
              </a:rPr>
              <a:t>дать понюхать нашатырный спирт</a:t>
            </a: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b="1" dirty="0">
                <a:latin typeface="Gilroy" panose="00000500000000000000" pitchFamily="2" charset="-52"/>
              </a:rPr>
              <a:t> </a:t>
            </a:r>
            <a:r>
              <a:rPr lang="ru-RU" b="1" dirty="0" smtClean="0">
                <a:latin typeface="Gilroy" panose="00000500000000000000" pitchFamily="2" charset="-52"/>
              </a:rPr>
              <a:t>растереть ушные раковины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34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ТЕСТИРОВАНИЕ: ОТВЕТЫ</a:t>
            </a:r>
            <a:endParaRPr lang="ru-RU" sz="6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ru-RU" sz="4000" b="1" dirty="0" smtClean="0">
                <a:latin typeface="Gilroy" panose="00000500000000000000" pitchFamily="2" charset="-52"/>
              </a:rPr>
              <a:t>10</a:t>
            </a:r>
            <a:r>
              <a:rPr lang="ru-RU" sz="4000" b="1" dirty="0">
                <a:latin typeface="Gilroy" panose="00000500000000000000" pitchFamily="2" charset="-52"/>
              </a:rPr>
              <a:t>.	Первая помощь при вдыхании паров дезинфицирующих </a:t>
            </a:r>
            <a:r>
              <a:rPr lang="ru-RU" sz="4000" b="1" dirty="0" smtClean="0">
                <a:latin typeface="Gilroy" panose="00000500000000000000" pitchFamily="2" charset="-52"/>
              </a:rPr>
              <a:t>средств</a:t>
            </a:r>
            <a:endParaRPr lang="ru-RU" sz="4000" b="1" dirty="0">
              <a:latin typeface="Gilroy" panose="00000500000000000000" pitchFamily="2" charset="-52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ru-RU" sz="2000" b="1" dirty="0" smtClean="0">
              <a:latin typeface="Gilroy" panose="00000500000000000000" pitchFamily="2" charset="-52"/>
            </a:endParaRP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b="1" dirty="0">
                <a:latin typeface="Gilroy" panose="00000500000000000000" pitchFamily="2" charset="-52"/>
              </a:rPr>
              <a:t> о</a:t>
            </a:r>
            <a:r>
              <a:rPr lang="ru-RU" b="1" dirty="0" smtClean="0">
                <a:latin typeface="Gilroy" panose="00000500000000000000" pitchFamily="2" charset="-52"/>
              </a:rPr>
              <a:t>ткрыть </a:t>
            </a:r>
            <a:r>
              <a:rPr lang="ru-RU" b="1" dirty="0">
                <a:latin typeface="Gilroy" panose="00000500000000000000" pitchFamily="2" charset="-52"/>
              </a:rPr>
              <a:t>окно </a:t>
            </a: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b="1" dirty="0">
                <a:latin typeface="Gilroy" panose="00000500000000000000" pitchFamily="2" charset="-52"/>
              </a:rPr>
              <a:t> </a:t>
            </a:r>
            <a:r>
              <a:rPr lang="ru-RU" b="1" dirty="0" smtClean="0">
                <a:latin typeface="Gilroy" panose="00000500000000000000" pitchFamily="2" charset="-52"/>
              </a:rPr>
              <a:t>промыть </a:t>
            </a:r>
            <a:r>
              <a:rPr lang="ru-RU" b="1" dirty="0">
                <a:latin typeface="Gilroy" panose="00000500000000000000" pitchFamily="2" charset="-52"/>
              </a:rPr>
              <a:t>глаза и кожу </a:t>
            </a: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b="1" dirty="0">
                <a:latin typeface="Gilroy" panose="00000500000000000000" pitchFamily="2" charset="-52"/>
              </a:rPr>
              <a:t> </a:t>
            </a:r>
            <a:r>
              <a:rPr lang="ru-RU" b="1" dirty="0" smtClean="0">
                <a:latin typeface="Gilroy" panose="00000500000000000000" pitchFamily="2" charset="-52"/>
              </a:rPr>
              <a:t>вызвать </a:t>
            </a:r>
            <a:r>
              <a:rPr lang="ru-RU" b="1" dirty="0">
                <a:latin typeface="Gilroy" panose="00000500000000000000" pitchFamily="2" charset="-52"/>
              </a:rPr>
              <a:t>рвоту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45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50" y="1617045"/>
            <a:ext cx="10553700" cy="1457232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ЗАДАНИЕ 2</a:t>
            </a:r>
            <a:endParaRPr lang="ru-RU" sz="6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6851" y="3100103"/>
            <a:ext cx="10553700" cy="14572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600" b="1" dirty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</a:rPr>
              <a:t>ВНИМАНИЕ: ОПАСНОСТЬ</a:t>
            </a:r>
            <a:endParaRPr lang="ru-RU" sz="6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7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ВНИМАНИЕ: ОПАСНОСТЬ</a:t>
            </a:r>
            <a:endParaRPr lang="ru-RU" sz="6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5981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ВНИМАНИЕ: ОПАСНОСТЬ</a:t>
            </a:r>
            <a:endParaRPr lang="ru-RU" sz="6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185" y="1825625"/>
            <a:ext cx="6527629" cy="4351338"/>
          </a:xfrm>
        </p:spPr>
      </p:pic>
    </p:spTree>
    <p:extLst>
      <p:ext uri="{BB962C8B-B14F-4D97-AF65-F5344CB8AC3E}">
        <p14:creationId xmlns:p14="http://schemas.microsoft.com/office/powerpoint/2010/main" val="23604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ВНИМАНИЕ: ОПАСНОСТЬ</a:t>
            </a:r>
            <a:endParaRPr lang="ru-RU" sz="6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7769" y="1924048"/>
            <a:ext cx="6476462" cy="4352400"/>
          </a:xfrm>
        </p:spPr>
      </p:pic>
    </p:spTree>
    <p:extLst>
      <p:ext uri="{BB962C8B-B14F-4D97-AF65-F5344CB8AC3E}">
        <p14:creationId xmlns:p14="http://schemas.microsoft.com/office/powerpoint/2010/main" val="35320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ВНИМАНИЕ: ОПАСНОСТЬ</a:t>
            </a:r>
            <a:endParaRPr lang="ru-RU" sz="6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5335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ВНИМАНИЕ: ОПАСНОСТЬ</a:t>
            </a:r>
            <a:endParaRPr lang="ru-RU" sz="6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831" y="1825625"/>
            <a:ext cx="6518338" cy="4351338"/>
          </a:xfrm>
        </p:spPr>
      </p:pic>
    </p:spTree>
    <p:extLst>
      <p:ext uri="{BB962C8B-B14F-4D97-AF65-F5344CB8AC3E}">
        <p14:creationId xmlns:p14="http://schemas.microsoft.com/office/powerpoint/2010/main" val="14872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50" y="1617045"/>
            <a:ext cx="10553700" cy="1346872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ЗАДАНИЕ 3</a:t>
            </a:r>
            <a:endParaRPr lang="ru-RU" sz="6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19150" y="2963917"/>
            <a:ext cx="10553700" cy="134687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600" b="1" dirty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</a:rPr>
              <a:t>РЕЖИМНЫЕ ПРОЦЕССЫ</a:t>
            </a:r>
            <a:endParaRPr lang="ru-RU" sz="6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09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5070" y="1617045"/>
            <a:ext cx="6741861" cy="1457232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ЗАДАНИЕ 1</a:t>
            </a:r>
            <a:endParaRPr lang="ru-RU" sz="6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25069" y="3074277"/>
            <a:ext cx="6741861" cy="14572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600" b="1" dirty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</a:rPr>
              <a:t>ТЕСТИРОВАНИЕ</a:t>
            </a:r>
            <a:endParaRPr lang="ru-RU" sz="6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51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1150"/>
            <a:ext cx="5524500" cy="1325563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РЕЖИМНЫЕ ПРОЦЕССЫ:</a:t>
            </a:r>
            <a:endParaRPr lang="ru-RU" sz="3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955015"/>
              </p:ext>
            </p:extLst>
          </p:nvPr>
        </p:nvGraphicFramePr>
        <p:xfrm>
          <a:off x="838200" y="2133600"/>
          <a:ext cx="10515600" cy="4283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0600"/>
                <a:gridCol w="5715000"/>
              </a:tblGrid>
              <a:tr h="93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Gilroy" panose="00000500000000000000" pitchFamily="2" charset="-52"/>
                        </a:rPr>
                        <a:t>Деятельность воспитателя</a:t>
                      </a:r>
                      <a:endParaRPr lang="ru-RU" sz="2600" b="1" dirty="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Gilroy" panose="00000500000000000000" pitchFamily="2" charset="-52"/>
                        </a:rPr>
                        <a:t>Деятельность младшего воспитателя</a:t>
                      </a:r>
                      <a:endParaRPr lang="ru-RU" sz="2600" b="1" dirty="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0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Gilroy" panose="00000500000000000000" pitchFamily="2" charset="-52"/>
                        </a:rPr>
                        <a:t>Создаёт тёплую, дружескую атмосферу для встречи с каждым ребёнком. Принимает   и осматривает, детей, беседует с родителями.</a:t>
                      </a:r>
                      <a:endParaRPr lang="ru-RU" sz="2600" dirty="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Gilroy" panose="00000500000000000000" pitchFamily="2" charset="-52"/>
                        </a:rPr>
                        <a:t>Осматривает группу, проводит влажную уборку в «горячих точках». Присматривает за детьми, которые играют, занимается с прибывшим ребёнком, в то время, когда воспитатель принимает других детей.</a:t>
                      </a:r>
                      <a:endParaRPr lang="ru-RU" sz="2600" dirty="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362700" y="311150"/>
            <a:ext cx="3981450" cy="11953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ПРИЁМ ДЕТЕЙ</a:t>
            </a:r>
            <a:endParaRPr lang="ru-RU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28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1150"/>
            <a:ext cx="5524500" cy="1325563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РЕЖИМНЫЕ ПРОЦЕССЫ:</a:t>
            </a:r>
            <a:endParaRPr lang="ru-RU" sz="3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539822"/>
              </p:ext>
            </p:extLst>
          </p:nvPr>
        </p:nvGraphicFramePr>
        <p:xfrm>
          <a:off x="838200" y="2133600"/>
          <a:ext cx="10515600" cy="4192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0600"/>
                <a:gridCol w="5715000"/>
              </a:tblGrid>
              <a:tr h="93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Gilroy" panose="00000500000000000000" pitchFamily="2" charset="-52"/>
                        </a:rPr>
                        <a:t>Деятельность воспитателя</a:t>
                      </a:r>
                      <a:endParaRPr lang="ru-RU" sz="2600" b="1" dirty="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Gilroy" panose="00000500000000000000" pitchFamily="2" charset="-52"/>
                        </a:rPr>
                        <a:t>Деятельность младшего воспитателя</a:t>
                      </a:r>
                      <a:endParaRPr lang="ru-RU" sz="2600" b="1" dirty="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0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>
                          <a:solidFill>
                            <a:schemeClr val="dk1"/>
                          </a:solidFill>
                          <a:effectLst/>
                          <a:latin typeface="Gilroy" panose="00000500000000000000" pitchFamily="2" charset="-52"/>
                          <a:ea typeface="+mn-ea"/>
                          <a:cs typeface="+mn-cs"/>
                        </a:rPr>
                        <a:t>Проводит   утреннюю гимнастику.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 dirty="0">
                          <a:solidFill>
                            <a:schemeClr val="dk1"/>
                          </a:solidFill>
                          <a:effectLst/>
                          <a:latin typeface="Gilroy" panose="00000500000000000000" pitchFamily="2" charset="-52"/>
                          <a:ea typeface="+mn-ea"/>
                          <a:cs typeface="+mn-cs"/>
                        </a:rPr>
                        <a:t>Готовит столы к завтраку.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362700" y="311150"/>
            <a:ext cx="3981450" cy="11953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ЗАРЯДКА</a:t>
            </a:r>
            <a:endParaRPr lang="ru-RU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83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1150"/>
            <a:ext cx="5524500" cy="1325563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РЕЖИМНЫЕ ПРОЦЕССЫ:</a:t>
            </a:r>
            <a:endParaRPr lang="ru-RU" sz="3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916473"/>
              </p:ext>
            </p:extLst>
          </p:nvPr>
        </p:nvGraphicFramePr>
        <p:xfrm>
          <a:off x="838200" y="2133600"/>
          <a:ext cx="10515600" cy="4192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0600"/>
                <a:gridCol w="5715000"/>
              </a:tblGrid>
              <a:tr h="93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Gilroy" panose="00000500000000000000" pitchFamily="2" charset="-52"/>
                        </a:rPr>
                        <a:t>Деятельность воспитателя</a:t>
                      </a:r>
                      <a:endParaRPr lang="ru-RU" sz="2600" b="1" dirty="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Gilroy" panose="00000500000000000000" pitchFamily="2" charset="-52"/>
                        </a:rPr>
                        <a:t>Деятельность младшего воспитателя</a:t>
                      </a:r>
                      <a:endParaRPr lang="ru-RU" sz="2600" b="1" dirty="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0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solidFill>
                            <a:srgbClr val="000000"/>
                          </a:solidFill>
                          <a:effectLst/>
                          <a:latin typeface="Gilroy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Организует подготовку к завтраку.  Проводит завтрак, готовится к занятиям.</a:t>
                      </a:r>
                      <a:endParaRPr lang="ru-RU" sz="260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rgbClr val="000000"/>
                          </a:solidFill>
                          <a:effectLst/>
                          <a:latin typeface="Gilroy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Получает завтрак, раздаёт пищу. Руководит дежурством детей. Моет посуду.</a:t>
                      </a:r>
                      <a:endParaRPr lang="ru-RU" sz="2600" dirty="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362700" y="311150"/>
            <a:ext cx="3981450" cy="11953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ЗАВТРАК</a:t>
            </a:r>
            <a:endParaRPr lang="ru-RU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12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1150"/>
            <a:ext cx="5524500" cy="1325563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РЕЖИМНЫЕ ПРОЦЕССЫ:</a:t>
            </a:r>
            <a:endParaRPr lang="ru-RU" sz="3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758870"/>
              </p:ext>
            </p:extLst>
          </p:nvPr>
        </p:nvGraphicFramePr>
        <p:xfrm>
          <a:off x="838200" y="2133600"/>
          <a:ext cx="10515600" cy="4192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0600"/>
                <a:gridCol w="5715000"/>
              </a:tblGrid>
              <a:tr h="93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Gilroy" panose="00000500000000000000" pitchFamily="2" charset="-52"/>
                        </a:rPr>
                        <a:t>Деятельность воспитателя</a:t>
                      </a:r>
                      <a:endParaRPr lang="ru-RU" sz="2600" b="1" dirty="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Gilroy" panose="00000500000000000000" pitchFamily="2" charset="-52"/>
                        </a:rPr>
                        <a:t>Деятельность младшего воспитателя</a:t>
                      </a:r>
                      <a:endParaRPr lang="ru-RU" sz="2600" b="1" dirty="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0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solidFill>
                            <a:srgbClr val="000000"/>
                          </a:solidFill>
                          <a:effectLst/>
                          <a:latin typeface="Gilroy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Организует и проводит занятия.</a:t>
                      </a:r>
                      <a:endParaRPr lang="ru-RU" sz="260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rgbClr val="000000"/>
                          </a:solidFill>
                          <a:effectLst/>
                          <a:latin typeface="Gilroy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мере необходимости оказывает воспитателю помощь в подготовке оборудования и материала к занятиям, принимает участие в проведении занятий, помогает в уборке после занятий</a:t>
                      </a:r>
                      <a:endParaRPr lang="ru-RU" sz="2600" dirty="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362700" y="311150"/>
            <a:ext cx="3981450" cy="11953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ЗАНЯТИЯ</a:t>
            </a:r>
            <a:endParaRPr lang="ru-RU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11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1150"/>
            <a:ext cx="5524500" cy="1325563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РЕЖИМНЫЕ ПРОЦЕССЫ:</a:t>
            </a:r>
            <a:endParaRPr lang="ru-RU" sz="3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641773"/>
              </p:ext>
            </p:extLst>
          </p:nvPr>
        </p:nvGraphicFramePr>
        <p:xfrm>
          <a:off x="838200" y="1892173"/>
          <a:ext cx="10515600" cy="4459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86350"/>
                <a:gridCol w="5429250"/>
              </a:tblGrid>
              <a:tr h="93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Gilroy" panose="00000500000000000000" pitchFamily="2" charset="-52"/>
                        </a:rPr>
                        <a:t>Деятельность воспитателя</a:t>
                      </a:r>
                      <a:endParaRPr lang="ru-RU" sz="2600" b="1" dirty="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Gilroy" panose="00000500000000000000" pitchFamily="2" charset="-52"/>
                        </a:rPr>
                        <a:t>Деятельность младшего воспитателя</a:t>
                      </a:r>
                      <a:endParaRPr lang="ru-RU" sz="2600" b="1" dirty="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0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dk1"/>
                          </a:solidFill>
                          <a:effectLst/>
                          <a:latin typeface="Gilroy" panose="00000500000000000000" pitchFamily="2" charset="-52"/>
                          <a:ea typeface="+mn-ea"/>
                          <a:cs typeface="+mn-cs"/>
                        </a:rPr>
                        <a:t>Оказывает детям помощь в процессе одевания на прогулку и раздевания по её окончании. Организует и проводит на прогулке наблюдения, экскурсии, занятия, игры, трудовую деятельность и индивидуальную работу с детьми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solidFill>
                            <a:schemeClr val="dk1"/>
                          </a:solidFill>
                          <a:effectLst/>
                          <a:latin typeface="Gilroy" panose="00000500000000000000" pitchFamily="2" charset="-52"/>
                          <a:ea typeface="+mn-ea"/>
                          <a:cs typeface="+mn-cs"/>
                        </a:rPr>
                        <a:t>Помогает одеваться на прогулку детям. Сопровождает детей с воспитателем до выхода из детского сада. Проветривает   и убирает помещение. Готовит спальню ко сну. Участвует в организации продолжительных целевых экскурсий, пеших походов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362700" y="311150"/>
            <a:ext cx="3981450" cy="11953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ПРОГУЛКА</a:t>
            </a:r>
            <a:endParaRPr lang="ru-RU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28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1150"/>
            <a:ext cx="5524500" cy="1325563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РЕЖИМНЫЕ ПРОЦЕССЫ:</a:t>
            </a:r>
            <a:endParaRPr lang="ru-RU" sz="3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725314"/>
              </p:ext>
            </p:extLst>
          </p:nvPr>
        </p:nvGraphicFramePr>
        <p:xfrm>
          <a:off x="838200" y="2133600"/>
          <a:ext cx="10515600" cy="4192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0600"/>
                <a:gridCol w="5715000"/>
              </a:tblGrid>
              <a:tr h="93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Gilroy" panose="00000500000000000000" pitchFamily="2" charset="-52"/>
                        </a:rPr>
                        <a:t>Деятельность воспитателя</a:t>
                      </a:r>
                      <a:endParaRPr lang="ru-RU" sz="2600" b="1" dirty="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Gilroy" panose="00000500000000000000" pitchFamily="2" charset="-52"/>
                        </a:rPr>
                        <a:t>Деятельность младшего воспитателя</a:t>
                      </a:r>
                      <a:endParaRPr lang="ru-RU" sz="2600" b="1" dirty="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0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solidFill>
                            <a:srgbClr val="000000"/>
                          </a:solidFill>
                          <a:effectLst/>
                          <a:latin typeface="Gilroy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Осуществляет подготовку, создаёт благоприятную обстановку перед приёмом пищи. Проводит обед.</a:t>
                      </a:r>
                      <a:endParaRPr lang="ru-RU" sz="260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rgbClr val="000000"/>
                          </a:solidFill>
                          <a:effectLst/>
                          <a:latin typeface="Gilroy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Получает обед, раздает пищу, участвует в его организации и проведении. Руководит дежурством детей. Прививает культурно-гигиенические навыки.</a:t>
                      </a:r>
                      <a:endParaRPr lang="ru-RU" sz="2600" dirty="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362700" y="311150"/>
            <a:ext cx="3981450" cy="11953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ОБЕД</a:t>
            </a:r>
            <a:endParaRPr lang="ru-RU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40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1150"/>
            <a:ext cx="5524500" cy="1325563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РЕЖИМНЫЕ ПРОЦЕССЫ:</a:t>
            </a:r>
            <a:endParaRPr lang="ru-RU" sz="3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679851"/>
              </p:ext>
            </p:extLst>
          </p:nvPr>
        </p:nvGraphicFramePr>
        <p:xfrm>
          <a:off x="838200" y="2133600"/>
          <a:ext cx="10515600" cy="4192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0600"/>
                <a:gridCol w="5715000"/>
              </a:tblGrid>
              <a:tr h="93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Gilroy" panose="00000500000000000000" pitchFamily="2" charset="-52"/>
                        </a:rPr>
                        <a:t>Деятельность воспитателя</a:t>
                      </a:r>
                      <a:endParaRPr lang="ru-RU" sz="2600" b="1" dirty="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Gilroy" panose="00000500000000000000" pitchFamily="2" charset="-52"/>
                        </a:rPr>
                        <a:t>Деятельность младшего воспитателя</a:t>
                      </a:r>
                      <a:endParaRPr lang="ru-RU" sz="2600" b="1" dirty="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0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 dirty="0">
                          <a:solidFill>
                            <a:schemeClr val="dk1"/>
                          </a:solidFill>
                          <a:effectLst/>
                          <a:latin typeface="Gilroy" panose="00000500000000000000" pitchFamily="2" charset="-52"/>
                          <a:ea typeface="+mn-ea"/>
                          <a:cs typeface="+mn-cs"/>
                        </a:rPr>
                        <a:t>Помогает детям подготовиться ко сну, постепенно укладывает детей спать, создает условия  для спокойного сна. Наблюдает за сном детей.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 dirty="0">
                          <a:solidFill>
                            <a:schemeClr val="dk1"/>
                          </a:solidFill>
                          <a:effectLst/>
                          <a:latin typeface="Gilroy" panose="00000500000000000000" pitchFamily="2" charset="-52"/>
                          <a:ea typeface="+mn-ea"/>
                          <a:cs typeface="+mn-cs"/>
                        </a:rPr>
                        <a:t>Моет посуду. Проводит влажную уборку других помещений.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362700" y="311150"/>
            <a:ext cx="3981450" cy="11953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СОНЧАС</a:t>
            </a:r>
            <a:endParaRPr lang="ru-RU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22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1150"/>
            <a:ext cx="5524500" cy="1325563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РЕЖИМНЫЕ ПРОЦЕССЫ:</a:t>
            </a:r>
            <a:endParaRPr lang="ru-RU" sz="3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451711"/>
              </p:ext>
            </p:extLst>
          </p:nvPr>
        </p:nvGraphicFramePr>
        <p:xfrm>
          <a:off x="838200" y="2133600"/>
          <a:ext cx="10515600" cy="4192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0600"/>
                <a:gridCol w="5715000"/>
              </a:tblGrid>
              <a:tr h="93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Gilroy" panose="00000500000000000000" pitchFamily="2" charset="-52"/>
                        </a:rPr>
                        <a:t>Деятельность воспитателя</a:t>
                      </a:r>
                      <a:endParaRPr lang="ru-RU" sz="2600" b="1" dirty="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Gilroy" panose="00000500000000000000" pitchFamily="2" charset="-52"/>
                        </a:rPr>
                        <a:t>Деятельность младшего воспитателя</a:t>
                      </a:r>
                      <a:endParaRPr lang="ru-RU" sz="2600" b="1" dirty="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0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 dirty="0">
                          <a:solidFill>
                            <a:schemeClr val="dk1"/>
                          </a:solidFill>
                          <a:effectLst/>
                          <a:latin typeface="Gilroy" panose="00000500000000000000" pitchFamily="2" charset="-52"/>
                          <a:ea typeface="+mn-ea"/>
                          <a:cs typeface="+mn-cs"/>
                        </a:rPr>
                        <a:t>Проводит постепенный подъем детей и закаливание.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 dirty="0">
                          <a:solidFill>
                            <a:schemeClr val="dk1"/>
                          </a:solidFill>
                          <a:effectLst/>
                          <a:latin typeface="Gilroy" panose="00000500000000000000" pitchFamily="2" charset="-52"/>
                          <a:ea typeface="+mn-ea"/>
                          <a:cs typeface="+mn-cs"/>
                        </a:rPr>
                        <a:t>Помогает проводить закаливание,  убирает постели. Проводит влажную уборку в спальне.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362700" y="311150"/>
            <a:ext cx="3981450" cy="11953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ПОДЪЁМ</a:t>
            </a:r>
            <a:endParaRPr lang="ru-RU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46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1150"/>
            <a:ext cx="5524500" cy="1325563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РЕЖИМНЫЕ ПРОЦЕССЫ:</a:t>
            </a:r>
            <a:endParaRPr lang="ru-RU" sz="3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449090"/>
              </p:ext>
            </p:extLst>
          </p:nvPr>
        </p:nvGraphicFramePr>
        <p:xfrm>
          <a:off x="838200" y="2133600"/>
          <a:ext cx="10515600" cy="4192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0600"/>
                <a:gridCol w="5715000"/>
              </a:tblGrid>
              <a:tr h="93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Gilroy" panose="00000500000000000000" pitchFamily="2" charset="-52"/>
                        </a:rPr>
                        <a:t>Деятельность воспитателя</a:t>
                      </a:r>
                      <a:endParaRPr lang="ru-RU" sz="2600" b="1" dirty="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Gilroy" panose="00000500000000000000" pitchFamily="2" charset="-52"/>
                        </a:rPr>
                        <a:t>Деятельность младшего воспитателя</a:t>
                      </a:r>
                      <a:endParaRPr lang="ru-RU" sz="2600" b="1" dirty="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0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>
                          <a:solidFill>
                            <a:schemeClr val="dk1"/>
                          </a:solidFill>
                          <a:effectLst/>
                          <a:latin typeface="Gilroy" panose="00000500000000000000" pitchFamily="2" charset="-52"/>
                          <a:ea typeface="+mn-ea"/>
                          <a:cs typeface="+mn-cs"/>
                        </a:rPr>
                        <a:t>Организует полдник.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 dirty="0">
                          <a:solidFill>
                            <a:schemeClr val="dk1"/>
                          </a:solidFill>
                          <a:effectLst/>
                          <a:latin typeface="Gilroy" panose="00000500000000000000" pitchFamily="2" charset="-52"/>
                          <a:ea typeface="+mn-ea"/>
                          <a:cs typeface="+mn-cs"/>
                        </a:rPr>
                        <a:t>Получает полдник, раздает пищу. Участвует   в   проведении полдника, убирает и моет  посуду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362700" y="311150"/>
            <a:ext cx="3981450" cy="11953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ПОЛДНИК</a:t>
            </a:r>
            <a:endParaRPr lang="ru-RU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5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1150"/>
            <a:ext cx="5524500" cy="1325563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РЕЖИМНЫЕ ПРОЦЕССЫ:</a:t>
            </a:r>
            <a:endParaRPr lang="ru-RU" sz="3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814149"/>
              </p:ext>
            </p:extLst>
          </p:nvPr>
        </p:nvGraphicFramePr>
        <p:xfrm>
          <a:off x="838200" y="2133600"/>
          <a:ext cx="10515600" cy="4283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0600"/>
                <a:gridCol w="5715000"/>
              </a:tblGrid>
              <a:tr h="93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Gilroy" panose="00000500000000000000" pitchFamily="2" charset="-52"/>
                        </a:rPr>
                        <a:t>Деятельность воспитателя</a:t>
                      </a:r>
                      <a:endParaRPr lang="ru-RU" sz="2600" b="1" dirty="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Gilroy" panose="00000500000000000000" pitchFamily="2" charset="-52"/>
                        </a:rPr>
                        <a:t>Деятельность младшего воспитателя</a:t>
                      </a:r>
                      <a:endParaRPr lang="ru-RU" sz="2600" b="1" dirty="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0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>
                          <a:solidFill>
                            <a:schemeClr val="dk1"/>
                          </a:solidFill>
                          <a:effectLst/>
                          <a:latin typeface="Gilroy" panose="00000500000000000000" pitchFamily="2" charset="-52"/>
                          <a:ea typeface="+mn-ea"/>
                          <a:cs typeface="+mn-cs"/>
                        </a:rPr>
                        <a:t>Наблюдает, организует, в ненавязчивой форме руководит игрой детей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>
                          <a:solidFill>
                            <a:schemeClr val="dk1"/>
                          </a:solidFill>
                          <a:effectLst/>
                          <a:latin typeface="Gilroy" panose="00000500000000000000" pitchFamily="2" charset="-52"/>
                          <a:ea typeface="+mn-ea"/>
                          <a:cs typeface="+mn-cs"/>
                        </a:rPr>
                        <a:t>Организует и проводит занятия или организует деятельность детей согласно плана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 dirty="0">
                          <a:solidFill>
                            <a:schemeClr val="dk1"/>
                          </a:solidFill>
                          <a:effectLst/>
                          <a:latin typeface="Gilroy" panose="00000500000000000000" pitchFamily="2" charset="-52"/>
                          <a:ea typeface="+mn-ea"/>
                          <a:cs typeface="+mn-cs"/>
                        </a:rPr>
                        <a:t>Организует игры детей, не участвующих в занятиях, помогает дежурным подготовиться к занятию или играет с детьми.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 dirty="0">
                          <a:solidFill>
                            <a:schemeClr val="dk1"/>
                          </a:solidFill>
                          <a:effectLst/>
                          <a:latin typeface="Gilroy" panose="00000500000000000000" pitchFamily="2" charset="-52"/>
                          <a:ea typeface="+mn-ea"/>
                          <a:cs typeface="+mn-cs"/>
                        </a:rPr>
                        <a:t>Поддерживает созданное воспитателем и детьми игровое пространство (игровую ситуацию)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362700" y="311150"/>
            <a:ext cx="3981450" cy="11953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ИГРЫ</a:t>
            </a:r>
            <a:endParaRPr lang="ru-RU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00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ТЕСТИРОВАНИЕ: ОТВЕТЫ</a:t>
            </a:r>
            <a:endParaRPr lang="ru-RU" sz="6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ru-RU" sz="4000" b="1" dirty="0" smtClean="0">
                <a:latin typeface="Gilroy" panose="00000500000000000000" pitchFamily="2" charset="-52"/>
              </a:rPr>
              <a:t>1. Как </a:t>
            </a:r>
            <a:r>
              <a:rPr lang="ru-RU" sz="4000" b="1" dirty="0">
                <a:latin typeface="Gilroy" panose="00000500000000000000" pitchFamily="2" charset="-52"/>
              </a:rPr>
              <a:t>часто младшие воспитатели должны проходить гигиеническое обучение и аттестацию?</a:t>
            </a:r>
            <a:endParaRPr lang="ru-RU" b="1" dirty="0">
              <a:latin typeface="Gilroy" panose="00000500000000000000" pitchFamily="2" charset="-52"/>
            </a:endParaRP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ru-RU" dirty="0" smtClean="0">
                <a:latin typeface="Gilroy" panose="00000500000000000000" pitchFamily="2" charset="-52"/>
              </a:rPr>
              <a:t>  </a:t>
            </a:r>
            <a:r>
              <a:rPr lang="ru-RU" b="1" dirty="0" smtClean="0">
                <a:latin typeface="Gilroy" panose="00000500000000000000" pitchFamily="2" charset="-52"/>
              </a:rPr>
              <a:t>при </a:t>
            </a:r>
            <a:r>
              <a:rPr lang="ru-RU" b="1" dirty="0">
                <a:latin typeface="Gilroy" panose="00000500000000000000" pitchFamily="2" charset="-52"/>
              </a:rPr>
              <a:t>поступлении на работу и в дальнейшем </a:t>
            </a:r>
            <a:r>
              <a:rPr lang="ru-RU" b="1" dirty="0" smtClean="0">
                <a:latin typeface="Gilroy" panose="00000500000000000000" pitchFamily="2" charset="-52"/>
              </a:rPr>
              <a:t>1 </a:t>
            </a:r>
            <a:r>
              <a:rPr lang="ru-RU" b="1" dirty="0">
                <a:latin typeface="Gilroy" panose="00000500000000000000" pitchFamily="2" charset="-52"/>
              </a:rPr>
              <a:t>раз в год</a:t>
            </a: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ru-RU" b="1" dirty="0" smtClean="0">
                <a:latin typeface="Gilroy" panose="00000500000000000000" pitchFamily="2" charset="-52"/>
              </a:rPr>
              <a:t>  при </a:t>
            </a:r>
            <a:r>
              <a:rPr lang="ru-RU" b="1" dirty="0">
                <a:latin typeface="Gilroy" panose="00000500000000000000" pitchFamily="2" charset="-52"/>
              </a:rPr>
              <a:t>поступлении на работу и в дальнейшем </a:t>
            </a:r>
            <a:r>
              <a:rPr lang="ru-RU" b="1" dirty="0" smtClean="0">
                <a:latin typeface="Gilroy" panose="00000500000000000000" pitchFamily="2" charset="-52"/>
              </a:rPr>
              <a:t>1 </a:t>
            </a:r>
            <a:r>
              <a:rPr lang="ru-RU" b="1" dirty="0">
                <a:latin typeface="Gilroy" panose="00000500000000000000" pitchFamily="2" charset="-52"/>
              </a:rPr>
              <a:t>раз в 2 года</a:t>
            </a: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ru-RU" b="1" dirty="0" smtClean="0">
                <a:latin typeface="Gilroy" panose="00000500000000000000" pitchFamily="2" charset="-52"/>
              </a:rPr>
              <a:t>  при </a:t>
            </a:r>
            <a:r>
              <a:rPr lang="ru-RU" b="1" dirty="0">
                <a:latin typeface="Gilroy" panose="00000500000000000000" pitchFamily="2" charset="-52"/>
              </a:rPr>
              <a:t>поступлении на работу и в дальнейшем </a:t>
            </a:r>
            <a:r>
              <a:rPr lang="ru-RU" b="1" dirty="0" smtClean="0">
                <a:latin typeface="Gilroy" panose="00000500000000000000" pitchFamily="2" charset="-52"/>
              </a:rPr>
              <a:t>1 </a:t>
            </a:r>
            <a:r>
              <a:rPr lang="ru-RU" b="1" dirty="0">
                <a:latin typeface="Gilroy" panose="00000500000000000000" pitchFamily="2" charset="-52"/>
              </a:rPr>
              <a:t>раз в 5 лет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21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1150"/>
            <a:ext cx="5524500" cy="1325563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РЕЖИМНЫЕ ПРОЦЕССЫ:</a:t>
            </a:r>
            <a:endParaRPr lang="ru-RU" sz="3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502265"/>
              </p:ext>
            </p:extLst>
          </p:nvPr>
        </p:nvGraphicFramePr>
        <p:xfrm>
          <a:off x="838200" y="2133600"/>
          <a:ext cx="10515600" cy="4192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0600"/>
                <a:gridCol w="5715000"/>
              </a:tblGrid>
              <a:tr h="93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Gilroy" panose="00000500000000000000" pitchFamily="2" charset="-52"/>
                        </a:rPr>
                        <a:t>Деятельность воспитателя</a:t>
                      </a:r>
                      <a:endParaRPr lang="ru-RU" sz="2600" b="1" dirty="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Gilroy" panose="00000500000000000000" pitchFamily="2" charset="-52"/>
                        </a:rPr>
                        <a:t>Деятельность младшего воспитателя</a:t>
                      </a:r>
                      <a:endParaRPr lang="ru-RU" sz="2600" b="1" dirty="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0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>
                          <a:solidFill>
                            <a:schemeClr val="dk1"/>
                          </a:solidFill>
                          <a:effectLst/>
                          <a:latin typeface="Gilroy" panose="00000500000000000000" pitchFamily="2" charset="-52"/>
                          <a:ea typeface="+mn-ea"/>
                          <a:cs typeface="+mn-cs"/>
                        </a:rPr>
                        <a:t>Руководит подготовкой   детей   к   ужину, проводит его.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 dirty="0">
                          <a:solidFill>
                            <a:schemeClr val="dk1"/>
                          </a:solidFill>
                          <a:effectLst/>
                          <a:latin typeface="Gilroy" panose="00000500000000000000" pitchFamily="2" charset="-52"/>
                          <a:ea typeface="+mn-ea"/>
                          <a:cs typeface="+mn-cs"/>
                        </a:rPr>
                        <a:t>Получает ужин, раздает пищу. Руководит дежурством детей. Прививает культурно-гигиенические навыки. Убирает и моет посуду.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362700" y="311150"/>
            <a:ext cx="3981450" cy="11953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УЖИН</a:t>
            </a:r>
            <a:endParaRPr lang="ru-RU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63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1150"/>
            <a:ext cx="5524500" cy="1325563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РЕЖИМНЫЕ ПРОЦЕССЫ:</a:t>
            </a:r>
            <a:endParaRPr lang="ru-RU" sz="3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812352"/>
              </p:ext>
            </p:extLst>
          </p:nvPr>
        </p:nvGraphicFramePr>
        <p:xfrm>
          <a:off x="838200" y="2133600"/>
          <a:ext cx="10515600" cy="4192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0650"/>
                <a:gridCol w="5314950"/>
              </a:tblGrid>
              <a:tr h="93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Gilroy" panose="00000500000000000000" pitchFamily="2" charset="-52"/>
                        </a:rPr>
                        <a:t>Деятельность воспитателя</a:t>
                      </a:r>
                      <a:endParaRPr lang="ru-RU" sz="2600" b="1" dirty="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Gilroy" panose="00000500000000000000" pitchFamily="2" charset="-52"/>
                        </a:rPr>
                        <a:t>Деятельность младшего воспитателя</a:t>
                      </a:r>
                      <a:endParaRPr lang="ru-RU" sz="2600" b="1" dirty="0">
                        <a:effectLst/>
                        <a:latin typeface="Gilroy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90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 dirty="0">
                          <a:solidFill>
                            <a:schemeClr val="dk1"/>
                          </a:solidFill>
                          <a:effectLst/>
                          <a:latin typeface="Gilroy" panose="00000500000000000000" pitchFamily="2" charset="-52"/>
                          <a:ea typeface="+mn-ea"/>
                          <a:cs typeface="+mn-cs"/>
                        </a:rPr>
                        <a:t>Выходит на прогулку с детьми.  Организует деятельность всех детей. Беседует с родителями. Организует уход детей домой.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 dirty="0">
                          <a:solidFill>
                            <a:schemeClr val="dk1"/>
                          </a:solidFill>
                          <a:effectLst/>
                          <a:latin typeface="Gilroy" panose="00000500000000000000" pitchFamily="2" charset="-52"/>
                          <a:ea typeface="+mn-ea"/>
                          <a:cs typeface="+mn-cs"/>
                        </a:rPr>
                        <a:t>Помогает детям одеваться на прогулку. Убирает помещение.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362700" y="311150"/>
            <a:ext cx="4991100" cy="11953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ПРОГУЛКА,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УХОД ДОМОЙ</a:t>
            </a:r>
            <a:endParaRPr lang="ru-RU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74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50" y="1617044"/>
            <a:ext cx="10553700" cy="1409935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ЗАДАНИЕ 4</a:t>
            </a:r>
            <a:endParaRPr lang="ru-RU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19150" y="3026979"/>
            <a:ext cx="10553700" cy="14099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b="1" dirty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</a:rPr>
              <a:t>ОДЕВАЕМСЯ НА ПРОГУЛКУ</a:t>
            </a:r>
            <a:endParaRPr lang="ru-RU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48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50" y="1617045"/>
            <a:ext cx="10553700" cy="1646418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ЗАДАНИЕ 5</a:t>
            </a:r>
            <a:endParaRPr lang="ru-RU" sz="6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19150" y="3263463"/>
            <a:ext cx="10553700" cy="164641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600" b="1" dirty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</a:rPr>
              <a:t>ПРОБЛЕМНАЯ СИТУАЦИЯ</a:t>
            </a:r>
            <a:endParaRPr lang="ru-RU" sz="6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14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sz="4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ЧЕМ ЗАНЯТЬ ДЕТЕЙ, ПОКА ВОСПИТАТЕЛЯ НЕТ В ГРУППЕ?</a:t>
            </a:r>
            <a:endParaRPr lang="ru-RU" sz="4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991" y="1971976"/>
            <a:ext cx="6798018" cy="4532012"/>
          </a:xfrm>
        </p:spPr>
      </p:pic>
    </p:spTree>
    <p:extLst>
      <p:ext uri="{BB962C8B-B14F-4D97-AF65-F5344CB8AC3E}">
        <p14:creationId xmlns:p14="http://schemas.microsoft.com/office/powerpoint/2010/main" val="34462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025" y="1564756"/>
            <a:ext cx="10553700" cy="2290813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ПОДВЕДЕНИЕ ИТОГОВ</a:t>
            </a:r>
            <a:endParaRPr lang="ru-RU" sz="6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4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ТЕСТИРОВАНИЕ: ОТВЕТЫ</a:t>
            </a:r>
            <a:endParaRPr lang="ru-RU" sz="6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0" indent="-742950">
              <a:lnSpc>
                <a:spcPct val="100000"/>
              </a:lnSpc>
              <a:buAutoNum type="arabicPeriod" startAt="2"/>
            </a:pPr>
            <a:r>
              <a:rPr lang="ru-RU" sz="4000" b="1" dirty="0" smtClean="0">
                <a:latin typeface="Gilroy" panose="00000500000000000000" pitchFamily="2" charset="-52"/>
              </a:rPr>
              <a:t>За </a:t>
            </a:r>
            <a:r>
              <a:rPr lang="ru-RU" sz="4000" b="1" dirty="0">
                <a:latin typeface="Gilroy" panose="00000500000000000000" pitchFamily="2" charset="-52"/>
              </a:rPr>
              <a:t>нарушение трудовой дисциплины предусмотрены </a:t>
            </a:r>
            <a:r>
              <a:rPr lang="ru-RU" sz="4000" b="1" dirty="0" smtClean="0">
                <a:latin typeface="Gilroy" panose="00000500000000000000" pitchFamily="2" charset="-52"/>
              </a:rPr>
              <a:t>взыскания</a:t>
            </a:r>
          </a:p>
          <a:p>
            <a:pPr marL="0" lvl="0" indent="0">
              <a:lnSpc>
                <a:spcPct val="100000"/>
              </a:lnSpc>
              <a:buNone/>
            </a:pPr>
            <a:endParaRPr lang="ru-RU" sz="2000" b="1" dirty="0" smtClean="0">
              <a:latin typeface="Gilroy" panose="00000500000000000000" pitchFamily="2" charset="-52"/>
            </a:endParaRP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b="1" dirty="0" smtClean="0">
                <a:latin typeface="Gilroy" panose="00000500000000000000" pitchFamily="2" charset="-52"/>
              </a:rPr>
              <a:t> выговор </a:t>
            </a: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b="1" dirty="0" smtClean="0">
                <a:latin typeface="Gilroy" panose="00000500000000000000" pitchFamily="2" charset="-52"/>
              </a:rPr>
              <a:t> замечание </a:t>
            </a:r>
            <a:endParaRPr lang="ru-RU" b="1" dirty="0">
              <a:latin typeface="Gilroy" panose="00000500000000000000" pitchFamily="2" charset="-52"/>
            </a:endParaRP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b="1" dirty="0" smtClean="0">
                <a:latin typeface="Gilroy" panose="00000500000000000000" pitchFamily="2" charset="-52"/>
              </a:rPr>
              <a:t> штраф</a:t>
            </a:r>
            <a:endParaRPr lang="ru-RU" b="1" dirty="0">
              <a:latin typeface="Gilroy" panose="00000500000000000000" pitchFamily="2" charset="-52"/>
            </a:endParaRP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b="1" dirty="0" smtClean="0">
                <a:latin typeface="Gilroy" panose="00000500000000000000" pitchFamily="2" charset="-52"/>
              </a:rPr>
              <a:t> увольнение </a:t>
            </a:r>
            <a:r>
              <a:rPr lang="ru-RU" b="1" dirty="0">
                <a:latin typeface="Gilroy" panose="00000500000000000000" pitchFamily="2" charset="-52"/>
              </a:rPr>
              <a:t>по соответствующим основаниям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ТЕСТИРОВАНИЕ: ОТВЕТЫ</a:t>
            </a:r>
            <a:endParaRPr lang="ru-RU" sz="6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ru-RU" sz="4000" b="1" dirty="0">
                <a:latin typeface="Gilroy" panose="00000500000000000000" pitchFamily="2" charset="-52"/>
              </a:rPr>
              <a:t>3.	Работник имеет </a:t>
            </a:r>
            <a:r>
              <a:rPr lang="ru-RU" sz="4000" b="1" dirty="0" smtClean="0">
                <a:latin typeface="Gilroy" panose="00000500000000000000" pitchFamily="2" charset="-52"/>
              </a:rPr>
              <a:t>право</a:t>
            </a:r>
          </a:p>
          <a:p>
            <a:pPr marL="0" lvl="0" indent="0">
              <a:lnSpc>
                <a:spcPct val="100000"/>
              </a:lnSpc>
              <a:buNone/>
            </a:pPr>
            <a:endParaRPr lang="ru-RU" sz="2000" b="1" dirty="0" smtClean="0">
              <a:latin typeface="Gilroy" panose="00000500000000000000" pitchFamily="2" charset="-52"/>
            </a:endParaRP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b="1" dirty="0">
                <a:latin typeface="Gilroy" panose="00000500000000000000" pitchFamily="2" charset="-52"/>
              </a:rPr>
              <a:t>	не выходить на работу, если с ним не провели вводный инструктаж по охране труда</a:t>
            </a: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b="1" dirty="0">
                <a:latin typeface="Gilroy" panose="00000500000000000000" pitchFamily="2" charset="-52"/>
              </a:rPr>
              <a:t>	прекратить работу, если ему более чем на 15 дней задержали выплату заработной платы </a:t>
            </a: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b="1" dirty="0">
                <a:latin typeface="Gilroy" panose="00000500000000000000" pitchFamily="2" charset="-52"/>
              </a:rPr>
              <a:t>	не выходить на работу, если ему не выдали молоко при работе во вредных условиях труда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96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ТЕСТИРОВАНИЕ: ОТВЕТЫ</a:t>
            </a:r>
            <a:endParaRPr lang="ru-RU" sz="6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ru-RU" sz="4000" b="1" dirty="0" smtClean="0">
                <a:latin typeface="Gilroy" panose="00000500000000000000" pitchFamily="2" charset="-52"/>
              </a:rPr>
              <a:t>4</a:t>
            </a:r>
            <a:r>
              <a:rPr lang="ru-RU" sz="4000" b="1" dirty="0">
                <a:latin typeface="Gilroy" panose="00000500000000000000" pitchFamily="2" charset="-52"/>
              </a:rPr>
              <a:t>.	Работник имеет право в соответствии с законодательством отказаться от выполнения работы</a:t>
            </a:r>
            <a:endParaRPr lang="ru-RU" sz="4000" b="1" dirty="0" smtClean="0">
              <a:latin typeface="Gilroy" panose="00000500000000000000" pitchFamily="2" charset="-52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ru-RU" sz="2000" b="1" dirty="0" smtClean="0">
              <a:latin typeface="Gilroy" panose="00000500000000000000" pitchFamily="2" charset="-52"/>
            </a:endParaRP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b="1" dirty="0" smtClean="0">
                <a:latin typeface="Gilroy" panose="00000500000000000000" pitchFamily="2" charset="-52"/>
              </a:rPr>
              <a:t> в </a:t>
            </a:r>
            <a:r>
              <a:rPr lang="ru-RU" b="1" dirty="0">
                <a:latin typeface="Gilroy" panose="00000500000000000000" pitchFamily="2" charset="-52"/>
              </a:rPr>
              <a:t>случае возникновения конфликта с коллегами</a:t>
            </a: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b="1" dirty="0" smtClean="0">
                <a:latin typeface="Gilroy" panose="00000500000000000000" pitchFamily="2" charset="-52"/>
              </a:rPr>
              <a:t> в </a:t>
            </a:r>
            <a:r>
              <a:rPr lang="ru-RU" b="1" dirty="0">
                <a:latin typeface="Gilroy" panose="00000500000000000000" pitchFamily="2" charset="-52"/>
              </a:rPr>
              <a:t>случае невыдачи ему инструкции по охране труда</a:t>
            </a: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b="1" dirty="0">
                <a:latin typeface="Gilroy" panose="00000500000000000000" pitchFamily="2" charset="-52"/>
              </a:rPr>
              <a:t> </a:t>
            </a:r>
            <a:r>
              <a:rPr lang="ru-RU" b="1" dirty="0" smtClean="0">
                <a:latin typeface="Gilroy" panose="00000500000000000000" pitchFamily="2" charset="-52"/>
              </a:rPr>
              <a:t>при </a:t>
            </a:r>
            <a:r>
              <a:rPr lang="ru-RU" b="1" dirty="0">
                <a:latin typeface="Gilroy" panose="00000500000000000000" pitchFamily="2" charset="-52"/>
              </a:rPr>
              <a:t>необеспечении его по установленным нормам спецодеждой и другими средствами индивидуальной защиты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89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ТЕСТИРОВАНИЕ: ОТВЕТЫ</a:t>
            </a:r>
            <a:endParaRPr lang="ru-RU" sz="6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ru-RU" sz="4000" b="1" dirty="0" smtClean="0">
                <a:latin typeface="Gilroy" panose="00000500000000000000" pitchFamily="2" charset="-52"/>
              </a:rPr>
              <a:t>5.</a:t>
            </a:r>
            <a:r>
              <a:rPr lang="ru-RU" sz="4000" b="1" dirty="0">
                <a:latin typeface="Gilroy" panose="00000500000000000000" pitchFamily="2" charset="-52"/>
              </a:rPr>
              <a:t>	Работник имеет право </a:t>
            </a:r>
            <a:r>
              <a:rPr lang="ru-RU" sz="4000" b="1" dirty="0" smtClean="0">
                <a:latin typeface="Gilroy" panose="00000500000000000000" pitchFamily="2" charset="-52"/>
              </a:rPr>
              <a:t>на</a:t>
            </a:r>
          </a:p>
          <a:p>
            <a:pPr marL="0" lvl="0" indent="0">
              <a:lnSpc>
                <a:spcPct val="100000"/>
              </a:lnSpc>
              <a:buNone/>
            </a:pPr>
            <a:endParaRPr lang="ru-RU" sz="2000" b="1" dirty="0" smtClean="0">
              <a:latin typeface="Gilroy" panose="00000500000000000000" pitchFamily="2" charset="-52"/>
            </a:endParaRP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b="1" dirty="0" smtClean="0">
                <a:latin typeface="Gilroy" panose="00000500000000000000" pitchFamily="2" charset="-52"/>
              </a:rPr>
              <a:t> бесплатное обеспечение спецодеждой по установленным нормам при необходимости </a:t>
            </a: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b="1" dirty="0" smtClean="0">
                <a:latin typeface="Gilroy" panose="00000500000000000000" pitchFamily="2" charset="-52"/>
              </a:rPr>
              <a:t> ежегодный оплачиваемый отпуск не менее одного календарного месяца</a:t>
            </a: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b="1" dirty="0" smtClean="0">
                <a:latin typeface="Gilroy" panose="00000500000000000000" pitchFamily="2" charset="-52"/>
              </a:rPr>
              <a:t> дополнительный отпуск при ненормированном рабочем дне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37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ТЕСТИРОВАНИЕ: ОТВЕТЫ</a:t>
            </a:r>
            <a:endParaRPr lang="ru-RU" sz="6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ru-RU" sz="4000" b="1" dirty="0">
                <a:latin typeface="Gilroy" panose="00000500000000000000" pitchFamily="2" charset="-52"/>
              </a:rPr>
              <a:t>6</a:t>
            </a:r>
            <a:r>
              <a:rPr lang="ru-RU" sz="4000" b="1" dirty="0" smtClean="0">
                <a:latin typeface="Gilroy" panose="00000500000000000000" pitchFamily="2" charset="-52"/>
              </a:rPr>
              <a:t>.</a:t>
            </a:r>
            <a:r>
              <a:rPr lang="ru-RU" sz="4000" b="1" dirty="0">
                <a:latin typeface="Gilroy" panose="00000500000000000000" pitchFamily="2" charset="-52"/>
              </a:rPr>
              <a:t>	</a:t>
            </a:r>
            <a:r>
              <a:rPr lang="ru-RU" sz="4000" b="1" dirty="0" smtClean="0">
                <a:latin typeface="Gilroy" panose="00000500000000000000" pitchFamily="2" charset="-52"/>
              </a:rPr>
              <a:t>Выберите </a:t>
            </a:r>
            <a:r>
              <a:rPr lang="ru-RU" sz="4000" b="1" dirty="0">
                <a:latin typeface="Gilroy" panose="00000500000000000000" pitchFamily="2" charset="-52"/>
              </a:rPr>
              <a:t>верный знак «Аптечка первой помощи»</a:t>
            </a:r>
            <a:endParaRPr lang="ru-RU" sz="2000" b="1" dirty="0" smtClean="0">
              <a:latin typeface="Gilroy" panose="00000500000000000000" pitchFamily="2" charset="-52"/>
            </a:endParaRP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80136" b="-19427"/>
          <a:stretch/>
        </p:blipFill>
        <p:spPr>
          <a:xfrm>
            <a:off x="1715283" y="3433826"/>
            <a:ext cx="2304267" cy="19192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327" b="-5541"/>
          <a:stretch/>
        </p:blipFill>
        <p:spPr>
          <a:xfrm>
            <a:off x="3977511" y="3433826"/>
            <a:ext cx="2797285" cy="16576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611" r="44230" b="-5543"/>
          <a:stretch/>
        </p:blipFill>
        <p:spPr>
          <a:xfrm>
            <a:off x="6774796" y="3433826"/>
            <a:ext cx="2398953" cy="165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4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6600" b="1" dirty="0" smtClean="0">
                <a:solidFill>
                  <a:srgbClr val="61AF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2" charset="-52"/>
                <a:ea typeface="+mn-ea"/>
                <a:cs typeface="+mn-cs"/>
              </a:rPr>
              <a:t>ТЕСТИРОВАНИЕ: ОТВЕТЫ</a:t>
            </a:r>
            <a:endParaRPr lang="ru-RU" sz="6600" b="1" dirty="0">
              <a:solidFill>
                <a:srgbClr val="61AF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2" charset="-52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ru-RU" sz="4000" b="1" dirty="0" smtClean="0">
                <a:latin typeface="Gilroy" panose="00000500000000000000" pitchFamily="2" charset="-52"/>
              </a:rPr>
              <a:t>7</a:t>
            </a:r>
            <a:r>
              <a:rPr lang="ru-RU" sz="4000" b="1" dirty="0">
                <a:latin typeface="Gilroy" panose="00000500000000000000" pitchFamily="2" charset="-52"/>
              </a:rPr>
              <a:t>.	О каждом несчастном случае необходимо сообщить </a:t>
            </a:r>
          </a:p>
          <a:p>
            <a:pPr marL="0" lvl="0" indent="0">
              <a:lnSpc>
                <a:spcPct val="100000"/>
              </a:lnSpc>
              <a:buNone/>
            </a:pPr>
            <a:endParaRPr lang="ru-RU" sz="2000" b="1" dirty="0" smtClean="0">
              <a:latin typeface="Gilroy" panose="00000500000000000000" pitchFamily="2" charset="-52"/>
            </a:endParaRP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b="1" dirty="0">
                <a:latin typeface="Gilroy" panose="00000500000000000000" pitchFamily="2" charset="-52"/>
              </a:rPr>
              <a:t> </a:t>
            </a:r>
            <a:r>
              <a:rPr lang="ru-RU" b="1" dirty="0" smtClean="0">
                <a:latin typeface="Gilroy" panose="00000500000000000000" pitchFamily="2" charset="-52"/>
              </a:rPr>
              <a:t>руководителю </a:t>
            </a:r>
            <a:endParaRPr lang="ru-RU" b="1" dirty="0">
              <a:latin typeface="Gilroy" panose="00000500000000000000" pitchFamily="2" charset="-52"/>
            </a:endParaRP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b="1" dirty="0" smtClean="0">
                <a:latin typeface="Gilroy" panose="00000500000000000000" pitchFamily="2" charset="-52"/>
              </a:rPr>
              <a:t> никому </a:t>
            </a:r>
            <a:r>
              <a:rPr lang="ru-RU" b="1" dirty="0">
                <a:latin typeface="Gilroy" panose="00000500000000000000" pitchFamily="2" charset="-52"/>
              </a:rPr>
              <a:t>не сообщать</a:t>
            </a: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b="1" dirty="0" smtClean="0">
                <a:latin typeface="Gilroy" panose="00000500000000000000" pitchFamily="2" charset="-52"/>
              </a:rPr>
              <a:t> коллегам</a:t>
            </a:r>
            <a:endParaRPr lang="ru-RU" b="1" dirty="0">
              <a:latin typeface="Gilroy" panose="00000500000000000000" pitchFamily="2" charset="-52"/>
            </a:endParaRP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b="1" dirty="0" smtClean="0">
                <a:latin typeface="Gilroy" panose="00000500000000000000" pitchFamily="2" charset="-52"/>
              </a:rPr>
              <a:t> специалисту </a:t>
            </a:r>
            <a:r>
              <a:rPr lang="ru-RU" b="1" dirty="0">
                <a:latin typeface="Gilroy" panose="00000500000000000000" pitchFamily="2" charset="-52"/>
              </a:rPr>
              <a:t>по охране труда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4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685</Words>
  <Application>Microsoft Office PowerPoint</Application>
  <PresentationFormat>Широкоэкранный</PresentationFormat>
  <Paragraphs>154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Gilroy</vt:lpstr>
      <vt:lpstr>Times New Roman</vt:lpstr>
      <vt:lpstr>Тема Office</vt:lpstr>
      <vt:lpstr>ДЕЛОВАЯ ИГРА ДЛЯ МЛАДШИХ ВОСПИТАТЕЛЕЙ И МОП</vt:lpstr>
      <vt:lpstr>ЗАДАНИЕ 1</vt:lpstr>
      <vt:lpstr>ТЕСТИРОВАНИЕ: ОТВЕТЫ</vt:lpstr>
      <vt:lpstr>ТЕСТИРОВАНИЕ: ОТВЕТЫ</vt:lpstr>
      <vt:lpstr>ТЕСТИРОВАНИЕ: ОТВЕТЫ</vt:lpstr>
      <vt:lpstr>ТЕСТИРОВАНИЕ: ОТВЕТЫ</vt:lpstr>
      <vt:lpstr>ТЕСТИРОВАНИЕ: ОТВЕТЫ</vt:lpstr>
      <vt:lpstr>ТЕСТИРОВАНИЕ: ОТВЕТЫ</vt:lpstr>
      <vt:lpstr>ТЕСТИРОВАНИЕ: ОТВЕТЫ</vt:lpstr>
      <vt:lpstr>ТЕСТИРОВАНИЕ: ОТВЕТЫ</vt:lpstr>
      <vt:lpstr>ТЕСТИРОВАНИЕ: ОТВЕТЫ</vt:lpstr>
      <vt:lpstr>ТЕСТИРОВАНИЕ: ОТВЕТЫ</vt:lpstr>
      <vt:lpstr>ЗАДАНИЕ 2</vt:lpstr>
      <vt:lpstr>ВНИМАНИЕ: ОПАСНОСТЬ</vt:lpstr>
      <vt:lpstr>ВНИМАНИЕ: ОПАСНОСТЬ</vt:lpstr>
      <vt:lpstr>ВНИМАНИЕ: ОПАСНОСТЬ</vt:lpstr>
      <vt:lpstr>ВНИМАНИЕ: ОПАСНОСТЬ</vt:lpstr>
      <vt:lpstr>ВНИМАНИЕ: ОПАСНОСТЬ</vt:lpstr>
      <vt:lpstr>ЗАДАНИЕ 3</vt:lpstr>
      <vt:lpstr>РЕЖИМНЫЕ ПРОЦЕССЫ:</vt:lpstr>
      <vt:lpstr>РЕЖИМНЫЕ ПРОЦЕССЫ:</vt:lpstr>
      <vt:lpstr>РЕЖИМНЫЕ ПРОЦЕССЫ:</vt:lpstr>
      <vt:lpstr>РЕЖИМНЫЕ ПРОЦЕССЫ:</vt:lpstr>
      <vt:lpstr>РЕЖИМНЫЕ ПРОЦЕССЫ:</vt:lpstr>
      <vt:lpstr>РЕЖИМНЫЕ ПРОЦЕССЫ:</vt:lpstr>
      <vt:lpstr>РЕЖИМНЫЕ ПРОЦЕССЫ:</vt:lpstr>
      <vt:lpstr>РЕЖИМНЫЕ ПРОЦЕССЫ:</vt:lpstr>
      <vt:lpstr>РЕЖИМНЫЕ ПРОЦЕССЫ:</vt:lpstr>
      <vt:lpstr>РЕЖИМНЫЕ ПРОЦЕССЫ:</vt:lpstr>
      <vt:lpstr>РЕЖИМНЫЕ ПРОЦЕССЫ:</vt:lpstr>
      <vt:lpstr>РЕЖИМНЫЕ ПРОЦЕССЫ:</vt:lpstr>
      <vt:lpstr>ЗАДАНИЕ 4</vt:lpstr>
      <vt:lpstr>ЗАДАНИЕ 5</vt:lpstr>
      <vt:lpstr>ЧЕМ ЗАНЯТЬ ДЕТЕЙ, ПОКА ВОСПИТАТЕЛЯ НЕТ В ГРУППЕ?</vt:lpstr>
      <vt:lpstr>ПОДВЕДЕНИЕ ИТОГОВ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20</cp:revision>
  <dcterms:created xsi:type="dcterms:W3CDTF">2023-03-27T01:14:39Z</dcterms:created>
  <dcterms:modified xsi:type="dcterms:W3CDTF">2023-12-18T06:40:23Z</dcterms:modified>
</cp:coreProperties>
</file>