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81" r:id="rId11"/>
    <p:sldId id="270" r:id="rId12"/>
    <p:sldId id="257" r:id="rId13"/>
    <p:sldId id="258" r:id="rId14"/>
    <p:sldId id="260" r:id="rId15"/>
    <p:sldId id="271" r:id="rId16"/>
    <p:sldId id="272" r:id="rId17"/>
    <p:sldId id="273" r:id="rId18"/>
    <p:sldId id="259" r:id="rId19"/>
    <p:sldId id="274" r:id="rId20"/>
    <p:sldId id="275" r:id="rId21"/>
    <p:sldId id="276" r:id="rId22"/>
    <p:sldId id="278" r:id="rId23"/>
    <p:sldId id="282" r:id="rId24"/>
    <p:sldId id="283" r:id="rId25"/>
    <p:sldId id="284" r:id="rId26"/>
    <p:sldId id="279" r:id="rId27"/>
    <p:sldId id="296" r:id="rId28"/>
    <p:sldId id="292" r:id="rId29"/>
    <p:sldId id="293" r:id="rId30"/>
    <p:sldId id="280" r:id="rId31"/>
    <p:sldId id="285" r:id="rId32"/>
    <p:sldId id="294" r:id="rId33"/>
    <p:sldId id="286" r:id="rId34"/>
    <p:sldId id="287" r:id="rId35"/>
    <p:sldId id="288" r:id="rId36"/>
    <p:sldId id="289" r:id="rId37"/>
    <p:sldId id="290" r:id="rId38"/>
    <p:sldId id="256" r:id="rId39"/>
    <p:sldId id="291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3448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Романтизм в живописи</a:t>
            </a:r>
            <a:endParaRPr lang="ru-RU" sz="8800" b="1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612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Франсиско де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Гойя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Испанский живописец, один из ярких представителей романтизма.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его ранних работах преобладает светлая палитра.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Героями картин становятся увлеченные личности, склонные к импульсивным поступкам.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период Великой французской революции сюжеты становятся драматичнее, палитра — темнее. Живописец передал ужасы войны, хаос, отчаяние и решимость простых людей.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рансиско де Гойя - Бедствия вой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66967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66124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Франсиско де Гойя</a:t>
            </a:r>
            <a:r>
              <a:rPr lang="ru-RU" sz="2800" dirty="0" smtClean="0"/>
              <a:t>         «</a:t>
            </a:r>
            <a:r>
              <a:rPr lang="ru-RU" sz="2800" b="1" dirty="0" smtClean="0"/>
              <a:t>Бедствия </a:t>
            </a:r>
            <a:r>
              <a:rPr lang="ru-RU" sz="2800" b="1" dirty="0" err="1" smtClean="0"/>
              <a:t>войны</a:t>
            </a:r>
            <a:r>
              <a:rPr lang="ru-RU" sz="2800" b="1" dirty="0" smtClean="0"/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л Фридрих - Последний крестонос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63631" cy="60212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4665" y="6309320"/>
            <a:ext cx="7684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26A6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Карл Фридрих  «Последний крестоносец»</a:t>
            </a:r>
            <a:endParaRPr lang="ru-RU" sz="2800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Теодор Жерико - Пото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4936" cy="5949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60212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626A6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Теодор </a:t>
            </a:r>
            <a:r>
              <a:rPr lang="ru-RU" sz="2800" b="1" dirty="0" err="1" smtClean="0">
                <a:solidFill>
                  <a:srgbClr val="626A6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Жерико</a:t>
            </a:r>
            <a:r>
              <a:rPr lang="ru-RU" sz="2800" b="1" dirty="0" smtClean="0">
                <a:solidFill>
                  <a:srgbClr val="626A6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«Потоп»</a:t>
            </a:r>
            <a:endParaRPr lang="ru-RU" sz="2800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Уильям Тёрнер - Последний рейс корабля Отважныи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93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891" y="6165304"/>
            <a:ext cx="8549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626A6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Уильям Тернер  «Последний рейс корабля Отважный»</a:t>
            </a:r>
            <a:endParaRPr lang="ru-RU" sz="2400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спар Давид Фридрих - На парусн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8416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84168" y="1124744"/>
            <a:ext cx="3059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</a:rPr>
              <a:t>Каспар</a:t>
            </a:r>
            <a:r>
              <a:rPr lang="ru-RU" sz="3600" b="1" dirty="0" smtClean="0">
                <a:solidFill>
                  <a:srgbClr val="002060"/>
                </a:solidFill>
              </a:rPr>
              <a:t> Давид Фридрих</a:t>
            </a:r>
          </a:p>
          <a:p>
            <a:r>
              <a:rPr lang="ru-RU" sz="3200" b="1" dirty="0" smtClean="0"/>
              <a:t>«На паруснике»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спар Давид Фридрих - Женщина встречает восх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708566" cy="58052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87727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Каспар</a:t>
            </a:r>
            <a:r>
              <a:rPr lang="ru-RU" sz="2800" b="1" dirty="0" smtClean="0">
                <a:solidFill>
                  <a:srgbClr val="002060"/>
                </a:solidFill>
              </a:rPr>
              <a:t> Давид Фридрих   </a:t>
            </a:r>
            <a:r>
              <a:rPr lang="ru-RU" sz="2800" b="1" dirty="0" smtClean="0"/>
              <a:t>«Женщина встречает восход»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В творчестве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Каспара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Фридриха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(«На паруснике», «Женщина встречает восход», «Туман») доминирующей темой было одиночество, странствия, безнадежность.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Его герои — меланхоличные натуры, находящиеся в постоянном поиске.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Также излюбленной темой немецкого живописца была ночь и мистика, вдохновение художник черпал в эпохе Средневековья.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спар Давид Фридрих - Тум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06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66835" y="6165304"/>
            <a:ext cx="6066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rgbClr val="626A6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Каспар</a:t>
            </a:r>
            <a:r>
              <a:rPr lang="ru-RU" sz="2800" b="1" dirty="0" smtClean="0">
                <a:solidFill>
                  <a:srgbClr val="626A6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Давид Фридрих  «Туман»</a:t>
            </a:r>
            <a:endParaRPr lang="ru-RU" sz="2800" b="1" dirty="0" smtClean="0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Джон Констебл - Вид на собор в Солсбери из епископского с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710" y="0"/>
            <a:ext cx="8352746" cy="60098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949280"/>
            <a:ext cx="3059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Джон Констебл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6027003"/>
            <a:ext cx="6228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«Вид на собор в Солсбери из епископского сада»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7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XIX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век  -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век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Романтизма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Романтизм – идейное и художественное направление в искусстве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XIX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века.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Новый романтический взгляд на мир появился в искусстве на рубеже 18 и 19 вв.  Еще раньше, в Германии, в 70-е годы 18 века в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литературе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появилось движение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«Буря и натиск».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Его представителей (Новалис, Гете, Шиллер, Гофман)  интересовал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внутренний мир человека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яркие и сильные страсти.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 движение  стало предвестником настроений, лежащих в основе литературы на несколько десятилетий.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Джон Констебл - Стоунхенд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58052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580526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Джон Констебл      «Стоунхендж»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245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Центральное место в творчестве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Джона Констебла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(«Вид на собор в Солсбери из епископского сада», «Стоунхендж») занимают пейзажи, бытовые сцены. Больше всего ему нравилось писать сельскую местность.</a:t>
            </a:r>
          </a:p>
          <a:p>
            <a:pPr fontAlgn="base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Его не оценили по достоинству в Англии, зато во Франции картины Констебла пользовались успехом. </a:t>
            </a:r>
          </a:p>
          <a:p>
            <a:pPr fontAlgn="base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Делакруа восхищался его цветопередачей и манерой письма. Джон Констебл стал одним из немногих художников, прославившийся сельскими пейзажами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Уильям Тернер - Свет и ц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11"/>
            <a:ext cx="6902076" cy="68609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32240" y="1052736"/>
            <a:ext cx="26642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Уильям Тернер</a:t>
            </a:r>
          </a:p>
          <a:p>
            <a:r>
              <a:rPr lang="ru-RU" sz="3200" b="1" dirty="0" smtClean="0"/>
              <a:t>«Свет и цвет»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Уильям Блейк - Творец Вселеннои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Уильям Блейк - Творец Вселеннои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2" name="Picture 6" descr="Уильям Блейк - Творец Вселеннои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62604" cy="713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1196752"/>
            <a:ext cx="35821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Уильям </a:t>
            </a:r>
            <a:r>
              <a:rPr lang="ru-RU" sz="4000" b="1" dirty="0" err="1" smtClean="0">
                <a:solidFill>
                  <a:srgbClr val="002060"/>
                </a:solidFill>
              </a:rPr>
              <a:t>Блейк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dirty="0" smtClean="0"/>
              <a:t>«Творец </a:t>
            </a:r>
            <a:r>
              <a:rPr lang="ru-RU" sz="4000" dirty="0" err="1" smtClean="0"/>
              <a:t>Вселеннои</a:t>
            </a:r>
            <a:r>
              <a:rPr lang="ru-RU" sz="4000" dirty="0" smtClean="0"/>
              <a:t>̆»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Уильям Блейк - Лестница Иак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52120" cy="68491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5198" y="1052736"/>
            <a:ext cx="3638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Уильям </a:t>
            </a:r>
            <a:r>
              <a:rPr lang="ru-RU" sz="4000" b="1" dirty="0" err="1" smtClean="0">
                <a:solidFill>
                  <a:srgbClr val="002060"/>
                </a:solidFill>
              </a:rPr>
              <a:t>Блейк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«Лестница Иакова»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Уильям Блейк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(«Творец Вселенной», «Ньютон», «Лестница Иакова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»).</a:t>
            </a:r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полотнах живописца удивительным образом переплетается фантазия и реальность.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считал, что духовный мир важнее, чем материальный.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Блейк полагал, что художник — это пророк, обладающим даром видеть суть вещей.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47128"/>
            <a:ext cx="896448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период романтизма произошла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эволюция  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портретного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жанра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Живописцы перестали писать парадные портреты.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них главной целью было раскрытие личности, индивидуальности, демонстрация переживаний, эмоций.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Одной из любимых тем художников была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сломленного человека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Каспар Давид Фридрих - Странник над морем тум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2431"/>
            <a:ext cx="5436096" cy="69604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1052736"/>
            <a:ext cx="3707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Каспар</a:t>
            </a:r>
            <a:r>
              <a:rPr lang="ru-RU" sz="2800" b="1" dirty="0" smtClean="0">
                <a:solidFill>
                  <a:srgbClr val="002060"/>
                </a:solidFill>
              </a:rPr>
              <a:t> Давид Фридрих</a:t>
            </a:r>
          </a:p>
          <a:p>
            <a:pPr algn="ctr"/>
            <a:r>
              <a:rPr lang="ru-RU" sz="2800" dirty="0" smtClean="0"/>
              <a:t>«Странник над морем тумана»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Алексей Венецианов - Спящий пастуш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083438" cy="5976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94928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Алексей Венецианов                   «</a:t>
            </a:r>
            <a:r>
              <a:rPr lang="ru-RU" sz="2800" b="1" dirty="0" err="1" smtClean="0">
                <a:solidFill>
                  <a:srgbClr val="002060"/>
                </a:solidFill>
              </a:rPr>
              <a:t>Спящии</a:t>
            </a:r>
            <a:r>
              <a:rPr lang="ru-RU" sz="2800" b="1" dirty="0" smtClean="0">
                <a:solidFill>
                  <a:srgbClr val="002060"/>
                </a:solidFill>
              </a:rPr>
              <a:t>̆ пастушок»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Владимир Боровиковский - Портрет М. И. Лопухинои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31864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64088" y="1484784"/>
            <a:ext cx="3779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Владимир </a:t>
            </a:r>
            <a:r>
              <a:rPr lang="ru-RU" sz="3200" b="1" dirty="0" err="1" smtClean="0">
                <a:solidFill>
                  <a:srgbClr val="002060"/>
                </a:solidFill>
              </a:rPr>
              <a:t>Боровиковскии</a:t>
            </a:r>
            <a:r>
              <a:rPr lang="ru-RU" sz="3200" b="1" dirty="0" smtClean="0">
                <a:solidFill>
                  <a:srgbClr val="002060"/>
                </a:solidFill>
              </a:rPr>
              <a:t>̆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«Портрет М. И. </a:t>
            </a:r>
            <a:r>
              <a:rPr lang="ru-RU" sz="3200" dirty="0" err="1" smtClean="0">
                <a:solidFill>
                  <a:srgbClr val="7030A0"/>
                </a:solidFill>
              </a:rPr>
              <a:t>Лопухинои</a:t>
            </a:r>
            <a:r>
              <a:rPr lang="ru-RU" sz="3200" dirty="0" smtClean="0">
                <a:solidFill>
                  <a:srgbClr val="7030A0"/>
                </a:solidFill>
              </a:rPr>
              <a:t>̆»</a:t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10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Философия Романтизма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Революции, бурное развитие капитализма и перевороты кардинально изменили мировоззрение людей.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смену Просвещению пришло абсолютно новое идейно-художественное течение, отрицающее культ разума!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Новое мировоззрение утверждало единение человека и природы, естественное начало и первостепенность чувств.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300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300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300" dirty="0" smtClean="0">
              <a:solidFill>
                <a:srgbClr val="7030A0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4622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этот период происходит расцвет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пейзажной живописи.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Художников больше интересует буйство стихий, бескрайние дали.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романтизировали ночь,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воспевали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мистицизм, красоту луны и звезд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многих полотнах герои вступают в противостояние со стихией.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других работах природа вторит переживаниям человека.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Чаще всего на картинах писали грозы, бурю, землетрясение, извержение вулканов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л Брюллов - Всад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123"/>
            <a:ext cx="5076056" cy="69231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64088" y="836712"/>
            <a:ext cx="377991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Карл Брюллов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«Всадница»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л Брюллов - Последний день Помпе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02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609329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Карл Брюллов              </a:t>
            </a:r>
            <a:r>
              <a:rPr lang="ru-RU" sz="2400" b="1" dirty="0" smtClean="0">
                <a:solidFill>
                  <a:srgbClr val="002060"/>
                </a:solidFill>
              </a:rPr>
              <a:t>«Последний день Помпеи»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К. Брюллов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 представитель романтизма в русской живописи XIX века. </a:t>
            </a:r>
          </a:p>
          <a:p>
            <a:pPr fontAlgn="base"/>
            <a:r>
              <a:rPr lang="ru-RU" sz="3600" dirty="0" smtClean="0">
                <a:latin typeface="Arial" pitchFamily="34" charset="0"/>
                <a:cs typeface="Arial" pitchFamily="34" charset="0"/>
              </a:rPr>
              <a:t>Героями его картин становятся простые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люди.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3600" dirty="0" smtClean="0">
                <a:latin typeface="Arial" pitchFamily="34" charset="0"/>
                <a:cs typeface="Arial" pitchFamily="34" charset="0"/>
              </a:rPr>
              <a:t>Карл Брюллов прославился портретами, на которых ему удалось раскрыть характер человека. Он один из немногих, кому удалось объединить романтизм с основами классицизма.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Василий Тропинин - Кружев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27576" y="692696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Василий </a:t>
            </a:r>
            <a:r>
              <a:rPr lang="ru-RU" sz="4400" b="1" dirty="0" err="1" smtClean="0">
                <a:solidFill>
                  <a:srgbClr val="7030A0"/>
                </a:solidFill>
              </a:rPr>
              <a:t>Тропинин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dirty="0" smtClean="0"/>
              <a:t>«Кружевница»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Василий Тропинин - Старуха с курицеи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364088" cy="69482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27576" y="1"/>
            <a:ext cx="381642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Василий </a:t>
            </a:r>
            <a:r>
              <a:rPr lang="ru-RU" sz="2800" b="1" dirty="0" err="1" smtClean="0">
                <a:solidFill>
                  <a:srgbClr val="7030A0"/>
                </a:solidFill>
              </a:rPr>
              <a:t>Тропинин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dirty="0" smtClean="0"/>
              <a:t>«Старуха с курицей»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628800"/>
            <a:ext cx="3851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Василию </a:t>
            </a:r>
            <a:r>
              <a:rPr lang="ru-RU" sz="2800" dirty="0" err="1" smtClean="0"/>
              <a:t>Тропинину</a:t>
            </a:r>
            <a:r>
              <a:rPr lang="ru-RU" sz="2800" dirty="0" smtClean="0"/>
              <a:t> в своих работах удалось показать социальные типажи того времени. </a:t>
            </a:r>
          </a:p>
          <a:p>
            <a:r>
              <a:rPr lang="ru-RU" sz="2800" dirty="0" smtClean="0"/>
              <a:t>Будучи сам из крепостных, художник  интересовался сюжетами из деревенской жизни, простыми людьми.</a:t>
            </a:r>
            <a:endParaRPr lang="ru-R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Иван Айвазовский - Девятый в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26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594928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Иван Айвазовский           «Девятый вал»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Иван Айвазовский - Всемирный пото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12968" cy="60486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623731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Иван Айвазовский  «Всемирный потоп»</a:t>
            </a:r>
            <a:endParaRPr lang="ru-RU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ван Айвазовский - Бур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51345" y="6098858"/>
            <a:ext cx="4874732" cy="83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626A6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Иван Айвазовский «Буря»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Центральное место в творчестве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И. К. Айвазовского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занимает стихия моря, его величие и бескрайние просторы. </a:t>
            </a:r>
          </a:p>
          <a:p>
            <a:pPr fontAlgn="base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Художник маринист.</a:t>
            </a:r>
          </a:p>
          <a:p>
            <a:pPr fontAlgn="base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Айвазовскому удавалось с удивительной точностью передать красоту морских пейзажей, показать игру света на волнах. 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Главная идея романтизма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 борьба человека с обществом, борьба одиночки с окружением, которое его не принимает.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Герой – бунтарь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против судьбы, рока, непримиримый дух, мечта и победа над реальностью.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Суть романтизма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основывалась на признании ценностей духовно-творческой жизни каждого человека и прав личности, вне зависимости от ее статуса и богатства.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Иван Айвазовский - Вид Константинополя и Босф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4" cy="57786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77272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Иван </a:t>
            </a:r>
            <a:r>
              <a:rPr lang="ru-RU" sz="2800" b="1" dirty="0" err="1" smtClean="0">
                <a:solidFill>
                  <a:srgbClr val="002060"/>
                </a:solidFill>
              </a:rPr>
              <a:t>Айвазовский</a:t>
            </a:r>
            <a:r>
              <a:rPr lang="ru-RU" sz="2800" b="1" dirty="0" smtClean="0">
                <a:solidFill>
                  <a:srgbClr val="002060"/>
                </a:solidFill>
              </a:rPr>
              <a:t>        «</a:t>
            </a:r>
            <a:r>
              <a:rPr lang="ru-RU" sz="2800" dirty="0" smtClean="0">
                <a:solidFill>
                  <a:srgbClr val="002060"/>
                </a:solidFill>
              </a:rPr>
              <a:t>Вид Константинополя и Босфора»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dirty="0" smtClean="0"/>
              <a:t>̆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61174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Расцвет романтизма в живописи пришелся на XIX век.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Художники</a:t>
            </a:r>
            <a:r>
              <a:rPr kumimoji="0" lang="ru-RU" sz="3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возвысили значение эмоций, чувств, мечтаний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делали акцент на внутренних переживаниях 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героев.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Начался период персонажей с дерзкими, противоречивыми характерами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была эпоха героев, способных повести за собой толпу, зажечь огонь в их сердцах.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50776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Живопись романтизма отличалась высокой художественной выразительностью.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Центральное место занимают </a:t>
            </a: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героико-романтические сюжеты.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Живописцы черпали вдохновение в романах той эпохи.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Главные герои </a:t>
            </a:r>
            <a:r>
              <a:rPr kumimoji="0" lang="ru-RU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 </a:t>
            </a:r>
            <a:r>
              <a:rPr kumimoji="0" lang="ru-RU" sz="3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революционеры, бунтари, </a:t>
            </a:r>
            <a:r>
              <a:rPr lang="ru-RU" sz="3400" dirty="0" smtClean="0">
                <a:solidFill>
                  <a:srgbClr val="002060"/>
                </a:solidFill>
              </a:rPr>
              <a:t>вступавшие в противостояние с людьми, стихией, </a:t>
            </a:r>
            <a:r>
              <a:rPr kumimoji="0" lang="ru-RU" sz="3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вечные искатели истины.</a:t>
            </a:r>
            <a:endParaRPr kumimoji="0" lang="ru-RU" sz="3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Теодор Жерико - Офицер конных егерей императорской гвардии, идущий в ата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5391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96136" y="260648"/>
            <a:ext cx="33478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Теодор </a:t>
            </a:r>
            <a:r>
              <a:rPr lang="ru-RU" sz="3200" b="1" dirty="0" err="1" smtClean="0">
                <a:solidFill>
                  <a:srgbClr val="7030A0"/>
                </a:solidFill>
              </a:rPr>
              <a:t>Жерико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«Офицер конных </a:t>
            </a:r>
            <a:r>
              <a:rPr lang="ru-RU" sz="2800" b="1" dirty="0" err="1" smtClean="0">
                <a:solidFill>
                  <a:srgbClr val="002060"/>
                </a:solidFill>
              </a:rPr>
              <a:t>егереи</a:t>
            </a:r>
            <a:r>
              <a:rPr lang="ru-RU" sz="2800" b="1" dirty="0" smtClean="0">
                <a:solidFill>
                  <a:srgbClr val="002060"/>
                </a:solidFill>
              </a:rPr>
              <a:t>̆ </a:t>
            </a:r>
            <a:r>
              <a:rPr lang="ru-RU" sz="2800" b="1" dirty="0" err="1" smtClean="0">
                <a:solidFill>
                  <a:srgbClr val="002060"/>
                </a:solidFill>
              </a:rPr>
              <a:t>императорскои</a:t>
            </a:r>
            <a:r>
              <a:rPr lang="ru-RU" sz="2800" b="1" dirty="0" smtClean="0">
                <a:solidFill>
                  <a:srgbClr val="002060"/>
                </a:solidFill>
              </a:rPr>
              <a:t>̆ гвардии, </a:t>
            </a:r>
            <a:r>
              <a:rPr lang="ru-RU" sz="2800" b="1" dirty="0" err="1" smtClean="0">
                <a:solidFill>
                  <a:srgbClr val="002060"/>
                </a:solidFill>
              </a:rPr>
              <a:t>идущии</a:t>
            </a:r>
            <a:r>
              <a:rPr lang="ru-RU" sz="2800" b="1" dirty="0" smtClean="0">
                <a:solidFill>
                  <a:srgbClr val="002060"/>
                </a:solidFill>
              </a:rPr>
              <a:t>̆ в атаку»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Эжен Делакруа - Охота на тиг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1621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88224" y="764704"/>
            <a:ext cx="2555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</a:rPr>
              <a:t>Эжен</a:t>
            </a:r>
            <a:r>
              <a:rPr lang="ru-RU" sz="3600" b="1" dirty="0" smtClean="0">
                <a:solidFill>
                  <a:srgbClr val="7030A0"/>
                </a:solidFill>
              </a:rPr>
              <a:t> Делакруа</a:t>
            </a:r>
          </a:p>
          <a:p>
            <a:pPr algn="ctr"/>
            <a:r>
              <a:rPr lang="ru-RU" sz="3600" b="1" dirty="0" smtClean="0"/>
              <a:t>«Охота на тигра»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рансиско де Гойя - Третье мая 1808 года в Мадри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76251" cy="62373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621166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Франсиско де </a:t>
            </a:r>
            <a:r>
              <a:rPr lang="ru-RU" sz="2400" b="1" dirty="0" err="1" smtClean="0">
                <a:solidFill>
                  <a:srgbClr val="7030A0"/>
                </a:solidFill>
              </a:rPr>
              <a:t>Гойя</a:t>
            </a:r>
            <a:r>
              <a:rPr lang="ru-RU" sz="2400" b="1" dirty="0" smtClean="0">
                <a:solidFill>
                  <a:srgbClr val="7030A0"/>
                </a:solidFill>
              </a:rPr>
              <a:t>      </a:t>
            </a:r>
            <a:r>
              <a:rPr lang="ru-RU" sz="2400" dirty="0" smtClean="0"/>
              <a:t>«</a:t>
            </a:r>
            <a:r>
              <a:rPr lang="ru-RU" sz="2400" b="1" dirty="0" smtClean="0"/>
              <a:t>Третье мая 1808 года в Мадриде»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839</Words>
  <Application>Microsoft Office PowerPoint</Application>
  <PresentationFormat>Экран (4:3)</PresentationFormat>
  <Paragraphs>108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ДШИ</dc:creator>
  <cp:lastModifiedBy>ДШИ</cp:lastModifiedBy>
  <cp:revision>31</cp:revision>
  <dcterms:created xsi:type="dcterms:W3CDTF">2023-10-23T22:31:27Z</dcterms:created>
  <dcterms:modified xsi:type="dcterms:W3CDTF">2024-01-17T07:37:34Z</dcterms:modified>
</cp:coreProperties>
</file>