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16B"/>
    <a:srgbClr val="FFBF3A"/>
    <a:srgbClr val="F6FEFD"/>
    <a:srgbClr val="7CA8FF"/>
    <a:srgbClr val="FA8979"/>
    <a:srgbClr val="3EAD35"/>
    <a:srgbClr val="3CA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3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3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0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9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5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4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93AA-E63A-4CCF-AA6D-69D4193660DC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C538-8EDB-4FB8-83F3-82F16D1ED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5028" y="346897"/>
            <a:ext cx="822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</a:pPr>
            <a:r>
              <a:rPr lang="ru-RU" altLang="ru-RU" dirty="0">
                <a:solidFill>
                  <a:srgbClr val="FD816B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Муниципальное бюджетное дошкольное образовательное учреждение «Детский</a:t>
            </a:r>
            <a:r>
              <a:rPr lang="ru-RU" altLang="ru-RU" dirty="0">
                <a:solidFill>
                  <a:srgbClr val="FD816B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сад № 5 «Дельфин» комбинированного вида»</a:t>
            </a:r>
          </a:p>
          <a:p>
            <a:pPr lvl="0" algn="r">
              <a:spcBef>
                <a:spcPct val="0"/>
              </a:spcBef>
            </a:pPr>
            <a:r>
              <a:rPr lang="ru-RU" altLang="ru-RU" dirty="0">
                <a:solidFill>
                  <a:srgbClr val="FD816B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Красноярский край, г. Шарыпово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90020" y="4681248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FD816B"/>
                </a:solidFill>
                <a:latin typeface="Comic Sans MS" panose="030F0702030302020204" pitchFamily="66" charset="0"/>
              </a:rPr>
              <a:t>УЧИТЕЛЬ-ЛОГОПЕД: Г.А.ГАЛКИНА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5829" y="1872162"/>
            <a:ext cx="690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F3A"/>
                </a:solidFill>
                <a:effectLst/>
                <a:uLnTx/>
                <a:uFillTx/>
                <a:latin typeface="Comic Sans MS" panose="030F0702030302020204" pitchFamily="66" charset="0"/>
              </a:rPr>
              <a:t>ИНТЕРАКТИВНАЯ ИГРА</a:t>
            </a:r>
            <a:endParaRPr lang="ru-RU" sz="4400" dirty="0">
              <a:solidFill>
                <a:srgbClr val="FFBF3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7936" y="2617843"/>
            <a:ext cx="852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F3A"/>
                </a:solidFill>
                <a:effectLst/>
                <a:uLnTx/>
                <a:uFillTx/>
                <a:latin typeface="Comic Sans MS" panose="030F0702030302020204" pitchFamily="66" charset="0"/>
              </a:rPr>
              <a:t>НА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F3A"/>
                </a:solidFill>
                <a:effectLst/>
                <a:uLnTx/>
                <a:uFillTx/>
                <a:latin typeface="Comic Sans MS" panose="030F0702030302020204" pitchFamily="66" charset="0"/>
              </a:rPr>
              <a:t>АВТОМАТИЗАЦИЮ ИЗОЛИРОВАННОГО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F3A"/>
                </a:solidFill>
                <a:effectLst/>
                <a:uLnTx/>
                <a:uFillTx/>
                <a:latin typeface="Comic Sans MS" panose="030F0702030302020204" pitchFamily="66" charset="0"/>
              </a:rPr>
              <a:t>ЗВУКА Л</a:t>
            </a:r>
            <a:endParaRPr lang="ru-RU" sz="2400" dirty="0">
              <a:solidFill>
                <a:srgbClr val="FFBF3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07271" y="3146807"/>
            <a:ext cx="6907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D816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«МЫЛЬНЫЕ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FD816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ПУЗЫРИ»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D816B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FD816B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657" y="1612015"/>
            <a:ext cx="1504343" cy="15043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667" y="1270227"/>
            <a:ext cx="1505843" cy="14997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963" y="3981540"/>
            <a:ext cx="927093" cy="9233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7726" y="2108521"/>
            <a:ext cx="150584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8685" y="102538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FD816B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ЦЕЛЬ: </a:t>
            </a:r>
          </a:p>
          <a:p>
            <a:pPr lvl="0"/>
            <a:r>
              <a:rPr lang="ru-RU" dirty="0">
                <a:solidFill>
                  <a:srgbClr val="FFBF3A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автоматизация изолированного звука Л</a:t>
            </a:r>
            <a:r>
              <a:rPr lang="ru-RU" dirty="0" smtClean="0">
                <a:solidFill>
                  <a:srgbClr val="FFBF3A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rgbClr val="FFBF3A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FD816B"/>
                </a:solidFill>
                <a:latin typeface="Comic Sans MS" panose="030F0702030302020204" pitchFamily="66" charset="0"/>
              </a:rPr>
              <a:t>ЗАДАЧИ: </a:t>
            </a:r>
            <a:endParaRPr lang="ru-RU" b="1" dirty="0">
              <a:solidFill>
                <a:srgbClr val="FD816B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FBF3A"/>
                </a:solidFill>
                <a:latin typeface="Comic Sans MS" panose="030F0702030302020204" pitchFamily="66" charset="0"/>
              </a:rPr>
              <a:t>упражнять в правильном произношении </a:t>
            </a:r>
          </a:p>
          <a:p>
            <a:r>
              <a:rPr lang="ru-RU" dirty="0">
                <a:solidFill>
                  <a:srgbClr val="FFBF3A"/>
                </a:solidFill>
                <a:latin typeface="Comic Sans MS" panose="030F0702030302020204" pitchFamily="66" charset="0"/>
              </a:rPr>
              <a:t>    изолированного звука 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FBF3A"/>
                </a:solidFill>
                <a:latin typeface="Comic Sans MS" panose="030F0702030302020204" pitchFamily="66" charset="0"/>
              </a:rPr>
              <a:t>развивать фонематический </a:t>
            </a:r>
            <a:r>
              <a:rPr lang="ru-RU" dirty="0" smtClean="0">
                <a:solidFill>
                  <a:srgbClr val="FFBF3A"/>
                </a:solidFill>
                <a:latin typeface="Comic Sans MS" panose="030F0702030302020204" pitchFamily="66" charset="0"/>
              </a:rPr>
              <a:t>слух;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FBF3A"/>
                </a:solidFill>
                <a:latin typeface="Comic Sans MS" panose="030F0702030302020204" pitchFamily="66" charset="0"/>
              </a:rPr>
              <a:t>о</a:t>
            </a:r>
            <a:r>
              <a:rPr lang="ru-RU" dirty="0" smtClean="0">
                <a:solidFill>
                  <a:srgbClr val="FFBF3A"/>
                </a:solidFill>
                <a:latin typeface="Comic Sans MS" panose="030F0702030302020204" pitchFamily="66" charset="0"/>
              </a:rPr>
              <a:t>бучать </a:t>
            </a:r>
            <a:r>
              <a:rPr lang="ru-RU" dirty="0">
                <a:solidFill>
                  <a:srgbClr val="FFBF3A"/>
                </a:solidFill>
                <a:latin typeface="Comic Sans MS" panose="030F0702030302020204" pitchFamily="66" charset="0"/>
              </a:rPr>
              <a:t>навыкам чтения</a:t>
            </a:r>
            <a:r>
              <a:rPr lang="ru-RU" dirty="0" smtClean="0">
                <a:solidFill>
                  <a:srgbClr val="FFBF3A"/>
                </a:solidFill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rgbClr val="FFBF3A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lvl="0"/>
            <a:r>
              <a:rPr lang="ru-RU" b="1" dirty="0">
                <a:solidFill>
                  <a:srgbClr val="FD816B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ХОД ИГРЫ:</a:t>
            </a:r>
          </a:p>
          <a:p>
            <a:pPr lvl="0"/>
            <a:r>
              <a:rPr lang="ru-RU" dirty="0" smtClean="0">
                <a:solidFill>
                  <a:srgbClr val="FFBF3A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Лопнуть мыльный пузырь и произнести (прочитать) звук Л.</a:t>
            </a:r>
            <a:endParaRPr lang="ru-RU" dirty="0">
              <a:solidFill>
                <a:srgbClr val="FFBF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554480"/>
            <a:ext cx="2448000" cy="24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992" y="2599992"/>
            <a:ext cx="2016000" cy="20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368" y="358768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2566" y="4192265"/>
            <a:ext cx="2017951" cy="2011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771" y="5079998"/>
            <a:ext cx="1444364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5640" y="832041"/>
            <a:ext cx="1444877" cy="14448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300" y="3854596"/>
            <a:ext cx="2450804" cy="24508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134" y="700934"/>
            <a:ext cx="2448000" cy="24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442" y="4192265"/>
            <a:ext cx="2017951" cy="2011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30" y="2504672"/>
            <a:ext cx="1805456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337" y="3008672"/>
            <a:ext cx="792000" cy="79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8608" y="4765338"/>
            <a:ext cx="864000" cy="86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055" y="5458592"/>
            <a:ext cx="682811" cy="6828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8687" y="4767907"/>
            <a:ext cx="864000" cy="86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4368" y="4444553"/>
            <a:ext cx="1260000" cy="126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9926" y="3175138"/>
            <a:ext cx="864000" cy="86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0640" y="2074538"/>
            <a:ext cx="1260000" cy="126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6078" y="1212479"/>
            <a:ext cx="684000" cy="68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5421" y="811655"/>
            <a:ext cx="864000" cy="86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6055" y="1294934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l="-1" r="714"/>
          <a:stretch/>
        </p:blipFill>
        <p:spPr>
          <a:xfrm>
            <a:off x="0" y="-29902"/>
            <a:ext cx="12192000" cy="68879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86" y="744197"/>
            <a:ext cx="2176461" cy="217646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343078" y="2676078"/>
            <a:ext cx="1505843" cy="1505843"/>
            <a:chOff x="5343078" y="2676078"/>
            <a:chExt cx="1505843" cy="150584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3078" y="2676078"/>
              <a:ext cx="1505843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/>
            <a:srcRect l="32381" t="38452" r="31905" b="20596"/>
            <a:stretch/>
          </p:blipFill>
          <p:spPr>
            <a:xfrm>
              <a:off x="5724864" y="2989651"/>
              <a:ext cx="740229" cy="84879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735304" y="4200642"/>
            <a:ext cx="1505843" cy="1511939"/>
            <a:chOff x="735304" y="4200642"/>
            <a:chExt cx="1505843" cy="151193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304" y="4200642"/>
              <a:ext cx="1505843" cy="151193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9385" y="4532902"/>
              <a:ext cx="737680" cy="847417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39721" y="1618043"/>
            <a:ext cx="1505843" cy="1511939"/>
            <a:chOff x="9439721" y="1618043"/>
            <a:chExt cx="1505843" cy="151193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39721" y="1618043"/>
              <a:ext cx="1505843" cy="151193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3802" y="1950288"/>
              <a:ext cx="737680" cy="84741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538194" y="2525487"/>
            <a:ext cx="2171692" cy="2171692"/>
            <a:chOff x="2538194" y="2525487"/>
            <a:chExt cx="2171692" cy="217169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8194" y="2525487"/>
              <a:ext cx="2171692" cy="217169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54572" y="3073713"/>
              <a:ext cx="936000" cy="1075239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7300687" y="1318994"/>
            <a:ext cx="2110006" cy="2110006"/>
            <a:chOff x="7300687" y="1318994"/>
            <a:chExt cx="2110006" cy="211000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0687" y="1318994"/>
              <a:ext cx="2110006" cy="211000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5690" y="1857031"/>
              <a:ext cx="900000" cy="103392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235035" y="4200061"/>
            <a:ext cx="2176461" cy="2176461"/>
            <a:chOff x="8235035" y="4200061"/>
            <a:chExt cx="2176461" cy="217646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5035" y="4200061"/>
              <a:ext cx="2176461" cy="217646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73265" y="4776044"/>
              <a:ext cx="900000" cy="103392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5744968" y="4332865"/>
            <a:ext cx="2051931" cy="2043657"/>
            <a:chOff x="5744968" y="4332865"/>
            <a:chExt cx="2051931" cy="204365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44968" y="4332865"/>
              <a:ext cx="2051931" cy="204365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20933" y="4837728"/>
              <a:ext cx="900000" cy="1033929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729192" y="3428999"/>
            <a:ext cx="1505843" cy="1505843"/>
            <a:chOff x="6729192" y="3428999"/>
            <a:chExt cx="1505843" cy="150584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192" y="3428999"/>
              <a:ext cx="1505843" cy="150584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94114" y="3832299"/>
              <a:ext cx="576000" cy="661687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372534" y="537543"/>
            <a:ext cx="1018120" cy="1018120"/>
            <a:chOff x="6372534" y="537543"/>
            <a:chExt cx="1018120" cy="101812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72534" y="537543"/>
              <a:ext cx="1018120" cy="101812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65594" y="798470"/>
              <a:ext cx="432000" cy="496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5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5428" y="2233936"/>
            <a:ext cx="3647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D816B"/>
                </a:solidFill>
                <a:latin typeface="Comic Sans MS" panose="030F0702030302020204" pitchFamily="66" charset="0"/>
              </a:rPr>
              <a:t>МОЛОДЕЦ!</a:t>
            </a:r>
            <a:endParaRPr lang="ru-RU" sz="4800" b="1" dirty="0">
              <a:solidFill>
                <a:srgbClr val="FD816B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50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гретта</dc:creator>
  <cp:lastModifiedBy>гретта</cp:lastModifiedBy>
  <cp:revision>16</cp:revision>
  <dcterms:created xsi:type="dcterms:W3CDTF">2023-11-14T10:33:42Z</dcterms:created>
  <dcterms:modified xsi:type="dcterms:W3CDTF">2023-12-14T06:51:49Z</dcterms:modified>
</cp:coreProperties>
</file>