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67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6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9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49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75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3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82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35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0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9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C06-C094-4408-B88F-8314811E83CF}" type="datetimeFigureOut">
              <a:rPr lang="ru-RU" smtClean="0"/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A7479-B044-4E95-84C7-463CF71268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24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Художественные произведения детских писателей, как смысловой фон для организации познавательно- исследовательской деятельности</a:t>
            </a: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http://malenkajastrana.my1.ru/83/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7" r="6573"/>
          <a:stretch/>
        </p:blipFill>
        <p:spPr bwMode="auto">
          <a:xfrm>
            <a:off x="827584" y="2420888"/>
            <a:ext cx="6768752" cy="30463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TextBox 3"/>
          <p:cNvSpPr txBox="1"/>
          <p:nvPr/>
        </p:nvSpPr>
        <p:spPr>
          <a:xfrm>
            <a:off x="4358447" y="573325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Подготовила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Воспитатель 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ru-RU" dirty="0" err="1" smtClean="0">
                <a:solidFill>
                  <a:srgbClr val="002060"/>
                </a:solidFill>
              </a:rPr>
              <a:t>Кустенко</a:t>
            </a:r>
            <a:r>
              <a:rPr lang="ru-RU" dirty="0" smtClean="0">
                <a:solidFill>
                  <a:srgbClr val="002060"/>
                </a:solidFill>
              </a:rPr>
              <a:t> Э.Г.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2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374" y="5507723"/>
            <a:ext cx="1235362" cy="11391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512" y="602463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5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дает нам колоссальный, обширнейший и глубочайший опыт жизни. Она делает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интеллигентным, развивает в нем не только чувство красоты, но и понимание – понимание жизни, всех ее сложностей, служит проводником в другие эпохи и к другим народам, раскрывает перед вами сердца людей.  Д.С. Лихачев</a:t>
            </a:r>
          </a:p>
          <a:p>
            <a:endParaRPr lang="ru-RU" sz="1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Умейте открыть перед ребенком в окружающем мире что-то одно, но открыть так, чтобы кусочек жизни заиграл перед детьми всеми красками радуги. Оставляйте всегда что-то недосказанное, чтобы ребенку захотелось еще и еще раз возвратиться к тому,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узнал  В</a:t>
            </a: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А.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Сухомлинский</a:t>
            </a:r>
          </a:p>
          <a:p>
            <a:pPr marL="0" indent="0">
              <a:buNone/>
            </a:pP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Художественная литература открывает и объясняет ребенку жизнь общества и природы, мир человеческих чувств и взаимоотношений. Она развивает мышление и воображение ребенка, обогащает его эмоции, расширят  знания ребенка об окружающем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мире,  воздействует </a:t>
            </a: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личн</a:t>
            </a: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сть </a:t>
            </a: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малыша</a:t>
            </a:r>
            <a:r>
              <a:rPr lang="ru-RU" sz="15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im0-tub-ru.yandex.net/i?id=9ab42ecc14564882eacc333ca01ae143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0540">
            <a:off x="493341" y="4957642"/>
            <a:ext cx="3053002" cy="180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https://pics.clipartpng.com/Book_PNG_Clipart-104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https://pics.clipartpng.com/Book_PNG_Clipart-1049.png"/>
          <p:cNvSpPr>
            <a:spLocks noChangeAspect="1" noChangeArrowheads="1"/>
          </p:cNvSpPr>
          <p:nvPr/>
        </p:nvSpPr>
        <p:spPr bwMode="auto">
          <a:xfrm>
            <a:off x="7092280" y="609286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055" y="4549710"/>
            <a:ext cx="1260140" cy="1535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712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86" y="188640"/>
            <a:ext cx="8427546" cy="576064"/>
          </a:xfrm>
        </p:spPr>
        <p:txBody>
          <a:bodyPr>
            <a:normAutofit/>
          </a:bodyPr>
          <a:lstStyle/>
          <a:p>
            <a:r>
              <a:rPr lang="en-US" sz="1500" dirty="0" smtClean="0"/>
              <a:t>  </a:t>
            </a:r>
            <a:r>
              <a:rPr lang="ru-RU" sz="1500" b="1" u="sng" dirty="0" smtClean="0">
                <a:solidFill>
                  <a:srgbClr val="002060"/>
                </a:solidFill>
              </a:rPr>
              <a:t>При подборе художественных произведений воспитатель должен сообразовываться:</a:t>
            </a:r>
            <a:endParaRPr lang="ru-RU" sz="1500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424936" cy="2376264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С особенностями детей группы;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Их актуальными интересами;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С содержанием других культурных практик.</a:t>
            </a:r>
          </a:p>
          <a:p>
            <a:pPr marL="0" indent="0">
              <a:buNone/>
            </a:pPr>
            <a:r>
              <a:rPr lang="ru-RU" sz="1400" b="1" u="sng" dirty="0" smtClean="0">
                <a:solidFill>
                  <a:srgbClr val="002060"/>
                </a:solidFill>
              </a:rPr>
              <a:t>Цель:</a:t>
            </a:r>
            <a:r>
              <a:rPr lang="en-US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r>
              <a:rPr lang="ru-RU" sz="1400" b="1" dirty="0" smtClean="0">
                <a:solidFill>
                  <a:srgbClr val="002060"/>
                </a:solidFill>
              </a:rPr>
              <a:t>Развить устойчивый интерес к художественной и познавательной литературе , умение слушать, познавать, сравнивать, сопоставлять, мыслить словами.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Развить мышление, внимание, воображение, память, чувство юмора.</a:t>
            </a:r>
          </a:p>
          <a:p>
            <a:r>
              <a:rPr lang="ru-RU" sz="1400" b="1" dirty="0" smtClean="0">
                <a:solidFill>
                  <a:srgbClr val="002060"/>
                </a:solidFill>
              </a:rPr>
              <a:t>Воспитать читателя, способного испытывать сострадание, сочувствие к героям книги, отождествлять себя с полюбившимся персонажем.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r>
              <a:rPr lang="ru-RU" sz="1400" b="1" dirty="0" smtClean="0">
                <a:solidFill>
                  <a:srgbClr val="002060"/>
                </a:solidFill>
              </a:rPr>
              <a:t>Воспитатель </a:t>
            </a:r>
            <a:r>
              <a:rPr lang="ru-RU" sz="1400" b="1" dirty="0">
                <a:solidFill>
                  <a:srgbClr val="002060"/>
                </a:solidFill>
              </a:rPr>
              <a:t>выступает как партнер детей, проявляет эмоции, соответствующие содержанию </a:t>
            </a:r>
            <a:r>
              <a:rPr lang="ru-RU" sz="1400" b="1" dirty="0" smtClean="0">
                <a:solidFill>
                  <a:srgbClr val="002060"/>
                </a:solidFill>
              </a:rPr>
              <a:t>текста </a:t>
            </a:r>
            <a:r>
              <a:rPr lang="ru-RU" sz="1800" b="1" dirty="0" smtClean="0">
                <a:solidFill>
                  <a:srgbClr val="FF0000"/>
                </a:solidFill>
              </a:rPr>
              <a:t>(здесь </a:t>
            </a:r>
            <a:r>
              <a:rPr lang="ru-RU" sz="1800" b="1" dirty="0" err="1" smtClean="0">
                <a:solidFill>
                  <a:srgbClr val="FF0000"/>
                </a:solidFill>
              </a:rPr>
              <a:t>желат</a:t>
            </a:r>
            <a:r>
              <a:rPr lang="ru-RU" sz="1800" b="1" smtClean="0">
                <a:solidFill>
                  <a:srgbClr val="FF0000"/>
                </a:solidFill>
              </a:rPr>
              <a:t> фото, </a:t>
            </a:r>
            <a:r>
              <a:rPr lang="ru-RU" sz="1800" b="1" dirty="0" smtClean="0">
                <a:solidFill>
                  <a:srgbClr val="FF0000"/>
                </a:solidFill>
              </a:rPr>
              <a:t>где вы читаете детям!)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2816">
            <a:off x="898189" y="3900093"/>
            <a:ext cx="1912481" cy="17694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В предлагаемую вашему вниманию книжку вошла сказка &amp;quot;Два жадных медвежо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650" y="4078264"/>
            <a:ext cx="1584176" cy="20882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vatars.mds.yandex.net/i?id=af60f187e60e5bf264fa1071090b17e6_l-5220124-images-thumbs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7996">
            <a:off x="5512774" y="3642129"/>
            <a:ext cx="1881351" cy="24564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14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46253"/>
            <a:ext cx="8424936" cy="2422629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Литература 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тесно связана со всеми видами искусства и часто выступает по отношению к </a:t>
            </a:r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ним</a:t>
            </a:r>
            <a:r>
              <a:rPr lang="en-US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своеобразной 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основой. </a:t>
            </a:r>
          </a:p>
          <a:p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Театрализованная 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игра тесно связана с литературным и художественным </a:t>
            </a:r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произведением, - это один 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из самых эффективных способов воздействия на ребёнка, в котором наиболее ярко проявляется принцип обучения: учить играя</a:t>
            </a:r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endParaRPr lang="ru-RU" sz="16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Способность </a:t>
            </a:r>
            <a:r>
              <a:rPr lang="ru-RU" sz="1600" b="1" dirty="0">
                <a:solidFill>
                  <a:srgbClr val="002060"/>
                </a:solidFill>
                <a:cs typeface="Times New Roman" panose="02020603050405020304" pitchFamily="18" charset="0"/>
              </a:rPr>
              <a:t>ребёнка идентифицировать себя с любимым героем позволяет педагогу оказывать положительное влияние на детей с помощью театрализованной </a:t>
            </a:r>
            <a:r>
              <a:rPr lang="ru-RU" sz="1600" b="1" dirty="0">
                <a:solidFill>
                  <a:srgbClr val="002060"/>
                </a:solidFill>
              </a:rPr>
              <a:t>деятельности</a:t>
            </a:r>
            <a:r>
              <a:rPr lang="ru-RU" sz="1600" b="1" dirty="0" smtClean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16631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«Чтение </a:t>
            </a:r>
            <a:r>
              <a:rPr lang="ru-RU" sz="1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– только начало, творчество жизни –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вот цель». 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Н.А. Рубакин</a:t>
            </a:r>
            <a:endParaRPr lang="ru-RU" sz="14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                                                                                                               </a:t>
            </a:r>
            <a:endParaRPr lang="ru-RU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810" y="4115358"/>
            <a:ext cx="2607433" cy="259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8964">
            <a:off x="156184" y="3396546"/>
            <a:ext cx="3277041" cy="16897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3847">
            <a:off x="6722851" y="3300042"/>
            <a:ext cx="2032000" cy="1968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039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424936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600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endParaRPr lang="ru-RU" sz="1600" b="1" dirty="0" smtClean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Взаимосвязь детской художественной литературы и изобразительной деятельности способствует более глубокому эмоциональному переживанию образов литературного произведения и последующей их передаче в изобразительной деятельности.    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Влияние произведений литературы на занятия художественным творчеством способствует оптимальному и интенсивному развитию всех психических процессов и функций, приучает ребенка думать и анализировать, соизмерять и сравнивать, сочинять и воображать.</a:t>
            </a: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sz="3000" dirty="0"/>
          </a:p>
          <a:p>
            <a:endParaRPr lang="ru-RU" sz="3000" dirty="0" smtClean="0"/>
          </a:p>
          <a:p>
            <a:endParaRPr lang="ru-RU" sz="3000" dirty="0"/>
          </a:p>
          <a:p>
            <a:endParaRPr lang="ru-RU" sz="3000" dirty="0" smtClean="0"/>
          </a:p>
          <a:p>
            <a:endParaRPr lang="ru-RU" sz="3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1969">
            <a:off x="277032" y="2989575"/>
            <a:ext cx="2220972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4974">
            <a:off x="6641293" y="3805049"/>
            <a:ext cx="2002681" cy="23512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492" y="4597365"/>
            <a:ext cx="2473332" cy="18177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647" y="2627603"/>
            <a:ext cx="1598356" cy="183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7" y="2794437"/>
            <a:ext cx="2604578" cy="26461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973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31460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Благодарю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501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6475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312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Художественные произведения детских писателей, как смысловой фон для организации познавательно- исследовательской деятельности</vt:lpstr>
      <vt:lpstr>Презентация PowerPoint</vt:lpstr>
      <vt:lpstr>  При подборе художественных произведений воспитатель должен сообразовываться:</vt:lpstr>
      <vt:lpstr>Презентация PowerPoint</vt:lpstr>
      <vt:lpstr>Презентация PowerPoint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Развивающие функции художественной литературы</dc:title>
  <dc:creator>user</dc:creator>
  <cp:lastModifiedBy>Пользователь Windows</cp:lastModifiedBy>
  <cp:revision>40</cp:revision>
  <dcterms:created xsi:type="dcterms:W3CDTF">2016-01-10T09:04:07Z</dcterms:created>
  <dcterms:modified xsi:type="dcterms:W3CDTF">2022-06-04T15:15:05Z</dcterms:modified>
</cp:coreProperties>
</file>