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0" r:id="rId3"/>
    <p:sldId id="271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9" indent="0" algn="ctr">
              <a:buNone/>
              <a:defRPr sz="2000"/>
            </a:lvl2pPr>
            <a:lvl3pPr marL="914240" indent="0" algn="ctr">
              <a:buNone/>
              <a:defRPr sz="1867"/>
            </a:lvl3pPr>
            <a:lvl4pPr marL="1371359" indent="0" algn="ctr">
              <a:buNone/>
              <a:defRPr sz="1600"/>
            </a:lvl4pPr>
            <a:lvl5pPr marL="1828480" indent="0" algn="ctr">
              <a:buNone/>
              <a:defRPr sz="1600"/>
            </a:lvl5pPr>
            <a:lvl6pPr marL="2285599" indent="0" algn="ctr">
              <a:buNone/>
              <a:defRPr sz="1600"/>
            </a:lvl6pPr>
            <a:lvl7pPr marL="2742719" indent="0" algn="ctr">
              <a:buNone/>
              <a:defRPr sz="1600"/>
            </a:lvl7pPr>
            <a:lvl8pPr marL="3199839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890B-54E3-410A-9FF0-65206BF376F1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0B39-4C2A-41DD-8B14-1B1301681C5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AutoShape 7"/>
          <p:cNvCxnSpPr>
            <a:cxnSpLocks noChangeShapeType="1"/>
          </p:cNvCxnSpPr>
          <p:nvPr userDrawn="1"/>
        </p:nvCxnSpPr>
        <p:spPr bwMode="auto">
          <a:xfrm>
            <a:off x="4435643" y="916983"/>
            <a:ext cx="7756360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Прямоугольник 15"/>
          <p:cNvSpPr/>
          <p:nvPr userDrawn="1"/>
        </p:nvSpPr>
        <p:spPr>
          <a:xfrm>
            <a:off x="11202671" y="6567057"/>
            <a:ext cx="274639" cy="2909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7" name="TextBox 2"/>
          <p:cNvSpPr txBox="1">
            <a:spLocks noChangeArrowheads="1"/>
          </p:cNvSpPr>
          <p:nvPr userDrawn="1"/>
        </p:nvSpPr>
        <p:spPr bwMode="auto">
          <a:xfrm>
            <a:off x="11063587" y="6543251"/>
            <a:ext cx="561975" cy="3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>
            <a:spAutoFit/>
          </a:bodyPr>
          <a:lstStyle/>
          <a:p>
            <a:pPr algn="ctr"/>
            <a:fld id="{F49DECF2-3CCD-40BE-890C-4CB009BD2F85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4467725" y="83593"/>
            <a:ext cx="7724275" cy="892920"/>
          </a:xfrm>
          <a:prstGeom prst="rect">
            <a:avLst/>
          </a:prstGeom>
        </p:spPr>
        <p:txBody>
          <a:bodyPr vert="horz" lIns="91427" tIns="45713" rIns="91427" bIns="45713" rtlCol="0" anchor="b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Опыт создания электронной базы учебных материалов </a:t>
            </a:r>
          </a:p>
          <a:p>
            <a:pPr algn="ctr" defTabSz="121917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для самоподготовки учащихся по музыкально-теоретическим дисциплинам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857803" y="328247"/>
            <a:ext cx="3090951" cy="669213"/>
            <a:chOff x="438791" y="256057"/>
            <a:chExt cx="3090949" cy="66921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107348" y="315872"/>
              <a:ext cx="2422392" cy="552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867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КУЗБАССКИЙ</a:t>
              </a:r>
            </a:p>
            <a:p>
              <a:pPr algn="just">
                <a:lnSpc>
                  <a:spcPct val="80000"/>
                </a:lnSpc>
              </a:pPr>
              <a:r>
                <a:rPr lang="ru-RU" sz="1867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КОЛЛЕДЖ ИСКУССТВ</a:t>
              </a:r>
            </a:p>
          </p:txBody>
        </p:sp>
        <p:pic>
          <p:nvPicPr>
            <p:cNvPr id="19" name="Рисунок 22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91" y="256057"/>
              <a:ext cx="668557" cy="669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8260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40" indent="0">
              <a:buNone/>
              <a:defRPr sz="2400"/>
            </a:lvl3pPr>
            <a:lvl4pPr marL="1371359" indent="0">
              <a:buNone/>
              <a:defRPr sz="2000"/>
            </a:lvl4pPr>
            <a:lvl5pPr marL="1828480" indent="0">
              <a:buNone/>
              <a:defRPr sz="2000"/>
            </a:lvl5pPr>
            <a:lvl6pPr marL="2285599" indent="0">
              <a:buNone/>
              <a:defRPr sz="2000"/>
            </a:lvl6pPr>
            <a:lvl7pPr marL="2742719" indent="0">
              <a:buNone/>
              <a:defRPr sz="2000"/>
            </a:lvl7pPr>
            <a:lvl8pPr marL="3199839" indent="0">
              <a:buNone/>
              <a:defRPr sz="2000"/>
            </a:lvl8pPr>
            <a:lvl9pPr marL="365695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467"/>
            </a:lvl2pPr>
            <a:lvl3pPr marL="914240" indent="0">
              <a:buNone/>
              <a:defRPr sz="1200"/>
            </a:lvl3pPr>
            <a:lvl4pPr marL="1371359" indent="0">
              <a:buNone/>
              <a:defRPr sz="1067"/>
            </a:lvl4pPr>
            <a:lvl5pPr marL="1828480" indent="0">
              <a:buNone/>
              <a:defRPr sz="1067"/>
            </a:lvl5pPr>
            <a:lvl6pPr marL="2285599" indent="0">
              <a:buNone/>
              <a:defRPr sz="1067"/>
            </a:lvl6pPr>
            <a:lvl7pPr marL="2742719" indent="0">
              <a:buNone/>
              <a:defRPr sz="1067"/>
            </a:lvl7pPr>
            <a:lvl8pPr marL="3199839" indent="0">
              <a:buNone/>
              <a:defRPr sz="1067"/>
            </a:lvl8pPr>
            <a:lvl9pPr marL="365695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890B-54E3-410A-9FF0-65206BF376F1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0B39-4C2A-41DD-8B14-1B130168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6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890B-54E3-410A-9FF0-65206BF376F1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0B39-4C2A-41DD-8B14-1B130168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01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41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890B-54E3-410A-9FF0-65206BF376F1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0B39-4C2A-41DD-8B14-1B130168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42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9" indent="0" algn="ctr">
              <a:buNone/>
              <a:defRPr sz="2000"/>
            </a:lvl2pPr>
            <a:lvl3pPr marL="914240" indent="0" algn="ctr">
              <a:buNone/>
              <a:defRPr sz="1867"/>
            </a:lvl3pPr>
            <a:lvl4pPr marL="1371359" indent="0" algn="ctr">
              <a:buNone/>
              <a:defRPr sz="1600"/>
            </a:lvl4pPr>
            <a:lvl5pPr marL="1828480" indent="0" algn="ctr">
              <a:buNone/>
              <a:defRPr sz="1600"/>
            </a:lvl5pPr>
            <a:lvl6pPr marL="2285599" indent="0" algn="ctr">
              <a:buNone/>
              <a:defRPr sz="1600"/>
            </a:lvl6pPr>
            <a:lvl7pPr marL="2742719" indent="0" algn="ctr">
              <a:buNone/>
              <a:defRPr sz="1600"/>
            </a:lvl7pPr>
            <a:lvl8pPr marL="3199839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890B-54E3-410A-9FF0-65206BF376F1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0B39-4C2A-41DD-8B14-1B1301681C5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1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890B-54E3-410A-9FF0-65206BF376F1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0B39-4C2A-41DD-8B14-1B130168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890B-54E3-410A-9FF0-65206BF376F1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0B39-4C2A-41DD-8B14-1B130168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97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890B-54E3-410A-9FF0-65206BF376F1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0B39-4C2A-41DD-8B14-1B130168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75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0" indent="0">
              <a:buNone/>
              <a:defRPr sz="1867" b="1"/>
            </a:lvl3pPr>
            <a:lvl4pPr marL="1371359" indent="0">
              <a:buNone/>
              <a:defRPr sz="1600" b="1"/>
            </a:lvl4pPr>
            <a:lvl5pPr marL="1828480" indent="0">
              <a:buNone/>
              <a:defRPr sz="1600" b="1"/>
            </a:lvl5pPr>
            <a:lvl6pPr marL="2285599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39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9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0" indent="0">
              <a:buNone/>
              <a:defRPr sz="1867" b="1"/>
            </a:lvl3pPr>
            <a:lvl4pPr marL="1371359" indent="0">
              <a:buNone/>
              <a:defRPr sz="1600" b="1"/>
            </a:lvl4pPr>
            <a:lvl5pPr marL="1828480" indent="0">
              <a:buNone/>
              <a:defRPr sz="1600" b="1"/>
            </a:lvl5pPr>
            <a:lvl6pPr marL="2285599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39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9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890B-54E3-410A-9FF0-65206BF376F1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0B39-4C2A-41DD-8B14-1B130168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1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890B-54E3-410A-9FF0-65206BF376F1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0B39-4C2A-41DD-8B14-1B130168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63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890B-54E3-410A-9FF0-65206BF376F1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0B39-4C2A-41DD-8B14-1B130168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9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467"/>
            </a:lvl2pPr>
            <a:lvl3pPr marL="914240" indent="0">
              <a:buNone/>
              <a:defRPr sz="1200"/>
            </a:lvl3pPr>
            <a:lvl4pPr marL="1371359" indent="0">
              <a:buNone/>
              <a:defRPr sz="1067"/>
            </a:lvl4pPr>
            <a:lvl5pPr marL="1828480" indent="0">
              <a:buNone/>
              <a:defRPr sz="1067"/>
            </a:lvl5pPr>
            <a:lvl6pPr marL="2285599" indent="0">
              <a:buNone/>
              <a:defRPr sz="1067"/>
            </a:lvl6pPr>
            <a:lvl7pPr marL="2742719" indent="0">
              <a:buNone/>
              <a:defRPr sz="1067"/>
            </a:lvl7pPr>
            <a:lvl8pPr marL="3199839" indent="0">
              <a:buNone/>
              <a:defRPr sz="1067"/>
            </a:lvl8pPr>
            <a:lvl9pPr marL="365695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890B-54E3-410A-9FF0-65206BF376F1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0B39-4C2A-41DD-8B14-1B130168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59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0" tIns="34285" rIns="68570" bIns="34285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0" tIns="34285" rIns="68570" bIns="3428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70" tIns="34285" rIns="68570" bIns="3428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2890B-54E3-410A-9FF0-65206BF376F1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68570" tIns="34285" rIns="68570" bIns="3428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68570" tIns="34285" rIns="68570" bIns="3428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10B39-4C2A-41DD-8B14-1B1301681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1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1" indent="-228561" algn="l" defTabSz="91424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1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1" indent="-228561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1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9" indent="-228561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1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9" indent="-228561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1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9" indent="-228561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9" algn="l" defTabSz="91424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9" algn="l" defTabSz="91424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9" algn="l" defTabSz="91424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username@gpou-noki.ru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280000" y="5020883"/>
            <a:ext cx="76320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280000" y="2493119"/>
            <a:ext cx="76320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s://1sad.my1.ru/images/vremja_byt_pervymi_kuzba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00" y="355412"/>
            <a:ext cx="1497045" cy="119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020506" y="617659"/>
            <a:ext cx="3596895" cy="839386"/>
            <a:chOff x="438791" y="256056"/>
            <a:chExt cx="3596893" cy="83938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277353" y="315872"/>
              <a:ext cx="2758331" cy="6174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119">
                <a:lnSpc>
                  <a:spcPct val="80000"/>
                </a:lnSpc>
              </a:pPr>
              <a:r>
                <a:rPr lang="ru-RU" sz="2133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/>
                </a:rPr>
                <a:t>КУЗБАССКИЙ</a:t>
              </a:r>
            </a:p>
            <a:p>
              <a:pPr algn="just" defTabSz="457119">
                <a:lnSpc>
                  <a:spcPct val="80000"/>
                </a:lnSpc>
              </a:pPr>
              <a:r>
                <a:rPr lang="ru-RU" sz="2133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/>
                </a:rPr>
                <a:t>КОЛЛЕДЖ ИСКУССТВ</a:t>
              </a:r>
            </a:p>
          </p:txBody>
        </p:sp>
        <p:pic>
          <p:nvPicPr>
            <p:cNvPr id="13" name="Рисунок 2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91" y="256056"/>
              <a:ext cx="838562" cy="839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1716756" y="2775826"/>
            <a:ext cx="8471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</a:rPr>
              <a:t>Опыт создания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</a:rPr>
              <a:t>электронной базы учебных материалов для самоподготовки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</a:rPr>
              <a:t>учащихся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</a:rPr>
              <a:t>по музыкально-теоретическим дисциплинам</a:t>
            </a:r>
          </a:p>
        </p:txBody>
      </p:sp>
    </p:spTree>
    <p:extLst>
      <p:ext uri="{BB962C8B-B14F-4D97-AF65-F5344CB8AC3E}">
        <p14:creationId xmlns:p14="http://schemas.microsoft.com/office/powerpoint/2010/main" val="2326850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6518" t="31905" r="23662" b="9524"/>
          <a:stretch/>
        </p:blipFill>
        <p:spPr bwMode="auto">
          <a:xfrm>
            <a:off x="1431064" y="1162594"/>
            <a:ext cx="8408026" cy="5064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2953" y="6227007"/>
            <a:ext cx="10993687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19"/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Иллюстрация 4. Текстовые и нотные материалы для самоподготовки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2745672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15" r="22860" b="4762"/>
          <a:stretch/>
        </p:blipFill>
        <p:spPr bwMode="auto">
          <a:xfrm>
            <a:off x="911424" y="1110343"/>
            <a:ext cx="8990983" cy="4888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1424" y="6093297"/>
            <a:ext cx="10369152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19"/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Иллюстрация 5. Аудиоматериалы для подготовки к музыкальной викторине</a:t>
            </a:r>
          </a:p>
        </p:txBody>
      </p:sp>
    </p:spTree>
    <p:extLst>
      <p:ext uri="{BB962C8B-B14F-4D97-AF65-F5344CB8AC3E}">
        <p14:creationId xmlns:p14="http://schemas.microsoft.com/office/powerpoint/2010/main" val="2916198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6766" y="1283134"/>
            <a:ext cx="10561173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119"/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6. Для работы учащихся с предоставленными материалами педагог формирует ссылку на данную тему и отправляет ее на электронную почту учащихся посредством массовой почтовой рассылки на корпоративные почтовые адреса в сервисе </a:t>
            </a:r>
            <a:r>
              <a:rPr lang="ru-RU" sz="1867" dirty="0" err="1">
                <a:solidFill>
                  <a:prstClr val="black"/>
                </a:solidFill>
                <a:latin typeface="Calibri" panose="020F0502020204030204"/>
              </a:rPr>
              <a:t>Gmail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. Учащиеся получают уведомление от почтового сервиса автоматически.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11086" r="16868" b="58449"/>
          <a:stretch/>
        </p:blipFill>
        <p:spPr bwMode="auto">
          <a:xfrm>
            <a:off x="2269093" y="2524756"/>
            <a:ext cx="6794343" cy="36375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60096" y="2924944"/>
            <a:ext cx="1920213" cy="129614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19"/>
            <a:endParaRPr lang="ru-RU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9517" y="6316769"/>
            <a:ext cx="11041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19"/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Иллюстрация 6. Формирование ссылки на домашнее задание и материалы для самоподготовки в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Google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 Классе</a:t>
            </a:r>
          </a:p>
        </p:txBody>
      </p:sp>
    </p:spTree>
    <p:extLst>
      <p:ext uri="{BB962C8B-B14F-4D97-AF65-F5344CB8AC3E}">
        <p14:creationId xmlns:p14="http://schemas.microsoft.com/office/powerpoint/2010/main" val="2970640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7646" y="2454874"/>
            <a:ext cx="109858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Работа  по организации единой базы учебных материалов для самоподготовки учащихся по музыкально-теоретическим дисциплинам позволяет: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систематически предоставлять обучающимся полный объем актуальных учебных материалов (в том числе, мультимедийных, аудиовизуальных) для самостоятельной работы;</a:t>
            </a:r>
          </a:p>
          <a:p>
            <a:pPr marL="285750" indent="-285750">
              <a:buFontTx/>
              <a:buChar char="-"/>
            </a:pPr>
            <a:r>
              <a:rPr lang="ru-RU" dirty="0"/>
              <a:t>исключить ручной труд труда из процессов передачи информации от преподавателя к обучающимся, поиска и получения учебной информации;</a:t>
            </a:r>
          </a:p>
          <a:p>
            <a:pPr marL="285750" indent="-285750">
              <a:buFontTx/>
              <a:buChar char="-"/>
            </a:pPr>
            <a:r>
              <a:rPr lang="ru-RU" dirty="0"/>
              <a:t>исключить необходимость ожидания и перемещения обучающихся при обращении за учебными материалами к библиотечному фонду;</a:t>
            </a:r>
          </a:p>
          <a:p>
            <a:pPr marL="285750" indent="-285750">
              <a:buFontTx/>
              <a:buChar char="-"/>
            </a:pPr>
            <a:r>
              <a:rPr lang="ru-RU" dirty="0"/>
              <a:t>улучшить качество выполнения заданий обучающимися.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0098" y="1889560"/>
            <a:ext cx="183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1537140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4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19120" y="3286788"/>
            <a:ext cx="3677743" cy="246502"/>
          </a:xfrm>
          <a:prstGeom prst="rect">
            <a:avLst/>
          </a:prstGeom>
        </p:spPr>
        <p:txBody>
          <a:bodyPr vert="horz" lIns="68570" tIns="34285" rIns="68570" bIns="34285" rtlCol="0" anchor="b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defRPr/>
            </a:pPr>
            <a:r>
              <a:rPr lang="ru-RU" sz="1800" b="1" dirty="0">
                <a:latin typeface="Calibri" panose="020F0502020204030204"/>
              </a:rPr>
              <a:t>Методическое обоснование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3874" y="3892580"/>
            <a:ext cx="101507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Деятельность по подготовке обучающихся к учебным занятиям осуществляется согласно требованиям ФГОС с учётом особенностей учебного процесса. Самоподготовка – многомерное явление; в ее основе лежат те средства обучения, которые являются источником и предметным фундаментом деятельности. Поэтому при самоподготовке используются задания, помогающие нацелить обучающихся на работу с различными средствами: </a:t>
            </a:r>
          </a:p>
          <a:p>
            <a:pPr indent="457200"/>
            <a:r>
              <a:rPr lang="ru-RU" dirty="0"/>
              <a:t>- учебной литературой (основной и дополнительной);</a:t>
            </a:r>
          </a:p>
          <a:p>
            <a:pPr indent="457200"/>
            <a:r>
              <a:rPr lang="ru-RU" dirty="0"/>
              <a:t>- аудио- и визуальными материалами; </a:t>
            </a:r>
          </a:p>
          <a:p>
            <a:pPr indent="457200"/>
            <a:r>
              <a:rPr lang="ru-RU" dirty="0"/>
              <a:t>- нотной литературой.</a:t>
            </a:r>
          </a:p>
        </p:txBody>
      </p:sp>
    </p:spTree>
    <p:extLst>
      <p:ext uri="{BB962C8B-B14F-4D97-AF65-F5344CB8AC3E}">
        <p14:creationId xmlns:p14="http://schemas.microsoft.com/office/powerpoint/2010/main" val="216788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1006" y="1552127"/>
            <a:ext cx="104888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/>
              <a:t>Самоподготовка по предметам музыкально-теоретического цикла включает в себя следующие виды работы:</a:t>
            </a:r>
          </a:p>
          <a:p>
            <a:pPr indent="457200" algn="just"/>
            <a:r>
              <a:rPr lang="ru-RU" dirty="0"/>
              <a:t>- изучение литературы, конспектирование/реферирование, подготовка устного сообщения по изученным источникам, подготовка к семинарскому занятию, подготовка к тестированию;</a:t>
            </a:r>
          </a:p>
          <a:p>
            <a:pPr indent="457200" algn="just"/>
            <a:r>
              <a:rPr lang="ru-RU" dirty="0"/>
              <a:t>- слушание музыки (с нотами): прослушивание изучаемых музыкальных произведений целиком, прослушивания избранных фрагментов для подготовке к викторине;</a:t>
            </a:r>
          </a:p>
          <a:p>
            <a:pPr indent="457200" algn="just"/>
            <a:r>
              <a:rPr lang="ru-RU" dirty="0"/>
              <a:t>- просмотр учебных видеоматериалов: </a:t>
            </a:r>
            <a:r>
              <a:rPr lang="ru-RU" dirty="0" err="1"/>
              <a:t>видеоклавиров</a:t>
            </a:r>
            <a:r>
              <a:rPr lang="ru-RU" dirty="0"/>
              <a:t>, лекций, документальных фильмов, постановок музыкально-театральных произведений, концертных записей.</a:t>
            </a:r>
          </a:p>
          <a:p>
            <a:pPr indent="457200" algn="just"/>
            <a:r>
              <a:rPr lang="ru-RU" dirty="0"/>
              <a:t>Таким образом, для достижения высоких результатов обучения применяются различные источники знаний с учетом специфики учебной дисциплины.</a:t>
            </a:r>
          </a:p>
          <a:p>
            <a:pPr algn="just"/>
            <a:r>
              <a:rPr lang="ru-RU" dirty="0"/>
              <a:t> </a:t>
            </a:r>
            <a:endParaRPr lang="ru-RU" dirty="0" smtClean="0"/>
          </a:p>
          <a:p>
            <a:pPr indent="457200" algn="just"/>
            <a:r>
              <a:rPr lang="ru-RU" dirty="0"/>
              <a:t>Возникающая в учебно-педагогическом процессе необходимость работы обучающегося с различными информационными носителями (аудио-видеоаппаратурой, компьютером, книжными изданиями) в условиях самоподготовки обусловливает необходимость создания </a:t>
            </a:r>
            <a:r>
              <a:rPr lang="ru-RU" b="1" dirty="0"/>
              <a:t>единой электронной базы учебных материалов по музыкально-теоретическим </a:t>
            </a:r>
            <a:r>
              <a:rPr lang="ru-RU" b="1" dirty="0" smtClean="0"/>
              <a:t>дисциплинам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874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3237" y="1339424"/>
            <a:ext cx="10081120" cy="210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585" algn="just" defTabSz="457119"/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1. </a:t>
            </a:r>
            <a:r>
              <a:rPr lang="ru-RU" sz="1867" b="1" dirty="0">
                <a:solidFill>
                  <a:prstClr val="black"/>
                </a:solidFill>
                <a:latin typeface="Calibri" panose="020F0502020204030204"/>
              </a:rPr>
              <a:t>В качестве единой электронной платформы применяется Google Класс 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— бесплатный веб-сервис для образовательных организаций, призванный упростить создание и распространение заданий безбумажным способом. </a:t>
            </a:r>
          </a:p>
          <a:p>
            <a:pPr indent="609585" algn="just" defTabSz="457119"/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Для этого используется набор сервисов Google: </a:t>
            </a:r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Google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 Диск - сервис хранения, редактирования и синхронизации файлов, </a:t>
            </a:r>
            <a:r>
              <a:rPr lang="ru-RU" sz="1867" dirty="0" err="1">
                <a:solidFill>
                  <a:prstClr val="black"/>
                </a:solidFill>
                <a:latin typeface="Calibri" panose="020F0502020204030204"/>
              </a:rPr>
              <a:t>Google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867" dirty="0" err="1">
                <a:solidFill>
                  <a:prstClr val="black"/>
                </a:solidFill>
                <a:latin typeface="Calibri" panose="020F0502020204030204"/>
              </a:rPr>
              <a:t>Docs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 – создание документов и таблиц, почтовый сервис </a:t>
            </a:r>
            <a:r>
              <a:rPr lang="ru-RU" sz="1867" dirty="0" err="1">
                <a:solidFill>
                  <a:prstClr val="black"/>
                </a:solidFill>
                <a:latin typeface="Calibri" panose="020F0502020204030204"/>
              </a:rPr>
              <a:t>Gmail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 для отправки электронных писем одному или нескольким учащимся в интерфейсе Класса, а также Календарь </a:t>
            </a:r>
            <a:r>
              <a:rPr lang="ru-RU" sz="1867" dirty="0" err="1">
                <a:solidFill>
                  <a:prstClr val="black"/>
                </a:solidFill>
                <a:latin typeface="Calibri" panose="020F0502020204030204"/>
              </a:rPr>
              <a:t>Google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 для планирования.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804" t="18571" r="14822" b="18809"/>
          <a:stretch/>
        </p:blipFill>
        <p:spPr bwMode="auto">
          <a:xfrm>
            <a:off x="2345803" y="3443013"/>
            <a:ext cx="7415988" cy="23213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17525" y="6101823"/>
            <a:ext cx="8665193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19"/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Иллюстрация 1. Интерфейс платформы </a:t>
            </a:r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Google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 Класс. Организация учебных курсов</a:t>
            </a:r>
          </a:p>
        </p:txBody>
      </p:sp>
    </p:spTree>
    <p:extLst>
      <p:ext uri="{BB962C8B-B14F-4D97-AF65-F5344CB8AC3E}">
        <p14:creationId xmlns:p14="http://schemas.microsoft.com/office/powerpoint/2010/main" val="224812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5440" y="1867359"/>
            <a:ext cx="10081120" cy="4114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585" algn="just" defTabSz="457119"/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2. Для работы преподавателя и обучающихся на платформе  </a:t>
            </a:r>
            <a:r>
              <a:rPr lang="ru-RU" sz="1867" dirty="0" err="1">
                <a:solidFill>
                  <a:prstClr val="black"/>
                </a:solidFill>
                <a:latin typeface="Calibri" panose="020F0502020204030204"/>
              </a:rPr>
              <a:t>Google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 Класс </a:t>
            </a:r>
            <a:r>
              <a:rPr lang="ru-RU" sz="1867" b="1" dirty="0">
                <a:solidFill>
                  <a:prstClr val="black"/>
                </a:solidFill>
                <a:latin typeface="Calibri" panose="020F0502020204030204"/>
              </a:rPr>
              <a:t>требуется наличие аккаунта</a:t>
            </a:r>
            <a:r>
              <a:rPr lang="en-US" sz="1867" b="1" dirty="0">
                <a:solidFill>
                  <a:prstClr val="black"/>
                </a:solidFill>
                <a:latin typeface="Calibri" panose="020F0502020204030204"/>
              </a:rPr>
              <a:t> Google</a:t>
            </a:r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867" b="1" dirty="0">
                <a:solidFill>
                  <a:prstClr val="black"/>
                </a:solidFill>
                <a:latin typeface="Calibri" panose="020F0502020204030204"/>
              </a:rPr>
              <a:t>и индивидуального адреса электронной почты 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в сервисе </a:t>
            </a:r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Gmail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, что позволяет преподавателю организовать учебный курс для создания единой базы материалов для самоподготовки, а обучающимся – подключиться к этому курсу и получать уведомления о размещении домашнего задания.</a:t>
            </a:r>
          </a:p>
          <a:p>
            <a:pPr indent="609585" algn="just" defTabSz="457119"/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Google 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предоставляет учебным бесплатный сервис </a:t>
            </a:r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Google Workspace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, предоставляющий организации собственный адрес электронной почты с индивидуальным доменным именем (пример: </a:t>
            </a:r>
            <a:r>
              <a:rPr lang="en-US" sz="1867" dirty="0">
                <a:solidFill>
                  <a:prstClr val="black"/>
                </a:solidFill>
                <a:latin typeface="Calibri" panose="020F0502020204030204"/>
                <a:hlinkClick r:id="rId2"/>
              </a:rPr>
              <a:t>username@gpou-noki.ru</a:t>
            </a:r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)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, возможность создания общей базы данных электронных адресов всех пользователей с индивидуальным доменным именем учебного заведения и доступ к инструментам для совместной работы, таким как </a:t>
            </a:r>
            <a:r>
              <a:rPr lang="ru-RU" sz="1867" dirty="0" err="1">
                <a:solidFill>
                  <a:prstClr val="black"/>
                </a:solidFill>
                <a:latin typeface="Calibri" panose="020F0502020204030204"/>
              </a:rPr>
              <a:t>Gmail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, Календарь, </a:t>
            </a:r>
            <a:r>
              <a:rPr lang="ru-RU" sz="1867" dirty="0" err="1">
                <a:solidFill>
                  <a:prstClr val="black"/>
                </a:solidFill>
                <a:latin typeface="Calibri" panose="020F0502020204030204"/>
              </a:rPr>
              <a:t>Meet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ru-RU" sz="1867" dirty="0" err="1">
                <a:solidFill>
                  <a:prstClr val="black"/>
                </a:solidFill>
                <a:latin typeface="Calibri" panose="020F0502020204030204"/>
              </a:rPr>
              <a:t>Chat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, Диск, Документы, Таблицы, Презентации, Формы, Сайты. Работа с сервисом </a:t>
            </a:r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Google Workspace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 требует изучения специфики администрирования посредством обучающих материалов, размещенных на сайте </a:t>
            </a:r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workspace.google.com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indent="609585" defTabSz="457119"/>
            <a:endParaRPr lang="ru-RU" sz="1867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56608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9430" y="2051517"/>
            <a:ext cx="10273141" cy="382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585" algn="just" defTabSz="457119"/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3. </a:t>
            </a:r>
            <a:r>
              <a:rPr lang="ru-RU" sz="1867" b="1" dirty="0">
                <a:solidFill>
                  <a:prstClr val="black"/>
                </a:solidFill>
                <a:latin typeface="Calibri" panose="020F0502020204030204"/>
              </a:rPr>
              <a:t>Для размещения электронных учебных материалов преподавателем создается курс на платформе </a:t>
            </a:r>
            <a:r>
              <a:rPr lang="en-US" sz="1867" b="1" dirty="0">
                <a:solidFill>
                  <a:prstClr val="black"/>
                </a:solidFill>
                <a:latin typeface="Calibri" panose="020F0502020204030204"/>
              </a:rPr>
              <a:t>Google</a:t>
            </a:r>
            <a:r>
              <a:rPr lang="ru-RU" sz="1867" b="1" dirty="0">
                <a:solidFill>
                  <a:prstClr val="black"/>
                </a:solidFill>
                <a:latin typeface="Calibri" panose="020F0502020204030204"/>
              </a:rPr>
              <a:t> Класс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. </a:t>
            </a:r>
          </a:p>
          <a:p>
            <a:pPr indent="609585" algn="just" defTabSz="457119"/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Возможны различные способы подключения обучающихся к учебному курсу:</a:t>
            </a:r>
          </a:p>
          <a:p>
            <a:pPr marL="380990" indent="609585" algn="just" defTabSz="457119">
              <a:buFontTx/>
              <a:buChar char="-"/>
            </a:pP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отправка приглашения с уникальным кодом курса, размещенным на его главной странице, на индивидуальные почтовые адреса обучающихся, созданные в почтовом сервисе </a:t>
            </a:r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Gmail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;</a:t>
            </a:r>
          </a:p>
          <a:p>
            <a:pPr marL="380990" indent="609585" algn="just" defTabSz="457119">
              <a:buFontTx/>
              <a:buChar char="-"/>
            </a:pP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централизованная рассылка приглашения с уникальным кодом курса через базу данных учебного заведения (в случае  организации системным администратором учреждения корпоративного домена в сервисе </a:t>
            </a:r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Google Workspace)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;</a:t>
            </a:r>
          </a:p>
          <a:p>
            <a:pPr marL="380990" indent="609585" algn="just" defTabSz="457119">
              <a:buFontTx/>
              <a:buChar char="-"/>
            </a:pP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автоматический импорт данных учащихся в </a:t>
            </a:r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Google 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Класс при наличии корпоративного домена в сервисе </a:t>
            </a:r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Google Workspace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.  </a:t>
            </a:r>
          </a:p>
          <a:p>
            <a:pPr indent="609585" algn="just" defTabSz="457119"/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При подключении к учебному курсу на платформе </a:t>
            </a:r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Google 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Класс обучающихся автоматически получают уведомление на электронную почту.</a:t>
            </a:r>
          </a:p>
        </p:txBody>
      </p:sp>
    </p:spTree>
    <p:extLst>
      <p:ext uri="{BB962C8B-B14F-4D97-AF65-F5344CB8AC3E}">
        <p14:creationId xmlns:p14="http://schemas.microsoft.com/office/powerpoint/2010/main" val="178173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0338" y="1556793"/>
            <a:ext cx="10561173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119"/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4. Каждый учебный курс, созданный с помощью </a:t>
            </a:r>
            <a:r>
              <a:rPr lang="ru-RU" sz="1867" dirty="0" err="1">
                <a:solidFill>
                  <a:prstClr val="black"/>
                </a:solidFill>
                <a:latin typeface="Calibri" panose="020F0502020204030204"/>
              </a:rPr>
              <a:t>Google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 Класс, создает отдельную папку в </a:t>
            </a:r>
            <a:r>
              <a:rPr lang="ru-RU" sz="1867" dirty="0" err="1">
                <a:solidFill>
                  <a:prstClr val="black"/>
                </a:solidFill>
                <a:latin typeface="Calibri" panose="020F0502020204030204"/>
              </a:rPr>
              <a:t>Google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 Диске соответствующего пользователя (учащегося). Доступ к Классу можно получить через Интернет или через мобильные приложения для </a:t>
            </a:r>
            <a:r>
              <a:rPr lang="ru-RU" sz="1867" dirty="0" err="1">
                <a:solidFill>
                  <a:prstClr val="black"/>
                </a:solidFill>
                <a:latin typeface="Calibri" panose="020F0502020204030204"/>
              </a:rPr>
              <a:t>Android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 и </a:t>
            </a:r>
            <a:r>
              <a:rPr lang="ru-RU" sz="1867" dirty="0" err="1">
                <a:solidFill>
                  <a:prstClr val="black"/>
                </a:solidFill>
                <a:latin typeface="Calibri" panose="020F0502020204030204"/>
              </a:rPr>
              <a:t>iOS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, поддерживающие автономный доступ к электронным материалам.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99" b="55431"/>
          <a:stretch/>
        </p:blipFill>
        <p:spPr bwMode="auto">
          <a:xfrm>
            <a:off x="1884858" y="2798415"/>
            <a:ext cx="8277749" cy="36054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7382" y="6403907"/>
            <a:ext cx="1052547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19"/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Иллюстрация 3. Хранение электронных учебных материалов на </a:t>
            </a:r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Google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 Диске</a:t>
            </a:r>
          </a:p>
        </p:txBody>
      </p:sp>
    </p:spTree>
    <p:extLst>
      <p:ext uri="{BB962C8B-B14F-4D97-AF65-F5344CB8AC3E}">
        <p14:creationId xmlns:p14="http://schemas.microsoft.com/office/powerpoint/2010/main" val="212206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1424" y="1988841"/>
            <a:ext cx="10753195" cy="325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119"/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5. Учебные материалы, размещаемые на платформе </a:t>
            </a:r>
            <a:r>
              <a:rPr lang="en-US" sz="1867" dirty="0">
                <a:solidFill>
                  <a:prstClr val="black"/>
                </a:solidFill>
                <a:latin typeface="Calibri" panose="020F0502020204030204"/>
              </a:rPr>
              <a:t>Google 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Класс, включат электронные текстовые и </a:t>
            </a:r>
            <a:r>
              <a:rPr lang="ru-RU" sz="1867" dirty="0" err="1">
                <a:solidFill>
                  <a:prstClr val="black"/>
                </a:solidFill>
                <a:latin typeface="Calibri" panose="020F0502020204030204"/>
              </a:rPr>
              <a:t>медиаресурсы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 для выполнения домашнего задания, систематизированные в соответствии с учебными темами предмета.  В </a:t>
            </a:r>
            <a:r>
              <a:rPr lang="ru-RU" sz="1867" dirty="0" err="1">
                <a:solidFill>
                  <a:prstClr val="black"/>
                </a:solidFill>
                <a:latin typeface="Calibri" panose="020F0502020204030204"/>
              </a:rPr>
              <a:t>Google</a:t>
            </a:r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 Классе преподавателем оформляется заглавие темы, формулировка домашнего задания, загружаются текстовые файлы для изучения и закрепления теоретического материала, аудиофайлы для слушания музыки и для подготовки к музыкальной викторине. </a:t>
            </a:r>
          </a:p>
          <a:p>
            <a:pPr algn="just" defTabSz="457119"/>
            <a:endParaRPr lang="ru-RU" sz="1867" i="1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457119"/>
            <a:endParaRPr lang="en-US" sz="1867" i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457119"/>
            <a:endParaRPr lang="en-US" sz="1867" i="1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457119"/>
            <a:endParaRPr lang="ru-RU" sz="1867" i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119"/>
            <a:r>
              <a:rPr lang="ru-RU" sz="1867" i="1" dirty="0">
                <a:solidFill>
                  <a:prstClr val="black"/>
                </a:solidFill>
                <a:latin typeface="Calibri" panose="020F0502020204030204"/>
              </a:rPr>
              <a:t>Примеры размещения домашнего задания и материалов к нему приведены </a:t>
            </a:r>
            <a:endParaRPr lang="en-US" sz="1867" i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119"/>
            <a:r>
              <a:rPr lang="ru-RU" sz="1867" i="1" dirty="0" smtClean="0">
                <a:solidFill>
                  <a:prstClr val="black"/>
                </a:solidFill>
                <a:latin typeface="Calibri" panose="020F0502020204030204"/>
              </a:rPr>
              <a:t>на </a:t>
            </a:r>
            <a:r>
              <a:rPr lang="ru-RU" sz="1867" i="1" dirty="0">
                <a:solidFill>
                  <a:prstClr val="black"/>
                </a:solidFill>
                <a:latin typeface="Calibri" panose="020F0502020204030204"/>
              </a:rPr>
              <a:t>следующих </a:t>
            </a:r>
            <a:r>
              <a:rPr lang="ru-RU" sz="1867" i="1" dirty="0" smtClean="0">
                <a:solidFill>
                  <a:prstClr val="black"/>
                </a:solidFill>
                <a:latin typeface="Calibri" panose="020F0502020204030204"/>
              </a:rPr>
              <a:t>иллюстрациях:</a:t>
            </a:r>
            <a:endParaRPr lang="ru-RU" sz="1867" i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441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07" t="21487" r="24850" b="5057"/>
          <a:stretch/>
        </p:blipFill>
        <p:spPr bwMode="auto">
          <a:xfrm>
            <a:off x="2189932" y="1175657"/>
            <a:ext cx="7931134" cy="51641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3499" y="6466060"/>
            <a:ext cx="914400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19"/>
            <a:r>
              <a:rPr lang="ru-RU" sz="1867" dirty="0">
                <a:solidFill>
                  <a:prstClr val="black"/>
                </a:solidFill>
                <a:latin typeface="Calibri" panose="020F0502020204030204"/>
              </a:rPr>
              <a:t>Иллюстрация 3. Формулировка домашнего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195187402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838</Words>
  <Application>Microsoft Office PowerPoint</Application>
  <PresentationFormat>Широкоэкранный</PresentationFormat>
  <Paragraphs>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noki</dc:creator>
  <cp:lastModifiedBy>Директор</cp:lastModifiedBy>
  <cp:revision>4</cp:revision>
  <dcterms:created xsi:type="dcterms:W3CDTF">2024-01-18T04:19:33Z</dcterms:created>
  <dcterms:modified xsi:type="dcterms:W3CDTF">2024-01-18T05:10:41Z</dcterms:modified>
</cp:coreProperties>
</file>