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2" r:id="rId3"/>
    <p:sldId id="257" r:id="rId4"/>
    <p:sldId id="283"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1" r:id="rId24"/>
    <p:sldId id="278" r:id="rId25"/>
    <p:sldId id="279" r:id="rId26"/>
    <p:sldId id="280"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29.11.2023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29.11.2023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29.11.2023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2088232"/>
          </a:xfrm>
        </p:spPr>
        <p:txBody>
          <a:bodyPr>
            <a:normAutofit/>
          </a:bodyPr>
          <a:lstStyle/>
          <a:p>
            <a:r>
              <a:rPr lang="ru-RU" sz="4000" b="1" dirty="0" smtClean="0">
                <a:solidFill>
                  <a:srgbClr val="FFFF00"/>
                </a:solidFill>
              </a:rPr>
              <a:t>ИСТОРИЯ ЁЛОЧНЫХ ИГРУШЕК</a:t>
            </a:r>
            <a:endParaRPr lang="ru-RU" sz="4000" b="1" dirty="0">
              <a:solidFill>
                <a:srgbClr val="FFFF00"/>
              </a:solidFill>
            </a:endParaRPr>
          </a:p>
        </p:txBody>
      </p:sp>
      <p:sp>
        <p:nvSpPr>
          <p:cNvPr id="3" name="Подзаголовок 2"/>
          <p:cNvSpPr>
            <a:spLocks noGrp="1"/>
          </p:cNvSpPr>
          <p:nvPr>
            <p:ph type="subTitle" idx="1"/>
          </p:nvPr>
        </p:nvSpPr>
        <p:spPr>
          <a:xfrm>
            <a:off x="1371600" y="3556000"/>
            <a:ext cx="7592888" cy="2969343"/>
          </a:xfrm>
        </p:spPr>
        <p:txBody>
          <a:bodyPr>
            <a:normAutofit/>
          </a:bodyPr>
          <a:lstStyle/>
          <a:p>
            <a:pPr algn="r"/>
            <a:r>
              <a:rPr lang="ru-RU" sz="1600" dirty="0" smtClean="0">
                <a:solidFill>
                  <a:srgbClr val="7030A0"/>
                </a:solidFill>
              </a:rPr>
              <a:t>Подготовила:</a:t>
            </a:r>
          </a:p>
          <a:p>
            <a:r>
              <a:rPr lang="ru-RU" sz="1600" dirty="0">
                <a:solidFill>
                  <a:srgbClr val="7030A0"/>
                </a:solidFill>
              </a:rPr>
              <a:t> </a:t>
            </a:r>
            <a:r>
              <a:rPr lang="ru-RU" sz="1600" dirty="0" smtClean="0">
                <a:solidFill>
                  <a:srgbClr val="7030A0"/>
                </a:solidFill>
              </a:rPr>
              <a:t>                                                                                           </a:t>
            </a:r>
            <a:r>
              <a:rPr lang="ru-RU" sz="1600" dirty="0" smtClean="0">
                <a:solidFill>
                  <a:srgbClr val="7030A0"/>
                </a:solidFill>
              </a:rPr>
              <a:t> </a:t>
            </a:r>
            <a:r>
              <a:rPr lang="ru-RU" sz="1600" dirty="0" smtClean="0">
                <a:solidFill>
                  <a:srgbClr val="7030A0"/>
                </a:solidFill>
              </a:rPr>
              <a:t>учитель начальных классов</a:t>
            </a:r>
          </a:p>
          <a:p>
            <a:r>
              <a:rPr lang="ru-RU" sz="1600" dirty="0" smtClean="0">
                <a:solidFill>
                  <a:srgbClr val="7030A0"/>
                </a:solidFill>
              </a:rPr>
              <a:t>                                                                                                ГОУ ЛНР «Троицкая СШ № 1»</a:t>
            </a:r>
          </a:p>
          <a:p>
            <a:r>
              <a:rPr lang="ru-RU" sz="1600" dirty="0">
                <a:solidFill>
                  <a:srgbClr val="7030A0"/>
                </a:solidFill>
              </a:rPr>
              <a:t> </a:t>
            </a:r>
            <a:r>
              <a:rPr lang="ru-RU" sz="1600" dirty="0" smtClean="0">
                <a:solidFill>
                  <a:srgbClr val="7030A0"/>
                </a:solidFill>
              </a:rPr>
              <a:t>                                                                                                   </a:t>
            </a:r>
            <a:r>
              <a:rPr lang="ru-RU" sz="1600" dirty="0" err="1" smtClean="0">
                <a:solidFill>
                  <a:srgbClr val="7030A0"/>
                </a:solidFill>
              </a:rPr>
              <a:t>Мажникова</a:t>
            </a:r>
            <a:r>
              <a:rPr lang="ru-RU" sz="1600" dirty="0" smtClean="0">
                <a:solidFill>
                  <a:srgbClr val="7030A0"/>
                </a:solidFill>
              </a:rPr>
              <a:t> Ирина Николаевна</a:t>
            </a:r>
            <a:endParaRPr lang="ru-RU" sz="1600" dirty="0">
              <a:solidFill>
                <a:srgbClr val="7030A0"/>
              </a:solidFill>
            </a:endParaRPr>
          </a:p>
          <a:p>
            <a:r>
              <a:rPr lang="ru-RU" sz="1600" dirty="0" smtClean="0">
                <a:solidFill>
                  <a:srgbClr val="7030A0"/>
                </a:solidFill>
              </a:rPr>
              <a:t>                                                    </a:t>
            </a:r>
          </a:p>
          <a:p>
            <a:r>
              <a:rPr lang="ru-RU" sz="1600" dirty="0" smtClean="0">
                <a:solidFill>
                  <a:srgbClr val="7030A0"/>
                </a:solidFill>
              </a:rPr>
              <a:t>                                                                     </a:t>
            </a:r>
          </a:p>
          <a:p>
            <a:endParaRPr lang="ru-RU" sz="1600" dirty="0"/>
          </a:p>
          <a:p>
            <a:endParaRPr lang="ru-RU" sz="1600" dirty="0" smtClean="0"/>
          </a:p>
          <a:p>
            <a:r>
              <a:rPr lang="ru-RU" sz="1600" dirty="0" smtClean="0">
                <a:solidFill>
                  <a:srgbClr val="7030A0"/>
                </a:solidFill>
              </a:rPr>
              <a:t>2023 год.</a:t>
            </a:r>
            <a:endParaRPr lang="ru-RU" sz="1600" dirty="0">
              <a:solidFill>
                <a:srgbClr val="7030A0"/>
              </a:solidFill>
            </a:endParaRPr>
          </a:p>
        </p:txBody>
      </p:sp>
    </p:spTree>
    <p:extLst>
      <p:ext uri="{BB962C8B-B14F-4D97-AF65-F5344CB8AC3E}">
        <p14:creationId xmlns:p14="http://schemas.microsoft.com/office/powerpoint/2010/main" val="2118956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892480" cy="4862870"/>
          </a:xfrm>
          <a:prstGeom prst="rect">
            <a:avLst/>
          </a:prstGeom>
        </p:spPr>
        <p:txBody>
          <a:bodyPr wrap="square">
            <a:spAutoFit/>
          </a:bodyPr>
          <a:lstStyle/>
          <a:p>
            <a:r>
              <a:rPr lang="ru-RU" sz="2200" b="1" dirty="0" smtClean="0"/>
              <a:t>     </a:t>
            </a:r>
          </a:p>
          <a:p>
            <a:r>
              <a:rPr lang="ru-RU" sz="2200" b="1" dirty="0" smtClean="0"/>
              <a:t>В </a:t>
            </a:r>
            <a:r>
              <a:rPr lang="ru-RU" sz="2200" b="1" dirty="0"/>
              <a:t>тяжелые военные годы выпуск игрушек не остановился, завод “</a:t>
            </a:r>
            <a:r>
              <a:rPr lang="ru-RU" sz="2200" b="1" dirty="0" err="1"/>
              <a:t>Москабель</a:t>
            </a:r>
            <a:r>
              <a:rPr lang="ru-RU" sz="2200" b="1" dirty="0"/>
              <a:t>” выпускал </a:t>
            </a:r>
            <a:r>
              <a:rPr lang="ru-RU" sz="2200" b="1" dirty="0" smtClean="0"/>
              <a:t>их </a:t>
            </a:r>
            <a:r>
              <a:rPr lang="ru-RU" sz="2200" b="1" dirty="0"/>
              <a:t>из отходов военного производства: проволоки, металлической стружки. В ход шли и медицинская вата, и бинты.</a:t>
            </a:r>
          </a:p>
          <a:p>
            <a:r>
              <a:rPr lang="ru-RU" sz="2200" b="1" dirty="0"/>
              <a:t>А после окончания войны ёлки страны снова засверкали новыми украшениями.</a:t>
            </a:r>
          </a:p>
          <a:p>
            <a:r>
              <a:rPr lang="ru-RU" sz="2200" b="1" dirty="0"/>
              <a:t>С 1947 года Новый год был объявлен выходным днем, и к его празднованию с тех пор всегда подходили с большим размахом</a:t>
            </a:r>
            <a:r>
              <a:rPr lang="ru-RU" sz="2200" b="1" dirty="0" smtClean="0"/>
              <a:t>.</a:t>
            </a:r>
            <a:r>
              <a:rPr lang="ru-RU" sz="2400" dirty="0"/>
              <a:t> </a:t>
            </a:r>
            <a:endParaRPr lang="ru-RU" sz="2400" dirty="0" smtClean="0"/>
          </a:p>
          <a:p>
            <a:r>
              <a:rPr lang="ru-RU" sz="2200" b="1" dirty="0" smtClean="0"/>
              <a:t>В </a:t>
            </a:r>
            <a:r>
              <a:rPr lang="ru-RU" sz="2200" b="1" dirty="0"/>
              <a:t>то время в моду вошли наборные игрушки-конструкторы из стеклянных бус (стекляруса). </a:t>
            </a:r>
            <a:r>
              <a:rPr lang="ru-RU" sz="2200" b="1" dirty="0" smtClean="0"/>
              <a:t>Чаще </a:t>
            </a:r>
            <a:r>
              <a:rPr lang="ru-RU" sz="2200" b="1" dirty="0"/>
              <a:t>всего это были просто абстрактные фигуры, но и изображения реальных предметов было не редкостью: из стекляруса делали велосипеды и птичек, корзинки и сумочки, стрекозы, самолеты и даже </a:t>
            </a:r>
            <a:r>
              <a:rPr lang="ru-RU" sz="2200" b="1" dirty="0" smtClean="0"/>
              <a:t>спутники.</a:t>
            </a:r>
            <a:endParaRPr lang="ru-RU" sz="2200" b="1" dirty="0">
              <a:effectLst/>
            </a:endParaRPr>
          </a:p>
        </p:txBody>
      </p:sp>
    </p:spTree>
    <p:extLst>
      <p:ext uri="{BB962C8B-B14F-4D97-AF65-F5344CB8AC3E}">
        <p14:creationId xmlns:p14="http://schemas.microsoft.com/office/powerpoint/2010/main" val="3342280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hotohost.lapbook.ru/sites/default/files/wp_images/32a97bf5-f9fd-4d5b-abeb-848caa409d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624"/>
            <a:ext cx="8280920"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07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hotohost.lapbook.ru/sites/default/files/wp_images/bec58270-4351-462e-b3ce-5539c1583b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5" y="129593"/>
            <a:ext cx="4407954" cy="65253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photohost.lapbook.ru/sites/default/files/wp_images/8f7a4e02-f140-4588-a10d-848d3b5975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136" y="3216289"/>
            <a:ext cx="4584864" cy="34386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986282" y="307975"/>
            <a:ext cx="3703258" cy="769441"/>
          </a:xfrm>
          <a:prstGeom prst="rect">
            <a:avLst/>
          </a:prstGeom>
        </p:spPr>
        <p:txBody>
          <a:bodyPr wrap="none">
            <a:spAutoFit/>
          </a:bodyPr>
          <a:lstStyle/>
          <a:p>
            <a:r>
              <a:rPr lang="ru-RU" sz="2200" b="1" dirty="0">
                <a:solidFill>
                  <a:srgbClr val="FFFF00"/>
                </a:solidFill>
              </a:rPr>
              <a:t>Бусы на ёлку из стекляруса, </a:t>
            </a:r>
            <a:endParaRPr lang="ru-RU" sz="2200" b="1" dirty="0" smtClean="0">
              <a:solidFill>
                <a:srgbClr val="FFFF00"/>
              </a:solidFill>
            </a:endParaRPr>
          </a:p>
          <a:p>
            <a:pPr algn="ctr"/>
            <a:r>
              <a:rPr lang="ru-RU" sz="2200" b="1" dirty="0" smtClean="0">
                <a:solidFill>
                  <a:srgbClr val="FFFF00"/>
                </a:solidFill>
              </a:rPr>
              <a:t>50-е </a:t>
            </a:r>
            <a:r>
              <a:rPr lang="ru-RU" sz="2200" b="1" dirty="0">
                <a:solidFill>
                  <a:srgbClr val="FFFF00"/>
                </a:solidFill>
              </a:rPr>
              <a:t>гг.</a:t>
            </a:r>
          </a:p>
        </p:txBody>
      </p:sp>
    </p:spTree>
    <p:extLst>
      <p:ext uri="{BB962C8B-B14F-4D97-AF65-F5344CB8AC3E}">
        <p14:creationId xmlns:p14="http://schemas.microsoft.com/office/powerpoint/2010/main" val="1118339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5435"/>
            <a:ext cx="8892480" cy="2800767"/>
          </a:xfrm>
          <a:prstGeom prst="rect">
            <a:avLst/>
          </a:prstGeom>
        </p:spPr>
        <p:txBody>
          <a:bodyPr wrap="square">
            <a:spAutoFit/>
          </a:bodyPr>
          <a:lstStyle/>
          <a:p>
            <a:r>
              <a:rPr lang="ru-RU" sz="2200" b="1" dirty="0"/>
              <a:t>В ёлочных игрушках отражалась история нашей страны: со времен прихода к власти Хрущева и наступления “оттепели” в них стало меньше пропаганды. Начала преобладать сельскохозяйственная и бытовая тематика: появилось множество стеклянных овощей и фруктов, а среди них любимицей стала золотая кукуруза.</a:t>
            </a:r>
            <a:br>
              <a:rPr lang="ru-RU" sz="2200" b="1" dirty="0"/>
            </a:br>
            <a:r>
              <a:rPr lang="ru-RU" sz="2200" b="1" dirty="0"/>
              <a:t>Ёлку украсили самовары, чайнички и лампы.</a:t>
            </a:r>
            <a:br>
              <a:rPr lang="ru-RU" sz="2200" b="1" dirty="0"/>
            </a:br>
            <a:r>
              <a:rPr lang="ru-RU" sz="2200" b="1" dirty="0"/>
              <a:t>Кстати, стеклянные “сосульки” впервые стали изготавливаться в это же время.</a:t>
            </a:r>
          </a:p>
        </p:txBody>
      </p:sp>
      <p:pic>
        <p:nvPicPr>
          <p:cNvPr id="9218" name="Picture 2" descr="https://photohost.lapbook.ru/sites/default/files/wp_images/0d7c5a09-46ae-4290-972f-65a41dc32b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95854"/>
            <a:ext cx="3288635" cy="415788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фото елочных игрушек ССС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700115"/>
            <a:ext cx="3118414" cy="415788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473707" y="3266497"/>
            <a:ext cx="2448106" cy="1107996"/>
          </a:xfrm>
          <a:prstGeom prst="rect">
            <a:avLst/>
          </a:prstGeom>
        </p:spPr>
        <p:txBody>
          <a:bodyPr wrap="none">
            <a:spAutoFit/>
          </a:bodyPr>
          <a:lstStyle/>
          <a:p>
            <a:r>
              <a:rPr lang="ru-RU" sz="2200" b="1" dirty="0" smtClean="0"/>
              <a:t>Ёлочные игрушки </a:t>
            </a:r>
          </a:p>
          <a:p>
            <a:r>
              <a:rPr lang="ru-RU" sz="2200" b="1" dirty="0" smtClean="0"/>
              <a:t>морковь и груша</a:t>
            </a:r>
            <a:r>
              <a:rPr lang="ru-RU" sz="2200" b="1" dirty="0"/>
              <a:t>, </a:t>
            </a:r>
            <a:endParaRPr lang="ru-RU" sz="2200" b="1" dirty="0" smtClean="0"/>
          </a:p>
          <a:p>
            <a:pPr algn="ctr"/>
            <a:r>
              <a:rPr lang="ru-RU" sz="2200" b="1" dirty="0" smtClean="0"/>
              <a:t>50-60-е </a:t>
            </a:r>
            <a:r>
              <a:rPr lang="ru-RU" sz="2200" b="1" dirty="0"/>
              <a:t>гг.</a:t>
            </a:r>
          </a:p>
        </p:txBody>
      </p:sp>
    </p:spTree>
    <p:extLst>
      <p:ext uri="{BB962C8B-B14F-4D97-AF65-F5344CB8AC3E}">
        <p14:creationId xmlns:p14="http://schemas.microsoft.com/office/powerpoint/2010/main" val="4215107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фото елочных игрушек ССС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2" y="10074"/>
            <a:ext cx="4136860" cy="310264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фото елочных игрушек ССС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2" y="3112720"/>
            <a:ext cx="2808904" cy="374528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фото елочных игрушек ССС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250433"/>
            <a:ext cx="3340679" cy="379174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фото елочных игрушек СССР"/>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730" y="10074"/>
            <a:ext cx="2430270"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19289" y="136730"/>
            <a:ext cx="2715808" cy="707886"/>
          </a:xfrm>
          <a:prstGeom prst="rect">
            <a:avLst/>
          </a:prstGeom>
        </p:spPr>
        <p:txBody>
          <a:bodyPr wrap="square">
            <a:spAutoFit/>
          </a:bodyPr>
          <a:lstStyle/>
          <a:p>
            <a:r>
              <a:rPr lang="ru-RU" dirty="0" smtClean="0"/>
              <a:t>  </a:t>
            </a:r>
            <a:r>
              <a:rPr lang="ru-RU" sz="2200" b="1" dirty="0" smtClean="0">
                <a:solidFill>
                  <a:srgbClr val="FFFF00"/>
                </a:solidFill>
              </a:rPr>
              <a:t>Ёлочные игрушки</a:t>
            </a:r>
          </a:p>
          <a:p>
            <a:r>
              <a:rPr lang="ru-RU" dirty="0" smtClean="0"/>
              <a:t> </a:t>
            </a:r>
            <a:endParaRPr lang="ru-RU" dirty="0"/>
          </a:p>
        </p:txBody>
      </p:sp>
      <p:sp>
        <p:nvSpPr>
          <p:cNvPr id="5" name="Прямоугольник 4"/>
          <p:cNvSpPr/>
          <p:nvPr/>
        </p:nvSpPr>
        <p:spPr>
          <a:xfrm>
            <a:off x="4713170" y="501631"/>
            <a:ext cx="1481714" cy="430887"/>
          </a:xfrm>
          <a:prstGeom prst="rect">
            <a:avLst/>
          </a:prstGeom>
        </p:spPr>
        <p:txBody>
          <a:bodyPr wrap="square">
            <a:spAutoFit/>
          </a:bodyPr>
          <a:lstStyle/>
          <a:p>
            <a:pPr lvl="0"/>
            <a:r>
              <a:rPr lang="ru-RU" sz="2200" b="1" dirty="0" smtClean="0">
                <a:solidFill>
                  <a:srgbClr val="FFFF00"/>
                </a:solidFill>
              </a:rPr>
              <a:t>50-60-е </a:t>
            </a:r>
            <a:r>
              <a:rPr lang="ru-RU" sz="2200" b="1" dirty="0" err="1" smtClean="0">
                <a:solidFill>
                  <a:srgbClr val="FFFF00"/>
                </a:solidFill>
              </a:rPr>
              <a:t>гг</a:t>
            </a:r>
            <a:r>
              <a:rPr lang="ru-RU" sz="2200" b="1" dirty="0" smtClean="0">
                <a:solidFill>
                  <a:srgbClr val="FFFF00"/>
                </a:solidFill>
              </a:rPr>
              <a:t>:</a:t>
            </a:r>
          </a:p>
        </p:txBody>
      </p:sp>
      <p:sp>
        <p:nvSpPr>
          <p:cNvPr id="10" name="Прямоугольник 9"/>
          <p:cNvSpPr/>
          <p:nvPr/>
        </p:nvSpPr>
        <p:spPr>
          <a:xfrm>
            <a:off x="500769" y="2559679"/>
            <a:ext cx="1377300" cy="430887"/>
          </a:xfrm>
          <a:prstGeom prst="rect">
            <a:avLst/>
          </a:prstGeom>
        </p:spPr>
        <p:txBody>
          <a:bodyPr wrap="none">
            <a:spAutoFit/>
          </a:bodyPr>
          <a:lstStyle/>
          <a:p>
            <a:r>
              <a:rPr lang="ru-RU" sz="2200" b="1" dirty="0" smtClean="0"/>
              <a:t>Клубника</a:t>
            </a:r>
            <a:endParaRPr lang="ru-RU" sz="2200" b="1" dirty="0"/>
          </a:p>
        </p:txBody>
      </p:sp>
      <p:sp>
        <p:nvSpPr>
          <p:cNvPr id="11" name="Прямоугольник 10"/>
          <p:cNvSpPr/>
          <p:nvPr/>
        </p:nvSpPr>
        <p:spPr>
          <a:xfrm>
            <a:off x="1209702" y="6408261"/>
            <a:ext cx="1317990" cy="430887"/>
          </a:xfrm>
          <a:prstGeom prst="rect">
            <a:avLst/>
          </a:prstGeom>
        </p:spPr>
        <p:txBody>
          <a:bodyPr wrap="none">
            <a:spAutoFit/>
          </a:bodyPr>
          <a:lstStyle/>
          <a:p>
            <a:r>
              <a:rPr lang="ru-RU" sz="2200" b="1" dirty="0" smtClean="0"/>
              <a:t>Сосулька</a:t>
            </a:r>
            <a:endParaRPr lang="ru-RU" sz="2200" b="1" dirty="0"/>
          </a:p>
        </p:txBody>
      </p:sp>
      <p:sp>
        <p:nvSpPr>
          <p:cNvPr id="12" name="Прямоугольник 11"/>
          <p:cNvSpPr/>
          <p:nvPr/>
        </p:nvSpPr>
        <p:spPr>
          <a:xfrm>
            <a:off x="3995936" y="6408262"/>
            <a:ext cx="1090363" cy="430887"/>
          </a:xfrm>
          <a:prstGeom prst="rect">
            <a:avLst/>
          </a:prstGeom>
        </p:spPr>
        <p:txBody>
          <a:bodyPr wrap="none">
            <a:spAutoFit/>
          </a:bodyPr>
          <a:lstStyle/>
          <a:p>
            <a:r>
              <a:rPr lang="ru-RU" sz="2200" b="1" dirty="0" smtClean="0"/>
              <a:t>Чайник</a:t>
            </a:r>
            <a:endParaRPr lang="ru-RU" sz="2200" b="1" dirty="0"/>
          </a:p>
        </p:txBody>
      </p:sp>
      <p:sp>
        <p:nvSpPr>
          <p:cNvPr id="13" name="Прямоугольник 12"/>
          <p:cNvSpPr/>
          <p:nvPr/>
        </p:nvSpPr>
        <p:spPr>
          <a:xfrm>
            <a:off x="6735097" y="2480993"/>
            <a:ext cx="1826141" cy="769441"/>
          </a:xfrm>
          <a:prstGeom prst="rect">
            <a:avLst/>
          </a:prstGeom>
        </p:spPr>
        <p:txBody>
          <a:bodyPr wrap="none">
            <a:spAutoFit/>
          </a:bodyPr>
          <a:lstStyle/>
          <a:p>
            <a:r>
              <a:rPr lang="ru-RU" sz="2200" b="1" dirty="0" smtClean="0"/>
              <a:t>Керосиновая</a:t>
            </a:r>
          </a:p>
          <a:p>
            <a:r>
              <a:rPr lang="ru-RU" sz="2200" b="1" dirty="0" smtClean="0"/>
              <a:t> лампа</a:t>
            </a:r>
            <a:endParaRPr lang="ru-RU" sz="2200" b="1" dirty="0"/>
          </a:p>
        </p:txBody>
      </p:sp>
    </p:spTree>
    <p:extLst>
      <p:ext uri="{BB962C8B-B14F-4D97-AF65-F5344CB8AC3E}">
        <p14:creationId xmlns:p14="http://schemas.microsoft.com/office/powerpoint/2010/main" val="1949737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9036496" cy="2462213"/>
          </a:xfrm>
          <a:prstGeom prst="rect">
            <a:avLst/>
          </a:prstGeom>
        </p:spPr>
        <p:txBody>
          <a:bodyPr wrap="square">
            <a:spAutoFit/>
          </a:bodyPr>
          <a:lstStyle/>
          <a:p>
            <a:r>
              <a:rPr lang="ru-RU" sz="2200" b="1" dirty="0"/>
              <a:t>В 50х годах, после празднования в 1949 году юбилея Пушкина, стали выпускаться фигурки с изображением героев сказок. Сначала только пушкинских, а уже потом к старику и Золотой рыбке добавились и герои других детских сказок: Доктор Айболит, Красная Шапочка, Конек-Горбунок, Алладин, избушки и сказочные домики, а гораздо позже и  Крокодил Гена и другие сказочные герои современных сказок</a:t>
            </a:r>
            <a:r>
              <a:rPr lang="ru-RU" sz="2200" b="1" dirty="0" smtClean="0"/>
              <a:t>. (Солнце, конёк-горбунок, Красная </a:t>
            </a:r>
            <a:r>
              <a:rPr lang="ru-RU" sz="2200" b="1" dirty="0"/>
              <a:t>Ш</a:t>
            </a:r>
            <a:r>
              <a:rPr lang="ru-RU" sz="2200" b="1" dirty="0" smtClean="0"/>
              <a:t>апочка, 50-60 </a:t>
            </a:r>
            <a:r>
              <a:rPr lang="ru-RU" sz="2200" b="1" dirty="0" err="1" smtClean="0"/>
              <a:t>гг</a:t>
            </a:r>
            <a:r>
              <a:rPr lang="ru-RU" sz="2200" b="1" dirty="0" smtClean="0"/>
              <a:t>)</a:t>
            </a:r>
            <a:endParaRPr lang="ru-RU" sz="2200" b="1" dirty="0"/>
          </a:p>
        </p:txBody>
      </p:sp>
      <p:pic>
        <p:nvPicPr>
          <p:cNvPr id="11266" name="Picture 2" descr="https://tavika.ru/wp-content/uploads/2022/06/7e96ee9b-a6b1-4e8f-aef7-1e542dd35c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7399"/>
            <a:ext cx="3057804" cy="407707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tavika.ru/wp-content/uploads/2022/06/da39a019-674a-43ed-96ef-6594cd42d1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042" y="2743335"/>
            <a:ext cx="3057804" cy="407707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tavika.ru/wp-content/uploads/2022/06/7b4edf27-7b26-49ab-acea-0404748a4a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40" y="2718432"/>
            <a:ext cx="3076481" cy="41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14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tavika.ru/wp-content/uploads/2022/06/3445ea96-b068-4d97-9d54-2b239aa1a3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5439"/>
            <a:ext cx="2459521" cy="320218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tavika.ru/wp-content/uploads/2022/06/5c65661d-0d48-439b-824e-42ef6a005c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9835" y="51048"/>
            <a:ext cx="2434934" cy="324657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tavika.ru/wp-content/uploads/2022/06/395e33b5-9021-42cb-9b91-0223067f5b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8519"/>
            <a:ext cx="2412733" cy="321697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tavika.ru/wp-content/uploads/2022/06/a77ffaa5-7b27-427f-ad73-f16da2a4ecb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876" y="3625479"/>
            <a:ext cx="2435672" cy="3247562"/>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s://tavika.ru/wp-content/uploads/2022/06/770c8f2a-a684-4919-84b7-734ca04fdd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1031" y="3597149"/>
            <a:ext cx="2463738"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s://tavika.ru/wp-content/uploads/2022/06/4370feed-1005-4e45-b1b5-16bf7feb3a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127" y="3576013"/>
            <a:ext cx="2438873" cy="32518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444662" y="6451246"/>
            <a:ext cx="936475" cy="430887"/>
          </a:xfrm>
          <a:prstGeom prst="rect">
            <a:avLst/>
          </a:prstGeom>
        </p:spPr>
        <p:txBody>
          <a:bodyPr wrap="none">
            <a:spAutoFit/>
          </a:bodyPr>
          <a:lstStyle/>
          <a:p>
            <a:r>
              <a:rPr lang="ru-RU" sz="2200" b="1" dirty="0" smtClean="0"/>
              <a:t>Котик</a:t>
            </a:r>
            <a:endParaRPr lang="ru-RU" sz="2200" b="1" dirty="0"/>
          </a:p>
        </p:txBody>
      </p:sp>
      <p:sp>
        <p:nvSpPr>
          <p:cNvPr id="5" name="Прямоугольник 4"/>
          <p:cNvSpPr/>
          <p:nvPr/>
        </p:nvSpPr>
        <p:spPr>
          <a:xfrm>
            <a:off x="1165621" y="6451246"/>
            <a:ext cx="1148071" cy="430887"/>
          </a:xfrm>
          <a:prstGeom prst="rect">
            <a:avLst/>
          </a:prstGeom>
        </p:spPr>
        <p:txBody>
          <a:bodyPr wrap="none">
            <a:spAutoFit/>
          </a:bodyPr>
          <a:lstStyle/>
          <a:p>
            <a:r>
              <a:rPr lang="ru-RU" sz="2200" b="1" dirty="0"/>
              <a:t>Домик, </a:t>
            </a:r>
          </a:p>
        </p:txBody>
      </p:sp>
      <p:sp>
        <p:nvSpPr>
          <p:cNvPr id="13" name="Прямоугольник 12"/>
          <p:cNvSpPr/>
          <p:nvPr/>
        </p:nvSpPr>
        <p:spPr>
          <a:xfrm>
            <a:off x="293285" y="2636912"/>
            <a:ext cx="184731" cy="430887"/>
          </a:xfrm>
          <a:prstGeom prst="rect">
            <a:avLst/>
          </a:prstGeom>
        </p:spPr>
        <p:txBody>
          <a:bodyPr wrap="none">
            <a:spAutoFit/>
          </a:bodyPr>
          <a:lstStyle/>
          <a:p>
            <a:endParaRPr lang="ru-RU" sz="2200" b="1" dirty="0"/>
          </a:p>
        </p:txBody>
      </p:sp>
      <p:sp>
        <p:nvSpPr>
          <p:cNvPr id="14" name="Прямоугольник 13"/>
          <p:cNvSpPr/>
          <p:nvPr/>
        </p:nvSpPr>
        <p:spPr>
          <a:xfrm>
            <a:off x="3881658" y="2772895"/>
            <a:ext cx="2388795" cy="430887"/>
          </a:xfrm>
          <a:prstGeom prst="rect">
            <a:avLst/>
          </a:prstGeom>
        </p:spPr>
        <p:txBody>
          <a:bodyPr wrap="none">
            <a:spAutoFit/>
          </a:bodyPr>
          <a:lstStyle/>
          <a:p>
            <a:r>
              <a:rPr lang="ru-RU" sz="2200" b="1" dirty="0" smtClean="0"/>
              <a:t>Сказочный домик</a:t>
            </a:r>
            <a:endParaRPr lang="ru-RU" sz="2200" b="1" dirty="0"/>
          </a:p>
        </p:txBody>
      </p:sp>
      <p:sp>
        <p:nvSpPr>
          <p:cNvPr id="15" name="Прямоугольник 14"/>
          <p:cNvSpPr/>
          <p:nvPr/>
        </p:nvSpPr>
        <p:spPr>
          <a:xfrm>
            <a:off x="7092280" y="2772896"/>
            <a:ext cx="1290738" cy="430887"/>
          </a:xfrm>
          <a:prstGeom prst="rect">
            <a:avLst/>
          </a:prstGeom>
        </p:spPr>
        <p:txBody>
          <a:bodyPr wrap="none">
            <a:spAutoFit/>
          </a:bodyPr>
          <a:lstStyle/>
          <a:p>
            <a:r>
              <a:rPr lang="ru-RU" sz="2200" b="1" dirty="0" smtClean="0"/>
              <a:t>Избушка</a:t>
            </a:r>
            <a:endParaRPr lang="ru-RU" sz="2200" b="1" dirty="0"/>
          </a:p>
        </p:txBody>
      </p:sp>
      <p:sp>
        <p:nvSpPr>
          <p:cNvPr id="16" name="Прямоугольник 15"/>
          <p:cNvSpPr/>
          <p:nvPr/>
        </p:nvSpPr>
        <p:spPr>
          <a:xfrm>
            <a:off x="6799896" y="6386490"/>
            <a:ext cx="2249334" cy="430887"/>
          </a:xfrm>
          <a:prstGeom prst="rect">
            <a:avLst/>
          </a:prstGeom>
        </p:spPr>
        <p:txBody>
          <a:bodyPr wrap="none">
            <a:spAutoFit/>
          </a:bodyPr>
          <a:lstStyle/>
          <a:p>
            <a:r>
              <a:rPr lang="ru-RU" sz="2200" b="1" dirty="0" smtClean="0"/>
              <a:t>Доктор Айболит</a:t>
            </a:r>
            <a:endParaRPr lang="ru-RU" sz="2200" b="1" dirty="0"/>
          </a:p>
        </p:txBody>
      </p:sp>
      <p:sp>
        <p:nvSpPr>
          <p:cNvPr id="17" name="Прямоугольник 16"/>
          <p:cNvSpPr/>
          <p:nvPr/>
        </p:nvSpPr>
        <p:spPr>
          <a:xfrm>
            <a:off x="1165621" y="2794611"/>
            <a:ext cx="1207382" cy="430887"/>
          </a:xfrm>
          <a:prstGeom prst="rect">
            <a:avLst/>
          </a:prstGeom>
        </p:spPr>
        <p:txBody>
          <a:bodyPr wrap="none">
            <a:spAutoFit/>
          </a:bodyPr>
          <a:lstStyle/>
          <a:p>
            <a:r>
              <a:rPr lang="ru-RU" sz="2200" b="1" dirty="0" smtClean="0"/>
              <a:t>Лисичка</a:t>
            </a:r>
            <a:endParaRPr lang="ru-RU" sz="2200" b="1" dirty="0"/>
          </a:p>
        </p:txBody>
      </p:sp>
    </p:spTree>
    <p:extLst>
      <p:ext uri="{BB962C8B-B14F-4D97-AF65-F5344CB8AC3E}">
        <p14:creationId xmlns:p14="http://schemas.microsoft.com/office/powerpoint/2010/main" val="219958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0"/>
            <a:ext cx="7992888" cy="5047536"/>
          </a:xfrm>
          <a:prstGeom prst="rect">
            <a:avLst/>
          </a:prstGeom>
        </p:spPr>
        <p:txBody>
          <a:bodyPr wrap="square">
            <a:spAutoFit/>
          </a:bodyPr>
          <a:lstStyle/>
          <a:p>
            <a:r>
              <a:rPr lang="ru-RU" dirty="0" smtClean="0"/>
              <a:t>    </a:t>
            </a:r>
          </a:p>
          <a:p>
            <a:r>
              <a:rPr lang="ru-RU" dirty="0" smtClean="0"/>
              <a:t> </a:t>
            </a:r>
          </a:p>
          <a:p>
            <a:endParaRPr lang="ru-RU" sz="2200" b="1" dirty="0" smtClean="0"/>
          </a:p>
          <a:p>
            <a:r>
              <a:rPr lang="ru-RU" sz="2200" b="1" dirty="0" smtClean="0"/>
              <a:t>Тогда </a:t>
            </a:r>
            <a:r>
              <a:rPr lang="ru-RU" sz="2200" b="1" dirty="0"/>
              <a:t>же, в начале 50х годов, появились наборы игрушек для украшения ёлки “Малютки”. Ведь из-за жилищного кризиса множество людей жили в коммуналках и не имели возможность поставить в комнате большую ёлку. А пластмассовую ёлку-малютку можно было разобрать как пирамидку. Места она занимали минимум, а выглядела очень по-современному: пластик (из которого она изготавливалась) тогда считался супер-современным и практичным материалом. Да и места для хранения такая елка не требовала. В комплекте к елочке “Малютке” шел набор крохотных игрушек. Их выпускали несколько разных наборов на разных заводах. Часть пластиковые, часть – стеклянные. </a:t>
            </a:r>
          </a:p>
        </p:txBody>
      </p:sp>
    </p:spTree>
    <p:extLst>
      <p:ext uri="{BB962C8B-B14F-4D97-AF65-F5344CB8AC3E}">
        <p14:creationId xmlns:p14="http://schemas.microsoft.com/office/powerpoint/2010/main" val="3746335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642400"/>
          </a:xfrm>
        </p:spPr>
        <p:txBody>
          <a:bodyPr>
            <a:normAutofit fontScale="90000"/>
          </a:bodyPr>
          <a:lstStyle/>
          <a:p>
            <a:r>
              <a:rPr lang="ru-RU" sz="4000" b="1" dirty="0">
                <a:solidFill>
                  <a:srgbClr val="FFFF00"/>
                </a:solidFill>
              </a:rPr>
              <a:t>Игрушки с ёлки-малютки</a:t>
            </a:r>
          </a:p>
        </p:txBody>
      </p:sp>
      <p:pic>
        <p:nvPicPr>
          <p:cNvPr id="3074" name="Picture 2" descr="https://ic.pics.livejournal.com/anatolich_autum/84218515/64984/64984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82" y="1051663"/>
            <a:ext cx="8645098" cy="580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780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1498"/>
            <a:ext cx="4176464" cy="1785104"/>
          </a:xfrm>
          <a:prstGeom prst="rect">
            <a:avLst/>
          </a:prstGeom>
        </p:spPr>
        <p:txBody>
          <a:bodyPr wrap="square">
            <a:spAutoFit/>
          </a:bodyPr>
          <a:lstStyle/>
          <a:p>
            <a:r>
              <a:rPr lang="ru-RU" dirty="0" smtClean="0"/>
              <a:t>   </a:t>
            </a:r>
            <a:r>
              <a:rPr lang="ru-RU" sz="2200" b="1" dirty="0" smtClean="0"/>
              <a:t>В </a:t>
            </a:r>
            <a:r>
              <a:rPr lang="ru-RU" sz="2200" b="1" dirty="0"/>
              <a:t>1955 году с конвейера сошла новая модель автомобиля «Победа» –  ГАЗ-М20В. И с тех пор на ёлках стали появляться стеклянные машины.</a:t>
            </a:r>
          </a:p>
        </p:txBody>
      </p:sp>
      <p:pic>
        <p:nvPicPr>
          <p:cNvPr id="15362" name="Picture 2" descr="история елочных игрушек ССС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 y="1892363"/>
            <a:ext cx="3719212" cy="49589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283968" y="81498"/>
            <a:ext cx="4788024" cy="2031325"/>
          </a:xfrm>
          <a:prstGeom prst="rect">
            <a:avLst/>
          </a:prstGeom>
        </p:spPr>
        <p:txBody>
          <a:bodyPr wrap="square">
            <a:spAutoFit/>
          </a:bodyPr>
          <a:lstStyle/>
          <a:p>
            <a:r>
              <a:rPr lang="ru-RU" b="1" dirty="0"/>
              <a:t>В 1956 году на экраны кинотеатров вышел фильм Эльдара Рязанова “Карнавальная ночь”, песню из которого знают даже те, кто ни разу его не смотрел. Помните, “Пять минут, пять минут, это много или мало” ?</a:t>
            </a:r>
            <a:br>
              <a:rPr lang="ru-RU" b="1" dirty="0"/>
            </a:br>
            <a:r>
              <a:rPr lang="ru-RU" b="1" dirty="0"/>
              <a:t>С тех пор на ёлках все игрушечные часики застыли на без пяти </a:t>
            </a:r>
            <a:r>
              <a:rPr lang="ru-RU" b="1" dirty="0" smtClean="0"/>
              <a:t>двенадцать</a:t>
            </a:r>
            <a:r>
              <a:rPr lang="ru-RU" b="1" dirty="0"/>
              <a:t>.</a:t>
            </a:r>
          </a:p>
        </p:txBody>
      </p:sp>
      <p:pic>
        <p:nvPicPr>
          <p:cNvPr id="15364" name="Picture 4" descr="история елочных игрушек ССС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140661"/>
            <a:ext cx="3532988" cy="471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3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772150"/>
            <a:ext cx="8568952" cy="7909858"/>
          </a:xfrm>
          <a:prstGeom prst="rect">
            <a:avLst/>
          </a:prstGeom>
        </p:spPr>
        <p:txBody>
          <a:bodyPr wrap="square">
            <a:spAutoFit/>
          </a:bodyPr>
          <a:lstStyle/>
          <a:p>
            <a:endParaRPr lang="ru-RU" dirty="0" smtClean="0"/>
          </a:p>
          <a:p>
            <a:endParaRPr lang="ru-RU" dirty="0"/>
          </a:p>
          <a:p>
            <a:endParaRPr lang="ru-RU" dirty="0" smtClean="0"/>
          </a:p>
          <a:p>
            <a:endParaRPr lang="ru-RU" dirty="0"/>
          </a:p>
          <a:p>
            <a:r>
              <a:rPr lang="ru-RU" sz="2200" b="1" dirty="0" smtClean="0"/>
              <a:t>Обычай </a:t>
            </a:r>
            <a:r>
              <a:rPr lang="ru-RU" sz="2200" b="1" dirty="0"/>
              <a:t>устанавливать на праздник в доме живую ёлку пришел к нам из Европы в конце 19 века. Именно там ставили “рождественское дерево” и украшали его всякими съедобными вещами: яблоками, орешками и т.д. Считалось, что это принесет изобилие в новом году.</a:t>
            </a:r>
          </a:p>
          <a:p>
            <a:r>
              <a:rPr lang="ru-RU" sz="2200" b="1" dirty="0"/>
              <a:t>В Европе с 17 века на ёлках появились первые несъедобные игрушки из позолоченных шишек, фигурок из фольги и оловянной проволоки, восковых свечей. О появлении первых стеклянных игрушек легенда говорит так: в один неурожайный год крестьяне попросили стеклодувов выдуть им стеклянные яблоки, которыми они и украсили ёлку. По крайне мере, документально подтверждено, что в 1848 году в городке </a:t>
            </a:r>
            <a:r>
              <a:rPr lang="ru-RU" sz="2200" b="1" dirty="0" err="1"/>
              <a:t>Лауша</a:t>
            </a:r>
            <a:r>
              <a:rPr lang="ru-RU" sz="2200" b="1" dirty="0"/>
              <a:t> в Тюрингии (Германия) были изготовлены первые ёлочные шары.</a:t>
            </a:r>
          </a:p>
          <a:p>
            <a:r>
              <a:rPr lang="ru-RU" sz="2200" b="1" dirty="0"/>
              <a:t>В конце 19 века (1860-1870 годы) ёлки стали устанавливать и у нас в России, привезя этот обычай из Европы. Оттуда же привозили и первые ёлочные игрушки – дорогие стеклянные изделия могли позволить себе только богачи, а в домах среднего достатка на долгие годы поселились игрушки из прессованного хлопка и ваты (которые продолжали выпускаться до 50х годов 20 века). </a:t>
            </a:r>
          </a:p>
        </p:txBody>
      </p:sp>
    </p:spTree>
    <p:extLst>
      <p:ext uri="{BB962C8B-B14F-4D97-AF65-F5344CB8AC3E}">
        <p14:creationId xmlns:p14="http://schemas.microsoft.com/office/powerpoint/2010/main" val="675476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7306"/>
            <a:ext cx="9144000" cy="769441"/>
          </a:xfrm>
          <a:prstGeom prst="rect">
            <a:avLst/>
          </a:prstGeom>
        </p:spPr>
        <p:txBody>
          <a:bodyPr wrap="square">
            <a:spAutoFit/>
          </a:bodyPr>
          <a:lstStyle/>
          <a:p>
            <a:r>
              <a:rPr lang="ru-RU" sz="2200" b="1" dirty="0"/>
              <a:t>А после полета Гагарина среди ёлочных игрушек появилось множество космонавтов и разнообразных ракет.</a:t>
            </a:r>
          </a:p>
        </p:txBody>
      </p:sp>
      <p:pic>
        <p:nvPicPr>
          <p:cNvPr id="16388" name="Picture 4" descr="история елочных игрушек ССС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67" y="1205745"/>
            <a:ext cx="4229113" cy="563881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6423884"/>
            <a:ext cx="1545616" cy="430887"/>
          </a:xfrm>
          <a:prstGeom prst="rect">
            <a:avLst/>
          </a:prstGeom>
        </p:spPr>
        <p:txBody>
          <a:bodyPr wrap="none">
            <a:spAutoFit/>
          </a:bodyPr>
          <a:lstStyle/>
          <a:p>
            <a:r>
              <a:rPr lang="ru-RU" sz="2200" b="1" dirty="0" smtClean="0"/>
              <a:t>Космонавт</a:t>
            </a:r>
            <a:endParaRPr lang="ru-RU" sz="2200" b="1" dirty="0"/>
          </a:p>
        </p:txBody>
      </p:sp>
      <p:pic>
        <p:nvPicPr>
          <p:cNvPr id="16390" name="Picture 6" descr="https://photohost.lapbook.ru/sites/default/files/wp_images/9356a7af-8a22-47a6-9f19-272d5e43f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05745"/>
            <a:ext cx="4219068" cy="562542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508104" y="6423884"/>
            <a:ext cx="1035861" cy="430887"/>
          </a:xfrm>
          <a:prstGeom prst="rect">
            <a:avLst/>
          </a:prstGeom>
        </p:spPr>
        <p:txBody>
          <a:bodyPr wrap="none">
            <a:spAutoFit/>
          </a:bodyPr>
          <a:lstStyle/>
          <a:p>
            <a:r>
              <a:rPr lang="ru-RU" sz="2200" b="1" dirty="0" smtClean="0"/>
              <a:t>Ракета</a:t>
            </a:r>
            <a:endParaRPr lang="ru-RU" sz="2200" b="1" dirty="0"/>
          </a:p>
        </p:txBody>
      </p:sp>
    </p:spTree>
    <p:extLst>
      <p:ext uri="{BB962C8B-B14F-4D97-AF65-F5344CB8AC3E}">
        <p14:creationId xmlns:p14="http://schemas.microsoft.com/office/powerpoint/2010/main" val="3947442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1498"/>
            <a:ext cx="9036496" cy="1107996"/>
          </a:xfrm>
          <a:prstGeom prst="rect">
            <a:avLst/>
          </a:prstGeom>
        </p:spPr>
        <p:txBody>
          <a:bodyPr wrap="square">
            <a:spAutoFit/>
          </a:bodyPr>
          <a:lstStyle/>
          <a:p>
            <a:r>
              <a:rPr lang="ru-RU" sz="2200" b="1" dirty="0"/>
              <a:t>Игрушки на прищепках вошли в обиход в 50е-60е годы. Они изображали зверей, спортсменов, детей и жителей страны в национальных костюмах</a:t>
            </a:r>
            <a:r>
              <a:rPr lang="ru-RU" dirty="0"/>
              <a:t>.</a:t>
            </a:r>
          </a:p>
        </p:txBody>
      </p:sp>
      <p:pic>
        <p:nvPicPr>
          <p:cNvPr id="1026" name="Picture 2" descr="https://forum.stitch.su/uploads/monthly_2017_01/00ca521cda572821aca804ef314826b1c47e4cd0.jpg.0e31a27e62d2801c94c492dfe5dff8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54155"/>
            <a:ext cx="7920880" cy="557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48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5354"/>
            <a:ext cx="9144000" cy="1785104"/>
          </a:xfrm>
          <a:prstGeom prst="rect">
            <a:avLst/>
          </a:prstGeom>
        </p:spPr>
        <p:txBody>
          <a:bodyPr wrap="square">
            <a:spAutoFit/>
          </a:bodyPr>
          <a:lstStyle/>
          <a:p>
            <a:r>
              <a:rPr lang="ru-RU" sz="2200" b="1" dirty="0"/>
              <a:t>На смену игрушкам, сделанным и расписанным ручным способом, пришли новые – изготовленные на конвейере. Они, может и не такие эксклюзивные, но в них есть своя прелесть.</a:t>
            </a:r>
            <a:br>
              <a:rPr lang="ru-RU" sz="2200" b="1" dirty="0"/>
            </a:br>
            <a:r>
              <a:rPr lang="ru-RU" sz="2200" b="1" dirty="0"/>
              <a:t>В 70е-80е годы для ёлочных игрушек стали использовать новые материалы: </a:t>
            </a:r>
            <a:r>
              <a:rPr lang="ru-RU" sz="2200" b="1" dirty="0" smtClean="0"/>
              <a:t>поролон, </a:t>
            </a:r>
            <a:r>
              <a:rPr lang="ru-RU" sz="2200" b="1" dirty="0"/>
              <a:t>алюминий, пластмассу, фольгу.</a:t>
            </a:r>
          </a:p>
        </p:txBody>
      </p:sp>
      <p:pic>
        <p:nvPicPr>
          <p:cNvPr id="18436" name="Picture 4" descr="https://photohost.lapbook.ru/sites/default/files/wp_images/5cfcbc7e-a6db-4758-b7ac-586296a2bb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9280"/>
            <a:ext cx="3306539" cy="440871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история елочных игрушек ССС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730" y="2446169"/>
            <a:ext cx="3306539" cy="4408719"/>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история елочных игрушек ССС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795" y="2449280"/>
            <a:ext cx="3304205" cy="440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50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4000" b="1" dirty="0" smtClean="0">
                <a:solidFill>
                  <a:srgbClr val="FFFF00"/>
                </a:solidFill>
              </a:rPr>
              <a:t>Ёлочные игрушки, </a:t>
            </a:r>
            <a:r>
              <a:rPr lang="ru-RU" sz="4000" b="1" dirty="0">
                <a:solidFill>
                  <a:srgbClr val="FFFF00"/>
                </a:solidFill>
              </a:rPr>
              <a:t>70-е гг.</a:t>
            </a:r>
          </a:p>
        </p:txBody>
      </p:sp>
      <p:pic>
        <p:nvPicPr>
          <p:cNvPr id="13314" name="Picture 2" descr="https://tavika.ru/wp-content/uploads/2022/06/7726fa4c-f8e6-4283-b36a-98a8c65de8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 y="2336878"/>
            <a:ext cx="2958263" cy="39443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tavika.ru/wp-content/uploads/2022/06/d1a3c6ff-96f6-42eb-863e-83358903b89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049" y="2348878"/>
            <a:ext cx="2976264" cy="39683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5770878"/>
            <a:ext cx="2032992" cy="430887"/>
          </a:xfrm>
          <a:prstGeom prst="rect">
            <a:avLst/>
          </a:prstGeom>
        </p:spPr>
        <p:txBody>
          <a:bodyPr wrap="none">
            <a:spAutoFit/>
          </a:bodyPr>
          <a:lstStyle/>
          <a:p>
            <a:r>
              <a:rPr lang="ru-RU" sz="2200" b="1" dirty="0"/>
              <a:t>Крокодил </a:t>
            </a:r>
            <a:r>
              <a:rPr lang="ru-RU" sz="2200" b="1" dirty="0" smtClean="0"/>
              <a:t>Гена</a:t>
            </a:r>
            <a:endParaRPr lang="ru-RU" sz="2200" b="1" dirty="0"/>
          </a:p>
        </p:txBody>
      </p:sp>
      <p:sp>
        <p:nvSpPr>
          <p:cNvPr id="5" name="Прямоугольник 4"/>
          <p:cNvSpPr/>
          <p:nvPr/>
        </p:nvSpPr>
        <p:spPr>
          <a:xfrm>
            <a:off x="3635032" y="5804103"/>
            <a:ext cx="1289135" cy="430887"/>
          </a:xfrm>
          <a:prstGeom prst="rect">
            <a:avLst/>
          </a:prstGeom>
        </p:spPr>
        <p:txBody>
          <a:bodyPr wrap="none">
            <a:spAutoFit/>
          </a:bodyPr>
          <a:lstStyle/>
          <a:p>
            <a:r>
              <a:rPr lang="ru-RU" sz="2200" b="1" dirty="0"/>
              <a:t>Петушок</a:t>
            </a:r>
          </a:p>
        </p:txBody>
      </p:sp>
      <p:pic>
        <p:nvPicPr>
          <p:cNvPr id="13318" name="Picture 6" descr="https://tavika.ru/wp-content/uploads/2022/06/04497a43-ff9e-4b20-ab97-0a4262e990a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737" y="2348878"/>
            <a:ext cx="2967263" cy="395635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055313" y="5770877"/>
            <a:ext cx="3287177" cy="430887"/>
          </a:xfrm>
          <a:prstGeom prst="rect">
            <a:avLst/>
          </a:prstGeom>
        </p:spPr>
        <p:txBody>
          <a:bodyPr wrap="square">
            <a:spAutoFit/>
          </a:bodyPr>
          <a:lstStyle/>
          <a:p>
            <a:r>
              <a:rPr lang="ru-RU" sz="2200" b="1" dirty="0"/>
              <a:t>Пластиковая матрешка</a:t>
            </a:r>
          </a:p>
        </p:txBody>
      </p:sp>
    </p:spTree>
    <p:extLst>
      <p:ext uri="{BB962C8B-B14F-4D97-AF65-F5344CB8AC3E}">
        <p14:creationId xmlns:p14="http://schemas.microsoft.com/office/powerpoint/2010/main" val="4259219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история елочных игрушек ССС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290"/>
            <a:ext cx="2688233" cy="358431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история елочных игрушек ССС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79" y="3896058"/>
            <a:ext cx="3944839" cy="2958629"/>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история елочных игрушек ССС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5145"/>
            <a:ext cx="2688233" cy="3584311"/>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история елочных игрушек ССС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672" y="64297"/>
            <a:ext cx="2688233" cy="358431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660200" y="2908524"/>
            <a:ext cx="2388795" cy="769441"/>
          </a:xfrm>
          <a:prstGeom prst="rect">
            <a:avLst/>
          </a:prstGeom>
        </p:spPr>
        <p:txBody>
          <a:bodyPr wrap="none">
            <a:spAutoFit/>
          </a:bodyPr>
          <a:lstStyle/>
          <a:p>
            <a:r>
              <a:rPr lang="ru-RU" sz="2200" b="1" dirty="0"/>
              <a:t>Ёлочная игрушка </a:t>
            </a:r>
            <a:endParaRPr lang="ru-RU" sz="2200" b="1" dirty="0" smtClean="0"/>
          </a:p>
          <a:p>
            <a:r>
              <a:rPr lang="ru-RU" sz="2200" b="1" dirty="0" smtClean="0"/>
              <a:t>из </a:t>
            </a:r>
            <a:r>
              <a:rPr lang="ru-RU" sz="2200" b="1" dirty="0"/>
              <a:t>алюминия</a:t>
            </a:r>
          </a:p>
        </p:txBody>
      </p:sp>
      <p:pic>
        <p:nvPicPr>
          <p:cNvPr id="19466" name="Picture 10" descr="история елочных игрушек СССР"/>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984" y="3599456"/>
            <a:ext cx="2407810" cy="321041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427984" y="6309320"/>
            <a:ext cx="2571538" cy="430887"/>
          </a:xfrm>
          <a:prstGeom prst="rect">
            <a:avLst/>
          </a:prstGeom>
        </p:spPr>
        <p:txBody>
          <a:bodyPr wrap="none">
            <a:spAutoFit/>
          </a:bodyPr>
          <a:lstStyle/>
          <a:p>
            <a:r>
              <a:rPr lang="ru-RU" sz="2200" b="1" dirty="0" smtClean="0"/>
              <a:t>Игрушка </a:t>
            </a:r>
            <a:r>
              <a:rPr lang="ru-RU" sz="2200" b="1" dirty="0"/>
              <a:t>из фольги</a:t>
            </a:r>
          </a:p>
        </p:txBody>
      </p:sp>
    </p:spTree>
    <p:extLst>
      <p:ext uri="{BB962C8B-B14F-4D97-AF65-F5344CB8AC3E}">
        <p14:creationId xmlns:p14="http://schemas.microsoft.com/office/powerpoint/2010/main" val="597554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Елочные игрушки времен ССС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0" y="-1"/>
            <a:ext cx="9036496" cy="692126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3275963"/>
            <a:ext cx="4054315" cy="430887"/>
          </a:xfrm>
          <a:prstGeom prst="rect">
            <a:avLst/>
          </a:prstGeom>
        </p:spPr>
        <p:txBody>
          <a:bodyPr wrap="none">
            <a:spAutoFit/>
          </a:bodyPr>
          <a:lstStyle/>
          <a:p>
            <a:r>
              <a:rPr lang="ru-RU" sz="2200" b="1" dirty="0"/>
              <a:t>Елочные игрушки времен СССР</a:t>
            </a:r>
          </a:p>
        </p:txBody>
      </p:sp>
    </p:spTree>
    <p:extLst>
      <p:ext uri="{BB962C8B-B14F-4D97-AF65-F5344CB8AC3E}">
        <p14:creationId xmlns:p14="http://schemas.microsoft.com/office/powerpoint/2010/main" val="3936358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21506" name="Picture 2" descr="елочные игрушки 70-х и 80-х год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5"/>
            <a:ext cx="6581107" cy="39075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1825"/>
            <a:ext cx="5530123" cy="430887"/>
          </a:xfrm>
          <a:prstGeom prst="rect">
            <a:avLst/>
          </a:prstGeom>
        </p:spPr>
        <p:txBody>
          <a:bodyPr wrap="square">
            <a:spAutoFit/>
          </a:bodyPr>
          <a:lstStyle/>
          <a:p>
            <a:r>
              <a:rPr lang="ru-RU" sz="2200" b="1" dirty="0"/>
              <a:t>Елочные шарики времен СССР (</a:t>
            </a:r>
            <a:r>
              <a:rPr lang="ru-RU" sz="2200" b="1" dirty="0" smtClean="0"/>
              <a:t>1980-е </a:t>
            </a:r>
            <a:r>
              <a:rPr lang="ru-RU" sz="2200" b="1" dirty="0"/>
              <a:t>гг</a:t>
            </a:r>
            <a:r>
              <a:rPr lang="ru-RU" dirty="0"/>
              <a:t>.)</a:t>
            </a:r>
          </a:p>
        </p:txBody>
      </p:sp>
      <p:pic>
        <p:nvPicPr>
          <p:cNvPr id="21508" name="Picture 4" descr="https://tavika.ru/wp-content/uploads/2022/06/2a0ac41a-3de4-4034-a088-127d8dca7a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27179"/>
            <a:ext cx="2817970" cy="33584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6381328"/>
            <a:ext cx="1875835" cy="430887"/>
          </a:xfrm>
          <a:prstGeom prst="rect">
            <a:avLst/>
          </a:prstGeom>
        </p:spPr>
        <p:txBody>
          <a:bodyPr wrap="none">
            <a:spAutoFit/>
          </a:bodyPr>
          <a:lstStyle/>
          <a:p>
            <a:r>
              <a:rPr lang="ru-RU" sz="2200" b="1" dirty="0" smtClean="0"/>
              <a:t>Колокольчик</a:t>
            </a:r>
            <a:r>
              <a:rPr lang="ru-RU" dirty="0"/>
              <a:t> </a:t>
            </a:r>
          </a:p>
        </p:txBody>
      </p:sp>
      <p:pic>
        <p:nvPicPr>
          <p:cNvPr id="21510" name="Picture 6" descr="елочные игрушки 70-х и 80-х г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970" y="3924052"/>
            <a:ext cx="3803915" cy="29616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елочные игрушки 70-х и 80-х годо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1107" y="0"/>
            <a:ext cx="2562893" cy="323093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919826" y="2463097"/>
            <a:ext cx="2307042" cy="769441"/>
          </a:xfrm>
          <a:prstGeom prst="rect">
            <a:avLst/>
          </a:prstGeom>
        </p:spPr>
        <p:txBody>
          <a:bodyPr wrap="none">
            <a:spAutoFit/>
          </a:bodyPr>
          <a:lstStyle/>
          <a:p>
            <a:r>
              <a:rPr lang="ru-RU" sz="2200" b="1" dirty="0" smtClean="0"/>
              <a:t>Пластиковые </a:t>
            </a:r>
          </a:p>
          <a:p>
            <a:r>
              <a:rPr lang="ru-RU" sz="2200" b="1" dirty="0" smtClean="0"/>
              <a:t>плоские </a:t>
            </a:r>
            <a:r>
              <a:rPr lang="ru-RU" sz="2200" b="1" dirty="0"/>
              <a:t>фигурки</a:t>
            </a:r>
          </a:p>
        </p:txBody>
      </p:sp>
      <p:sp>
        <p:nvSpPr>
          <p:cNvPr id="8" name="Прямоугольник 7"/>
          <p:cNvSpPr/>
          <p:nvPr/>
        </p:nvSpPr>
        <p:spPr>
          <a:xfrm>
            <a:off x="3104741" y="6381328"/>
            <a:ext cx="2342308" cy="430887"/>
          </a:xfrm>
          <a:prstGeom prst="rect">
            <a:avLst/>
          </a:prstGeom>
        </p:spPr>
        <p:txBody>
          <a:bodyPr wrap="none">
            <a:spAutoFit/>
          </a:bodyPr>
          <a:lstStyle/>
          <a:p>
            <a:r>
              <a:rPr lang="ru-RU" sz="2200" b="1" dirty="0" smtClean="0"/>
              <a:t>Орешки в фольге</a:t>
            </a:r>
            <a:endParaRPr lang="ru-RU" sz="2200" b="1" dirty="0"/>
          </a:p>
        </p:txBody>
      </p:sp>
      <p:pic>
        <p:nvPicPr>
          <p:cNvPr id="21514" name="Picture 10" descr="елочные игрушки СССР - снежинк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1884" y="3227113"/>
            <a:ext cx="2522115" cy="364177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6919826" y="6211669"/>
            <a:ext cx="2113079" cy="769441"/>
          </a:xfrm>
          <a:prstGeom prst="rect">
            <a:avLst/>
          </a:prstGeom>
        </p:spPr>
        <p:txBody>
          <a:bodyPr wrap="none">
            <a:spAutoFit/>
          </a:bodyPr>
          <a:lstStyle/>
          <a:p>
            <a:r>
              <a:rPr lang="ru-RU" sz="2200" b="1" dirty="0"/>
              <a:t>Пластмассовая </a:t>
            </a:r>
            <a:endParaRPr lang="ru-RU" sz="2200" b="1" dirty="0" smtClean="0"/>
          </a:p>
          <a:p>
            <a:r>
              <a:rPr lang="ru-RU" sz="2200" b="1" dirty="0" smtClean="0"/>
              <a:t>снежинка</a:t>
            </a:r>
            <a:endParaRPr lang="ru-RU" sz="2200" b="1" dirty="0"/>
          </a:p>
        </p:txBody>
      </p:sp>
    </p:spTree>
    <p:extLst>
      <p:ext uri="{BB962C8B-B14F-4D97-AF65-F5344CB8AC3E}">
        <p14:creationId xmlns:p14="http://schemas.microsoft.com/office/powerpoint/2010/main" val="3041650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76672"/>
            <a:ext cx="9937104" cy="3170099"/>
          </a:xfrm>
          <a:prstGeom prst="rect">
            <a:avLst/>
          </a:prstGeom>
        </p:spPr>
        <p:txBody>
          <a:bodyPr wrap="square">
            <a:spAutoFit/>
          </a:bodyPr>
          <a:lstStyle/>
          <a:p>
            <a:pPr algn="ctr"/>
            <a:r>
              <a:rPr lang="ru-RU" sz="4000" b="1" dirty="0" smtClean="0">
                <a:solidFill>
                  <a:srgbClr val="FF0000"/>
                </a:solidFill>
              </a:rPr>
              <a:t>СПАСИБО </a:t>
            </a:r>
          </a:p>
          <a:p>
            <a:pPr algn="ctr"/>
            <a:endParaRPr lang="ru-RU" sz="4000" b="1" dirty="0" smtClean="0">
              <a:solidFill>
                <a:srgbClr val="FF0000"/>
              </a:solidFill>
            </a:endParaRPr>
          </a:p>
          <a:p>
            <a:pPr algn="ctr"/>
            <a:r>
              <a:rPr lang="ru-RU" sz="4000" b="1" dirty="0" smtClean="0">
                <a:solidFill>
                  <a:srgbClr val="FF0000"/>
                </a:solidFill>
              </a:rPr>
              <a:t>ЗА </a:t>
            </a:r>
          </a:p>
          <a:p>
            <a:pPr algn="ctr"/>
            <a:endParaRPr lang="ru-RU" sz="4000" b="1" dirty="0" smtClean="0">
              <a:solidFill>
                <a:srgbClr val="FF0000"/>
              </a:solidFill>
            </a:endParaRPr>
          </a:p>
          <a:p>
            <a:pPr algn="ctr"/>
            <a:r>
              <a:rPr lang="ru-RU" sz="4000" b="1" dirty="0" smtClean="0">
                <a:solidFill>
                  <a:srgbClr val="FF0000"/>
                </a:solidFill>
              </a:rPr>
              <a:t>ВНИМАНИЕ! </a:t>
            </a:r>
            <a:endParaRPr lang="ru-RU" sz="4000" b="1" dirty="0">
              <a:solidFill>
                <a:srgbClr val="FF0000"/>
              </a:solidFill>
            </a:endParaRPr>
          </a:p>
        </p:txBody>
      </p:sp>
      <p:pic>
        <p:nvPicPr>
          <p:cNvPr id="1028" name="Picture 4" descr="https://coolsen.ru/wp-content/uploads/2021/11/044-20211103_11383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646771"/>
            <a:ext cx="5112568" cy="335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588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871538" y="4263390"/>
          <a:ext cx="7408862" cy="274320"/>
        </p:xfrm>
        <a:graphic>
          <a:graphicData uri="http://schemas.openxmlformats.org/drawingml/2006/table">
            <a:tbl>
              <a:tblPr/>
              <a:tblGrid>
                <a:gridCol w="7408862">
                  <a:extLst>
                    <a:ext uri="{9D8B030D-6E8A-4147-A177-3AD203B41FA5}">
                      <a16:colId xmlns:a16="http://schemas.microsoft.com/office/drawing/2014/main" val="20000"/>
                    </a:ext>
                  </a:extLst>
                </a:gridCol>
              </a:tblGrid>
              <a:tr h="0">
                <a:tc>
                  <a:txBody>
                    <a:bodyPr/>
                    <a:lstStyle/>
                    <a:p>
                      <a:pPr algn="ctr"/>
                      <a:endParaRPr lang="ru-RU" dirty="0">
                        <a:effectLst/>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Заголовок 2"/>
          <p:cNvSpPr>
            <a:spLocks noGrp="1"/>
          </p:cNvSpPr>
          <p:nvPr>
            <p:ph type="title"/>
          </p:nvPr>
        </p:nvSpPr>
        <p:spPr/>
        <p:txBody>
          <a:bodyPr/>
          <a:lstStyle/>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407224941"/>
              </p:ext>
            </p:extLst>
          </p:nvPr>
        </p:nvGraphicFramePr>
        <p:xfrm>
          <a:off x="827584" y="332656"/>
          <a:ext cx="7992888" cy="1493520"/>
        </p:xfrm>
        <a:graphic>
          <a:graphicData uri="http://schemas.openxmlformats.org/drawingml/2006/table">
            <a:tbl>
              <a:tblPr/>
              <a:tblGrid>
                <a:gridCol w="7992888">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4000" b="1" dirty="0" smtClean="0">
                          <a:solidFill>
                            <a:srgbClr val="FFFF00"/>
                          </a:solidFill>
                          <a:effectLst/>
                        </a:rPr>
                        <a:t>Игрушки из прессованной ваты,  </a:t>
                      </a:r>
                      <a:endParaRPr lang="ru-RU" sz="4000" b="1" dirty="0" smtClean="0">
                        <a:solidFill>
                          <a:srgbClr val="FFFF00"/>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4000" b="1" dirty="0" smtClean="0">
                          <a:solidFill>
                            <a:srgbClr val="FFFF00"/>
                          </a:solidFill>
                          <a:effectLst/>
                        </a:rPr>
                        <a:t>40-50 гг.</a:t>
                      </a:r>
                    </a:p>
                    <a:p>
                      <a:pPr algn="ctr"/>
                      <a:endParaRPr lang="ru-RU" dirty="0">
                        <a:effectLst/>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2050" name="Picture 2" descr="https://archidom.ru/upload/iblock/00b/00b06f4ddab5b879ea147ac653216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86645"/>
            <a:ext cx="8510060" cy="528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98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originals/4b/75/20/4b75203ef3aa9c0bb75711183e6c53f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6775"/>
            <a:ext cx="5292079" cy="33837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pinimg.com/originals/b4/58/5b/b4585b9673699d35fcdb65bef5918d6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897378"/>
            <a:ext cx="5978557" cy="3959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31" y="3356992"/>
            <a:ext cx="3226971" cy="34995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78" y="-62680"/>
            <a:ext cx="3818318" cy="3229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018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2311" y="65378"/>
            <a:ext cx="8712968" cy="769441"/>
          </a:xfrm>
          <a:prstGeom prst="rect">
            <a:avLst/>
          </a:prstGeom>
        </p:spPr>
        <p:txBody>
          <a:bodyPr wrap="square">
            <a:spAutoFit/>
          </a:bodyPr>
          <a:lstStyle/>
          <a:p>
            <a:r>
              <a:rPr lang="ru-RU" sz="2200" b="1" dirty="0"/>
              <a:t>А еще первые елочные игрушки делали из фольги, папье-маше и </a:t>
            </a:r>
            <a:r>
              <a:rPr lang="ru-RU" sz="2200" b="1" dirty="0" smtClean="0"/>
              <a:t>картона.</a:t>
            </a:r>
            <a:endParaRPr lang="ru-RU" sz="2200" b="1" dirty="0"/>
          </a:p>
        </p:txBody>
      </p:sp>
      <p:pic>
        <p:nvPicPr>
          <p:cNvPr id="4098" name="Picture 2" descr="https://fermer.ru/files/v2/blog/333952/yo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12" y="834820"/>
            <a:ext cx="8441452" cy="602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73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548680"/>
            <a:ext cx="9036496" cy="6186309"/>
          </a:xfrm>
          <a:prstGeom prst="rect">
            <a:avLst/>
          </a:prstGeom>
        </p:spPr>
        <p:txBody>
          <a:bodyPr wrap="square">
            <a:spAutoFit/>
          </a:bodyPr>
          <a:lstStyle/>
          <a:p>
            <a:r>
              <a:rPr lang="ru-RU" sz="2200" b="1" dirty="0"/>
              <a:t>С 1928 года празднование Нового года было официально запрещено – это стал обычный рабочий день.</a:t>
            </a:r>
          </a:p>
          <a:p>
            <a:r>
              <a:rPr lang="ru-RU" sz="2200" b="1" dirty="0"/>
              <a:t>И только в 1935 году за три дня до Нового года вышел номер газеты “Правда” с заметкой Павла </a:t>
            </a:r>
            <a:r>
              <a:rPr lang="ru-RU" sz="2200" b="1" dirty="0" err="1"/>
              <a:t>Постышева</a:t>
            </a:r>
            <a:r>
              <a:rPr lang="ru-RU" sz="2200" b="1" dirty="0"/>
              <a:t> «Давайте организуем детям хорошую ёлку». Этим был снят запрет на празднование Нового года. И тут же был налажен выпуск первых советских ёлочных игрушек. А уже в 1937 году Новый год с размахом праздновали у впервые поставленной большой ёлки в Кремле. И тогда же впервые Дед Мороз пришел к детям со своей маленькой внучкой Снегурочкой, которая с тех пор стала его верной помощницей.</a:t>
            </a:r>
          </a:p>
          <a:p>
            <a:r>
              <a:rPr lang="ru-RU" sz="2200" b="1" dirty="0"/>
              <a:t>Советский Новый год теперь не имел ничего общего с его рождественскими корнями. </a:t>
            </a:r>
            <a:r>
              <a:rPr lang="ru-RU" sz="2200" b="1" dirty="0" err="1"/>
              <a:t>Вифлиемскую</a:t>
            </a:r>
            <a:r>
              <a:rPr lang="ru-RU" sz="2200" b="1" dirty="0"/>
              <a:t> звезду на вершине заменили на советскую пятиконечную или даже просто на пики (которые ведут свое происхождение от </a:t>
            </a:r>
            <a:r>
              <a:rPr lang="ru-RU" sz="2200" b="1" dirty="0" err="1"/>
              <a:t>наверший</a:t>
            </a:r>
            <a:r>
              <a:rPr lang="ru-RU" sz="2200" b="1" dirty="0"/>
              <a:t> германских военных головных уборов). А игрушки стали изображать реалии нового быта: символику Советского Союза, фигурки животных, фруктов и овощей, парашютистов, дирижаблей и планеров. И только у картонных ёлочных снежинок сохранилось лицо ангелочка.</a:t>
            </a:r>
            <a:endParaRPr lang="ru-RU" sz="2200" b="1" dirty="0">
              <a:effectLst/>
            </a:endParaRPr>
          </a:p>
        </p:txBody>
      </p:sp>
    </p:spTree>
    <p:extLst>
      <p:ext uri="{BB962C8B-B14F-4D97-AF65-F5344CB8AC3E}">
        <p14:creationId xmlns:p14="http://schemas.microsoft.com/office/powerpoint/2010/main" val="281662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smtClean="0">
                <a:solidFill>
                  <a:srgbClr val="FFFF00"/>
                </a:solidFill>
              </a:rPr>
              <a:t>Ёлочные игрушки </a:t>
            </a:r>
            <a:r>
              <a:rPr lang="ru-RU" b="1" dirty="0">
                <a:solidFill>
                  <a:srgbClr val="FFFF00"/>
                </a:solidFill>
              </a:rPr>
              <a:t>50-е гг.</a:t>
            </a:r>
          </a:p>
        </p:txBody>
      </p:sp>
      <p:pic>
        <p:nvPicPr>
          <p:cNvPr id="3074" name="Picture 2" descr="https://photohost.lapbook.ru/sites/default/files/wp_images/297b0fb9-8466-4aab-9fb5-b1ab986481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195"/>
            <a:ext cx="4752528" cy="5507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старинные елочные игруш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943" y="1340768"/>
            <a:ext cx="4752528" cy="55686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0383" y="1628800"/>
            <a:ext cx="2138727" cy="430887"/>
          </a:xfrm>
          <a:prstGeom prst="rect">
            <a:avLst/>
          </a:prstGeom>
          <a:noFill/>
        </p:spPr>
        <p:txBody>
          <a:bodyPr wrap="none" lIns="91440" tIns="45720" rIns="91440" bIns="45720">
            <a:spAutoFit/>
          </a:bodyPr>
          <a:lstStyle/>
          <a:p>
            <a:pPr algn="ctr"/>
            <a:r>
              <a:rPr lang="ru-RU" sz="2200" b="1" dirty="0">
                <a:ln w="17780" cmpd="sng">
                  <a:solidFill>
                    <a:srgbClr val="FFFFFF"/>
                  </a:solidFill>
                  <a:prstDash val="solid"/>
                  <a:miter lim="800000"/>
                </a:ln>
                <a:effectLst>
                  <a:outerShdw blurRad="50800" algn="tl" rotWithShape="0">
                    <a:srgbClr val="000000"/>
                  </a:outerShdw>
                </a:effectLst>
              </a:rPr>
              <a:t>Ш</a:t>
            </a:r>
            <a:r>
              <a:rPr lang="ru-RU" sz="2200" b="1" cap="none" spc="0" dirty="0" smtClean="0">
                <a:ln w="17780" cmpd="sng">
                  <a:solidFill>
                    <a:srgbClr val="FFFFFF"/>
                  </a:solidFill>
                  <a:prstDash val="solid"/>
                  <a:miter lim="800000"/>
                </a:ln>
                <a:effectLst>
                  <a:outerShdw blurRad="50800" algn="tl" rotWithShape="0">
                    <a:srgbClr val="000000"/>
                  </a:outerShdw>
                </a:effectLst>
              </a:rPr>
              <a:t>ар со звездой</a:t>
            </a:r>
            <a:endParaRPr lang="ru-RU" sz="2200" b="1" cap="none" spc="0" dirty="0">
              <a:ln w="17780" cmpd="sng">
                <a:solidFill>
                  <a:srgbClr val="FFFFFF"/>
                </a:solidFill>
                <a:prstDash val="solid"/>
                <a:miter lim="800000"/>
              </a:ln>
              <a:effectLst>
                <a:outerShdw blurRad="50800" algn="tl" rotWithShape="0">
                  <a:srgbClr val="000000"/>
                </a:outerShdw>
              </a:effectLst>
            </a:endParaRPr>
          </a:p>
        </p:txBody>
      </p:sp>
      <p:sp>
        <p:nvSpPr>
          <p:cNvPr id="9" name="Прямоугольник 8"/>
          <p:cNvSpPr/>
          <p:nvPr/>
        </p:nvSpPr>
        <p:spPr>
          <a:xfrm>
            <a:off x="5417658" y="1641972"/>
            <a:ext cx="1353256" cy="430887"/>
          </a:xfrm>
          <a:prstGeom prst="rect">
            <a:avLst/>
          </a:prstGeom>
          <a:noFill/>
        </p:spPr>
        <p:txBody>
          <a:bodyPr wrap="none" lIns="91440" tIns="45720" rIns="91440" bIns="45720">
            <a:spAutoFit/>
          </a:bodyPr>
          <a:lstStyle/>
          <a:p>
            <a:pPr algn="ctr"/>
            <a:r>
              <a:rPr lang="ru-RU" sz="2200" b="1" dirty="0" smtClean="0">
                <a:ln w="17780" cmpd="sng">
                  <a:solidFill>
                    <a:srgbClr val="FFFFFF"/>
                  </a:solidFill>
                  <a:prstDash val="solid"/>
                  <a:miter lim="800000"/>
                </a:ln>
                <a:effectLst>
                  <a:outerShdw blurRad="50800" algn="tl" rotWithShape="0">
                    <a:srgbClr val="000000"/>
                  </a:outerShdw>
                </a:effectLst>
              </a:rPr>
              <a:t>Парашют</a:t>
            </a:r>
            <a:endParaRPr lang="ru-RU" sz="2200" b="1" cap="none" spc="0"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3737541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60648"/>
            <a:ext cx="8229600" cy="1224136"/>
          </a:xfrm>
        </p:spPr>
        <p:txBody>
          <a:bodyPr>
            <a:normAutofit fontScale="90000"/>
          </a:bodyPr>
          <a:lstStyle/>
          <a:p>
            <a:pPr algn="r"/>
            <a:r>
              <a:rPr lang="ru-RU" b="1" dirty="0">
                <a:solidFill>
                  <a:srgbClr val="FFFF00"/>
                </a:solidFill>
              </a:rPr>
              <a:t>Снежинки с личиками младенцев, </a:t>
            </a:r>
            <a:r>
              <a:rPr lang="ru-RU" b="1" dirty="0" smtClean="0">
                <a:solidFill>
                  <a:srgbClr val="FFFF00"/>
                </a:solidFill>
              </a:rPr>
              <a:t>              40-е-50-е </a:t>
            </a:r>
            <a:r>
              <a:rPr lang="ru-RU" b="1" dirty="0">
                <a:solidFill>
                  <a:srgbClr val="FFFF00"/>
                </a:solidFill>
              </a:rPr>
              <a:t>гг.</a:t>
            </a:r>
          </a:p>
        </p:txBody>
      </p:sp>
      <p:pic>
        <p:nvPicPr>
          <p:cNvPr id="5122" name="Picture 2" descr="старинные елочные игруш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615" y="1190058"/>
            <a:ext cx="4347978" cy="56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412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2586616"/>
          </a:xfrm>
        </p:spPr>
        <p:txBody>
          <a:bodyPr>
            <a:noAutofit/>
          </a:bodyPr>
          <a:lstStyle/>
          <a:p>
            <a:pPr algn="l"/>
            <a:r>
              <a:rPr lang="ru-RU" sz="2200" b="1" dirty="0">
                <a:solidFill>
                  <a:schemeClr val="tx1"/>
                </a:solidFill>
              </a:rPr>
              <a:t>Игрушки отражали все значимые события того времени. Например, после выхода на экраны в 1936 году фильма с Любовью Орловой “Цирк” </a:t>
            </a:r>
            <a:r>
              <a:rPr lang="ru-RU" sz="2200" b="1" dirty="0" smtClean="0">
                <a:solidFill>
                  <a:schemeClr val="tx1"/>
                </a:solidFill>
              </a:rPr>
              <a:t>, на елках появились ватные клоуны, акробаты, цирковые слоны и дрессированные собачки.</a:t>
            </a:r>
            <a:r>
              <a:rPr lang="ru-RU" sz="2200" b="1" dirty="0">
                <a:solidFill>
                  <a:schemeClr val="tx1"/>
                </a:solidFill>
              </a:rPr>
              <a:t/>
            </a:r>
            <a:br>
              <a:rPr lang="ru-RU" sz="2200" b="1" dirty="0">
                <a:solidFill>
                  <a:schemeClr val="tx1"/>
                </a:solidFill>
              </a:rPr>
            </a:br>
            <a:r>
              <a:rPr lang="ru-RU" sz="2200" b="1" dirty="0">
                <a:solidFill>
                  <a:schemeClr val="tx1"/>
                </a:solidFill>
              </a:rPr>
              <a:t>А в 1937 году дирижабль “СССР-В6” совершил рекордный по продолжительности полет в 130 часов непрерывного пребывания в воздухе. В честь него были выпущены </a:t>
            </a:r>
            <a:r>
              <a:rPr lang="ru-RU" sz="2200" b="1" dirty="0" smtClean="0">
                <a:solidFill>
                  <a:schemeClr val="tx1"/>
                </a:solidFill>
              </a:rPr>
              <a:t>ёлочные игрушки-дирижабли</a:t>
            </a:r>
            <a:r>
              <a:rPr lang="ru-RU" sz="2200" b="1" dirty="0">
                <a:solidFill>
                  <a:schemeClr val="tx1"/>
                </a:solidFill>
              </a:rPr>
              <a:t>.</a:t>
            </a:r>
          </a:p>
        </p:txBody>
      </p:sp>
      <p:pic>
        <p:nvPicPr>
          <p:cNvPr id="6146" name="Picture 2" descr="фото старинных елочных игруш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171" y="2997752"/>
            <a:ext cx="4054830" cy="38884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uskompas.ru/albums/00322/2wba9kxzhftaqu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 y="3025939"/>
            <a:ext cx="5107359" cy="383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050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696</TotalTime>
  <Words>1018</Words>
  <Application>Microsoft Office PowerPoint</Application>
  <PresentationFormat>Экран (4:3)</PresentationFormat>
  <Paragraphs>86</Paragraphs>
  <Slides>27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27</vt:i4>
      </vt:variant>
    </vt:vector>
  </HeadingPairs>
  <TitlesOfParts>
    <vt:vector size="30" baseType="lpstr">
      <vt:lpstr>Candara</vt:lpstr>
      <vt:lpstr>Symbol</vt:lpstr>
      <vt:lpstr>Волна</vt:lpstr>
      <vt:lpstr>ИСТОРИЯ ЁЛОЧНЫХ ИГРУШЕК</vt:lpstr>
      <vt:lpstr>Презентация PowerPoint</vt:lpstr>
      <vt:lpstr>Презентация PowerPoint</vt:lpstr>
      <vt:lpstr>Презентация PowerPoint</vt:lpstr>
      <vt:lpstr>Презентация PowerPoint</vt:lpstr>
      <vt:lpstr>Презентация PowerPoint</vt:lpstr>
      <vt:lpstr>Ёлочные игрушки 50-е гг.</vt:lpstr>
      <vt:lpstr>Снежинки с личиками младенцев,               40-е-50-е гг.</vt:lpstr>
      <vt:lpstr>Игрушки отражали все значимые события того времени. Например, после выхода на экраны в 1936 году фильма с Любовью Орловой “Цирк” , на елках появились ватные клоуны, акробаты, цирковые слоны и дрессированные собачки. А в 1937 году дирижабль “СССР-В6” совершил рекордный по продолжительности полет в 130 часов непрерывного пребывания в воздухе. В честь него были выпущены ёлочные игрушки-дирижабли.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Игрушки с ёлки-малютки</vt:lpstr>
      <vt:lpstr>Презентация PowerPoint</vt:lpstr>
      <vt:lpstr>Презентация PowerPoint</vt:lpstr>
      <vt:lpstr>Презентация PowerPoint</vt:lpstr>
      <vt:lpstr>Презентация PowerPoint</vt:lpstr>
      <vt:lpstr>Ёлочные игрушки, 70-е гг.</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ЁЛОЧНЫХ ИГРУШЕК</dc:title>
  <dc:creator>User</dc:creator>
  <cp:lastModifiedBy>Мой ПК</cp:lastModifiedBy>
  <cp:revision>28</cp:revision>
  <dcterms:created xsi:type="dcterms:W3CDTF">2023-01-12T07:25:26Z</dcterms:created>
  <dcterms:modified xsi:type="dcterms:W3CDTF">2023-11-29T17:02:59Z</dcterms:modified>
</cp:coreProperties>
</file>