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3" r:id="rId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6699"/>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2" d="100"/>
          <a:sy n="82" d="100"/>
        </p:scale>
        <p:origin x="-1474" y="-91"/>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fld id="{6D1E4832-3746-40B4-A2E0-381EBBC23C97}" type="datetimeFigureOut">
              <a:rPr lang="ru-RU" smtClean="0"/>
              <a:pPr/>
              <a:t>20.01.2024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D4BF72F-7D1C-42D7-8BD5-5B5B2D589D3D}" type="slidenum">
              <a:rPr lang="ru-RU" smtClean="0"/>
              <a:pPr/>
              <a:t>‹#›</a:t>
            </a:fld>
            <a:endParaRPr lang="ru-RU"/>
          </a:p>
        </p:txBody>
      </p:sp>
    </p:spTree>
    <p:extLst>
      <p:ext uri="{BB962C8B-B14F-4D97-AF65-F5344CB8AC3E}">
        <p14:creationId xmlns:p14="http://schemas.microsoft.com/office/powerpoint/2010/main" xmlns="" val="23454889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6D1E4832-3746-40B4-A2E0-381EBBC23C97}" type="datetimeFigureOut">
              <a:rPr lang="ru-RU" smtClean="0"/>
              <a:pPr/>
              <a:t>20.01.2024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D4BF72F-7D1C-42D7-8BD5-5B5B2D589D3D}" type="slidenum">
              <a:rPr lang="ru-RU" smtClean="0"/>
              <a:pPr/>
              <a:t>‹#›</a:t>
            </a:fld>
            <a:endParaRPr lang="ru-RU"/>
          </a:p>
        </p:txBody>
      </p:sp>
    </p:spTree>
    <p:extLst>
      <p:ext uri="{BB962C8B-B14F-4D97-AF65-F5344CB8AC3E}">
        <p14:creationId xmlns:p14="http://schemas.microsoft.com/office/powerpoint/2010/main" xmlns="" val="8202849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6D1E4832-3746-40B4-A2E0-381EBBC23C97}" type="datetimeFigureOut">
              <a:rPr lang="ru-RU" smtClean="0"/>
              <a:pPr/>
              <a:t>20.01.2024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D4BF72F-7D1C-42D7-8BD5-5B5B2D589D3D}" type="slidenum">
              <a:rPr lang="ru-RU" smtClean="0"/>
              <a:pPr/>
              <a:t>‹#›</a:t>
            </a:fld>
            <a:endParaRPr lang="ru-RU"/>
          </a:p>
        </p:txBody>
      </p:sp>
    </p:spTree>
    <p:extLst>
      <p:ext uri="{BB962C8B-B14F-4D97-AF65-F5344CB8AC3E}">
        <p14:creationId xmlns:p14="http://schemas.microsoft.com/office/powerpoint/2010/main" xmlns="" val="15192819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6D1E4832-3746-40B4-A2E0-381EBBC23C97}" type="datetimeFigureOut">
              <a:rPr lang="ru-RU" smtClean="0"/>
              <a:pPr/>
              <a:t>20.01.2024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D4BF72F-7D1C-42D7-8BD5-5B5B2D589D3D}" type="slidenum">
              <a:rPr lang="ru-RU" smtClean="0"/>
              <a:pPr/>
              <a:t>‹#›</a:t>
            </a:fld>
            <a:endParaRPr lang="ru-RU"/>
          </a:p>
        </p:txBody>
      </p:sp>
    </p:spTree>
    <p:extLst>
      <p:ext uri="{BB962C8B-B14F-4D97-AF65-F5344CB8AC3E}">
        <p14:creationId xmlns:p14="http://schemas.microsoft.com/office/powerpoint/2010/main" xmlns="" val="918212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6D1E4832-3746-40B4-A2E0-381EBBC23C97}" type="datetimeFigureOut">
              <a:rPr lang="ru-RU" smtClean="0"/>
              <a:pPr/>
              <a:t>20.01.2024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D4BF72F-7D1C-42D7-8BD5-5B5B2D589D3D}" type="slidenum">
              <a:rPr lang="ru-RU" smtClean="0"/>
              <a:pPr/>
              <a:t>‹#›</a:t>
            </a:fld>
            <a:endParaRPr lang="ru-RU"/>
          </a:p>
        </p:txBody>
      </p:sp>
    </p:spTree>
    <p:extLst>
      <p:ext uri="{BB962C8B-B14F-4D97-AF65-F5344CB8AC3E}">
        <p14:creationId xmlns:p14="http://schemas.microsoft.com/office/powerpoint/2010/main" xmlns="" val="34483766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6D1E4832-3746-40B4-A2E0-381EBBC23C97}" type="datetimeFigureOut">
              <a:rPr lang="ru-RU" smtClean="0"/>
              <a:pPr/>
              <a:t>20.01.2024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D4BF72F-7D1C-42D7-8BD5-5B5B2D589D3D}" type="slidenum">
              <a:rPr lang="ru-RU" smtClean="0"/>
              <a:pPr/>
              <a:t>‹#›</a:t>
            </a:fld>
            <a:endParaRPr lang="ru-RU"/>
          </a:p>
        </p:txBody>
      </p:sp>
    </p:spTree>
    <p:extLst>
      <p:ext uri="{BB962C8B-B14F-4D97-AF65-F5344CB8AC3E}">
        <p14:creationId xmlns:p14="http://schemas.microsoft.com/office/powerpoint/2010/main" xmlns="" val="32460456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6D1E4832-3746-40B4-A2E0-381EBBC23C97}" type="datetimeFigureOut">
              <a:rPr lang="ru-RU" smtClean="0"/>
              <a:pPr/>
              <a:t>20.01.2024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3D4BF72F-7D1C-42D7-8BD5-5B5B2D589D3D}" type="slidenum">
              <a:rPr lang="ru-RU" smtClean="0"/>
              <a:pPr/>
              <a:t>‹#›</a:t>
            </a:fld>
            <a:endParaRPr lang="ru-RU"/>
          </a:p>
        </p:txBody>
      </p:sp>
    </p:spTree>
    <p:extLst>
      <p:ext uri="{BB962C8B-B14F-4D97-AF65-F5344CB8AC3E}">
        <p14:creationId xmlns:p14="http://schemas.microsoft.com/office/powerpoint/2010/main" xmlns="" val="2049573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6D1E4832-3746-40B4-A2E0-381EBBC23C97}" type="datetimeFigureOut">
              <a:rPr lang="ru-RU" smtClean="0"/>
              <a:pPr/>
              <a:t>20.01.2024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3D4BF72F-7D1C-42D7-8BD5-5B5B2D589D3D}" type="slidenum">
              <a:rPr lang="ru-RU" smtClean="0"/>
              <a:pPr/>
              <a:t>‹#›</a:t>
            </a:fld>
            <a:endParaRPr lang="ru-RU"/>
          </a:p>
        </p:txBody>
      </p:sp>
    </p:spTree>
    <p:extLst>
      <p:ext uri="{BB962C8B-B14F-4D97-AF65-F5344CB8AC3E}">
        <p14:creationId xmlns:p14="http://schemas.microsoft.com/office/powerpoint/2010/main" xmlns="" val="37209874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6D1E4832-3746-40B4-A2E0-381EBBC23C97}" type="datetimeFigureOut">
              <a:rPr lang="ru-RU" smtClean="0"/>
              <a:pPr/>
              <a:t>20.01.2024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3D4BF72F-7D1C-42D7-8BD5-5B5B2D589D3D}" type="slidenum">
              <a:rPr lang="ru-RU" smtClean="0"/>
              <a:pPr/>
              <a:t>‹#›</a:t>
            </a:fld>
            <a:endParaRPr lang="ru-RU"/>
          </a:p>
        </p:txBody>
      </p:sp>
    </p:spTree>
    <p:extLst>
      <p:ext uri="{BB962C8B-B14F-4D97-AF65-F5344CB8AC3E}">
        <p14:creationId xmlns:p14="http://schemas.microsoft.com/office/powerpoint/2010/main" xmlns="" val="4218627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6D1E4832-3746-40B4-A2E0-381EBBC23C97}" type="datetimeFigureOut">
              <a:rPr lang="ru-RU" smtClean="0"/>
              <a:pPr/>
              <a:t>20.01.2024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D4BF72F-7D1C-42D7-8BD5-5B5B2D589D3D}" type="slidenum">
              <a:rPr lang="ru-RU" smtClean="0"/>
              <a:pPr/>
              <a:t>‹#›</a:t>
            </a:fld>
            <a:endParaRPr lang="ru-RU"/>
          </a:p>
        </p:txBody>
      </p:sp>
    </p:spTree>
    <p:extLst>
      <p:ext uri="{BB962C8B-B14F-4D97-AF65-F5344CB8AC3E}">
        <p14:creationId xmlns:p14="http://schemas.microsoft.com/office/powerpoint/2010/main" xmlns="" val="22398812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6D1E4832-3746-40B4-A2E0-381EBBC23C97}" type="datetimeFigureOut">
              <a:rPr lang="ru-RU" smtClean="0"/>
              <a:pPr/>
              <a:t>20.01.2024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D4BF72F-7D1C-42D7-8BD5-5B5B2D589D3D}" type="slidenum">
              <a:rPr lang="ru-RU" smtClean="0"/>
              <a:pPr/>
              <a:t>‹#›</a:t>
            </a:fld>
            <a:endParaRPr lang="ru-RU"/>
          </a:p>
        </p:txBody>
      </p:sp>
    </p:spTree>
    <p:extLst>
      <p:ext uri="{BB962C8B-B14F-4D97-AF65-F5344CB8AC3E}">
        <p14:creationId xmlns:p14="http://schemas.microsoft.com/office/powerpoint/2010/main" xmlns="" val="18845441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D1E4832-3746-40B4-A2E0-381EBBC23C97}" type="datetimeFigureOut">
              <a:rPr lang="ru-RU" smtClean="0"/>
              <a:pPr/>
              <a:t>20.01.2024</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4BF72F-7D1C-42D7-8BD5-5B5B2D589D3D}" type="slidenum">
              <a:rPr lang="ru-RU" smtClean="0"/>
              <a:pPr/>
              <a:t>‹#›</a:t>
            </a:fld>
            <a:endParaRPr lang="ru-RU"/>
          </a:p>
        </p:txBody>
      </p:sp>
    </p:spTree>
    <p:extLst>
      <p:ext uri="{BB962C8B-B14F-4D97-AF65-F5344CB8AC3E}">
        <p14:creationId xmlns:p14="http://schemas.microsoft.com/office/powerpoint/2010/main" xmlns="" val="21039313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on-desktop.com/wps/Backgrounds_Background_with_lines_035504_.jpg"/>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b="3030"/>
          <a:stretch/>
        </p:blipFill>
        <p:spPr bwMode="auto">
          <a:xfrm>
            <a:off x="4238" y="0"/>
            <a:ext cx="9139762"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Заголовок 1"/>
          <p:cNvSpPr>
            <a:spLocks noGrp="1"/>
          </p:cNvSpPr>
          <p:nvPr>
            <p:ph type="ctrTitle"/>
          </p:nvPr>
        </p:nvSpPr>
        <p:spPr>
          <a:xfrm>
            <a:off x="179512" y="87221"/>
            <a:ext cx="8784976" cy="3127175"/>
          </a:xfrm>
        </p:spPr>
        <p:txBody>
          <a:bodyPr>
            <a:prstTxWarp prst="textDeflat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b="1" dirty="0">
                <a:ln w="11430">
                  <a:solidFill>
                    <a:sysClr val="windowText" lastClr="000000"/>
                  </a:solidFill>
                </a:ln>
                <a:solidFill>
                  <a:srgbClr val="FFC000"/>
                </a:solidFill>
                <a:effectLst>
                  <a:outerShdw blurRad="50800" dist="39000" dir="5460000" algn="tl">
                    <a:srgbClr val="000000">
                      <a:alpha val="38000"/>
                    </a:srgbClr>
                  </a:outerShdw>
                </a:effectLst>
              </a:rPr>
              <a:t>The University of Manchester</a:t>
            </a:r>
            <a:endParaRPr lang="ru-RU" b="1" dirty="0">
              <a:ln w="11430">
                <a:solidFill>
                  <a:sysClr val="windowText" lastClr="000000"/>
                </a:solidFill>
              </a:ln>
              <a:solidFill>
                <a:srgbClr val="FFC000"/>
              </a:solidFill>
              <a:effectLst>
                <a:outerShdw blurRad="50800" dist="39000" dir="5460000" algn="tl">
                  <a:srgbClr val="000000">
                    <a:alpha val="38000"/>
                  </a:srgbClr>
                </a:outerShdw>
              </a:effectLst>
            </a:endParaRPr>
          </a:p>
        </p:txBody>
      </p:sp>
      <p:sp>
        <p:nvSpPr>
          <p:cNvPr id="3" name="Подзаголовок 2"/>
          <p:cNvSpPr>
            <a:spLocks noGrp="1"/>
          </p:cNvSpPr>
          <p:nvPr>
            <p:ph type="subTitle" idx="1"/>
          </p:nvPr>
        </p:nvSpPr>
        <p:spPr>
          <a:xfrm>
            <a:off x="5436096" y="6093296"/>
            <a:ext cx="3600400" cy="677483"/>
          </a:xfrm>
        </p:spPr>
        <p:txBody>
          <a:bodyPr>
            <a:normAutofit/>
          </a:bodyPr>
          <a:lstStyle/>
          <a:p>
            <a:r>
              <a:rPr lang="en-US" sz="2800" b="1" dirty="0" err="1">
                <a:solidFill>
                  <a:srgbClr val="FFC000"/>
                </a:solidFill>
              </a:rPr>
              <a:t>Kushpenova</a:t>
            </a:r>
            <a:r>
              <a:rPr lang="en-US" sz="2800" b="1" dirty="0">
                <a:solidFill>
                  <a:srgbClr val="FFC000"/>
                </a:solidFill>
              </a:rPr>
              <a:t> </a:t>
            </a:r>
            <a:r>
              <a:rPr lang="en-US" sz="2800" b="1" dirty="0" err="1">
                <a:solidFill>
                  <a:srgbClr val="FFC000"/>
                </a:solidFill>
              </a:rPr>
              <a:t>Dilyara</a:t>
            </a:r>
            <a:endParaRPr lang="ru-RU" sz="2800" b="1" dirty="0">
              <a:solidFill>
                <a:srgbClr val="FFC000"/>
              </a:solidFill>
            </a:endParaRPr>
          </a:p>
        </p:txBody>
      </p:sp>
      <p:pic>
        <p:nvPicPr>
          <p:cNvPr id="1028" name="Picture 4" descr="https://tripexpert.s3.amazonaws.com/images/venue_photos/profile_retina/5548452.jpg?147629691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99592" y="2499996"/>
            <a:ext cx="7272808" cy="3672407"/>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527050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1028"/>
                                        </p:tgtEl>
                                        <p:attrNameLst>
                                          <p:attrName>style.visibility</p:attrName>
                                        </p:attrNameLst>
                                      </p:cBhvr>
                                      <p:to>
                                        <p:strVal val="visible"/>
                                      </p:to>
                                    </p:set>
                                    <p:anim calcmode="lin" valueType="num">
                                      <p:cBhvr additive="base">
                                        <p:cTn id="14" dur="500" fill="hold"/>
                                        <p:tgtEl>
                                          <p:spTgt spid="1028"/>
                                        </p:tgtEl>
                                        <p:attrNameLst>
                                          <p:attrName>ppt_x</p:attrName>
                                        </p:attrNameLst>
                                      </p:cBhvr>
                                      <p:tavLst>
                                        <p:tav tm="0">
                                          <p:val>
                                            <p:strVal val="#ppt_x"/>
                                          </p:val>
                                        </p:tav>
                                        <p:tav tm="100000">
                                          <p:val>
                                            <p:strVal val="#ppt_x"/>
                                          </p:val>
                                        </p:tav>
                                      </p:tavLst>
                                    </p:anim>
                                    <p:anim calcmode="lin" valueType="num">
                                      <p:cBhvr additive="base">
                                        <p:cTn id="15" dur="500" fill="hold"/>
                                        <p:tgtEl>
                                          <p:spTgt spid="10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on-desktop.com/wps/Backgrounds_Background_with_lines_035504_.jpg"/>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b="3030"/>
          <a:stretch/>
        </p:blipFill>
        <p:spPr bwMode="auto">
          <a:xfrm>
            <a:off x="4238" y="0"/>
            <a:ext cx="9139762"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3" name="Объект 2"/>
          <p:cNvSpPr>
            <a:spLocks noGrp="1"/>
          </p:cNvSpPr>
          <p:nvPr>
            <p:ph idx="1"/>
          </p:nvPr>
        </p:nvSpPr>
        <p:spPr>
          <a:xfrm>
            <a:off x="251520" y="116632"/>
            <a:ext cx="4608512" cy="6264696"/>
          </a:xfrm>
        </p:spPr>
        <p:style>
          <a:lnRef idx="1">
            <a:schemeClr val="accent4"/>
          </a:lnRef>
          <a:fillRef idx="2">
            <a:schemeClr val="accent4"/>
          </a:fillRef>
          <a:effectRef idx="1">
            <a:schemeClr val="accent4"/>
          </a:effectRef>
          <a:fontRef idx="minor">
            <a:schemeClr val="dk1"/>
          </a:fontRef>
        </p:style>
        <p:txBody>
          <a:bodyPr>
            <a:normAutofit lnSpcReduction="10000"/>
          </a:bodyPr>
          <a:lstStyle/>
          <a:p>
            <a:pPr marL="0" indent="0" algn="ctr">
              <a:buNone/>
            </a:pPr>
            <a:r>
              <a:rPr lang="en-US" b="1" dirty="0">
                <a:solidFill>
                  <a:schemeClr val="accent4">
                    <a:lumMod val="50000"/>
                  </a:schemeClr>
                </a:solidFill>
                <a:effectLst>
                  <a:outerShdw blurRad="38100" dist="38100" dir="2700000" algn="tl">
                    <a:srgbClr val="000000">
                      <a:alpha val="43137"/>
                    </a:srgbClr>
                  </a:outerShdw>
                </a:effectLst>
              </a:rPr>
              <a:t>The University of Manchester is one of the most important higher education institutions in the UK. The date of Foundation of the University is considered to be 1824. Today, the University is in the third place among UK universities for the number of Nobel prizes received by employees or alumni of the University.</a:t>
            </a:r>
          </a:p>
          <a:p>
            <a:pPr marL="0" indent="0">
              <a:buNone/>
            </a:pPr>
            <a:endParaRPr lang="ru-RU" dirty="0"/>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124556" y="548680"/>
            <a:ext cx="3645946" cy="191412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chemeClr val="accent1"/>
                </a:solidFill>
              </a14:hiddenFill>
            </a:ext>
          </a:extLst>
        </p:spPr>
      </p:pic>
      <p:pic>
        <p:nvPicPr>
          <p:cNvPr id="7" name="Рисунок 6">
            <a:extLst>
              <a:ext uri="{FF2B5EF4-FFF2-40B4-BE49-F238E27FC236}">
                <a16:creationId xmlns:a16="http://schemas.microsoft.com/office/drawing/2014/main" xmlns="" id="{288C0BA5-6CFF-4B90-83C0-1057D614721D}"/>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5093928" y="2841603"/>
            <a:ext cx="3851693" cy="3443376"/>
          </a:xfrm>
          <a:prstGeom prst="rect">
            <a:avLst/>
          </a:prstGeom>
        </p:spPr>
      </p:pic>
    </p:spTree>
    <p:extLst>
      <p:ext uri="{BB962C8B-B14F-4D97-AF65-F5344CB8AC3E}">
        <p14:creationId xmlns:p14="http://schemas.microsoft.com/office/powerpoint/2010/main" xmlns="" val="3168103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050"/>
                                        </p:tgtEl>
                                        <p:attrNameLst>
                                          <p:attrName>style.visibility</p:attrName>
                                        </p:attrNameLst>
                                      </p:cBhvr>
                                      <p:to>
                                        <p:strVal val="visible"/>
                                      </p:to>
                                    </p:set>
                                    <p:animEffect transition="in" filter="fade">
                                      <p:cBhvr>
                                        <p:cTn id="19" dur="1000"/>
                                        <p:tgtEl>
                                          <p:spTgt spid="2050"/>
                                        </p:tgtEl>
                                      </p:cBhvr>
                                    </p:animEffect>
                                    <p:anim calcmode="lin" valueType="num">
                                      <p:cBhvr>
                                        <p:cTn id="20" dur="1000" fill="hold"/>
                                        <p:tgtEl>
                                          <p:spTgt spid="2050"/>
                                        </p:tgtEl>
                                        <p:attrNameLst>
                                          <p:attrName>ppt_x</p:attrName>
                                        </p:attrNameLst>
                                      </p:cBhvr>
                                      <p:tavLst>
                                        <p:tav tm="0">
                                          <p:val>
                                            <p:strVal val="#ppt_x"/>
                                          </p:val>
                                        </p:tav>
                                        <p:tav tm="100000">
                                          <p:val>
                                            <p:strVal val="#ppt_x"/>
                                          </p:val>
                                        </p:tav>
                                      </p:tavLst>
                                    </p:anim>
                                    <p:anim calcmode="lin" valueType="num">
                                      <p:cBhvr>
                                        <p:cTn id="21"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on-desktop.com/wps/Backgrounds_Background_with_lines_035504_.jpg"/>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b="3030"/>
          <a:stretch/>
        </p:blipFill>
        <p:spPr bwMode="auto">
          <a:xfrm>
            <a:off x="4238" y="0"/>
            <a:ext cx="9139762"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3" name="Объект 2"/>
          <p:cNvSpPr>
            <a:spLocks noGrp="1"/>
          </p:cNvSpPr>
          <p:nvPr>
            <p:ph idx="1"/>
          </p:nvPr>
        </p:nvSpPr>
        <p:spPr>
          <a:xfrm>
            <a:off x="179512" y="246260"/>
            <a:ext cx="8712968" cy="2122868"/>
          </a:xfrm>
        </p:spPr>
        <p:style>
          <a:lnRef idx="1">
            <a:schemeClr val="accent6"/>
          </a:lnRef>
          <a:fillRef idx="2">
            <a:schemeClr val="accent6"/>
          </a:fillRef>
          <a:effectRef idx="1">
            <a:schemeClr val="accent6"/>
          </a:effectRef>
          <a:fontRef idx="minor">
            <a:schemeClr val="dk1"/>
          </a:fontRef>
        </p:style>
        <p:txBody>
          <a:bodyPr>
            <a:normAutofit fontScale="85000" lnSpcReduction="10000"/>
          </a:bodyPr>
          <a:lstStyle/>
          <a:p>
            <a:pPr marL="0" indent="0" algn="ctr">
              <a:buNone/>
            </a:pPr>
            <a:r>
              <a:rPr lang="en-US" b="1" dirty="0">
                <a:solidFill>
                  <a:srgbClr val="002060"/>
                </a:solidFill>
                <a:effectLst>
                  <a:outerShdw blurRad="38100" dist="38100" dir="2700000" algn="tl">
                    <a:srgbClr val="000000">
                      <a:alpha val="43137"/>
                    </a:srgbClr>
                  </a:outerShdw>
                </a:effectLst>
              </a:rPr>
              <a:t>Today there are over 40 thousand students and staff of the University numbers about 10 thousand employees. Moreover, the competition in the University of Manchester is the highest in the country, and the University ranked fifth globally according to the level of demand for its graduates.</a:t>
            </a:r>
            <a:endParaRPr lang="ru-RU" b="1" dirty="0">
              <a:solidFill>
                <a:srgbClr val="002060"/>
              </a:solidFill>
              <a:effectLst>
                <a:outerShdw blurRad="38100" dist="38100" dir="2700000" algn="tl">
                  <a:srgbClr val="000000">
                    <a:alpha val="43137"/>
                  </a:srgbClr>
                </a:outerShdw>
              </a:effectLst>
            </a:endParaRPr>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95536" y="2664498"/>
            <a:ext cx="4335655" cy="2880320"/>
          </a:xfrm>
          <a:prstGeom prst="rect">
            <a:avLst/>
          </a:prstGeom>
          <a:ln>
            <a:noFill/>
          </a:ln>
          <a:effectLst>
            <a:softEdge rad="11250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3075"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932040" y="4076205"/>
            <a:ext cx="4109586" cy="2732875"/>
          </a:xfrm>
          <a:prstGeom prst="rect">
            <a:avLst/>
          </a:prstGeom>
          <a:ln>
            <a:noFill/>
          </a:ln>
          <a:effectLst>
            <a:softEdge rad="11250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4023995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3074"/>
                                        </p:tgtEl>
                                        <p:attrNameLst>
                                          <p:attrName>style.visibility</p:attrName>
                                        </p:attrNameLst>
                                      </p:cBhvr>
                                      <p:to>
                                        <p:strVal val="visible"/>
                                      </p:to>
                                    </p:set>
                                    <p:animEffect transition="in" filter="barn(inVertical)">
                                      <p:cBhvr>
                                        <p:cTn id="15" dur="500"/>
                                        <p:tgtEl>
                                          <p:spTgt spid="3074"/>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3075"/>
                                        </p:tgtEl>
                                        <p:attrNameLst>
                                          <p:attrName>style.visibility</p:attrName>
                                        </p:attrNameLst>
                                      </p:cBhvr>
                                      <p:to>
                                        <p:strVal val="visible"/>
                                      </p:to>
                                    </p:set>
                                    <p:animEffect transition="in" filter="barn(inVertical)">
                                      <p:cBhvr>
                                        <p:cTn id="20" dur="500"/>
                                        <p:tgtEl>
                                          <p:spTgt spid="30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on-desktop.com/wps/Backgrounds_Background_with_lines_035504_.jpg"/>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b="3030"/>
          <a:stretch/>
        </p:blipFill>
        <p:spPr bwMode="auto">
          <a:xfrm>
            <a:off x="4238" y="0"/>
            <a:ext cx="9139762"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3" name="Объект 2"/>
          <p:cNvSpPr>
            <a:spLocks noGrp="1"/>
          </p:cNvSpPr>
          <p:nvPr>
            <p:ph idx="1"/>
          </p:nvPr>
        </p:nvSpPr>
        <p:spPr>
          <a:xfrm>
            <a:off x="2468945" y="1052736"/>
            <a:ext cx="4210348" cy="5004557"/>
          </a:xfrm>
        </p:spPr>
        <p:style>
          <a:lnRef idx="1">
            <a:schemeClr val="accent1"/>
          </a:lnRef>
          <a:fillRef idx="2">
            <a:schemeClr val="accent1"/>
          </a:fillRef>
          <a:effectRef idx="1">
            <a:schemeClr val="accent1"/>
          </a:effectRef>
          <a:fontRef idx="minor">
            <a:schemeClr val="dk1"/>
          </a:fontRef>
        </p:style>
        <p:txBody>
          <a:bodyPr>
            <a:normAutofit/>
          </a:bodyPr>
          <a:lstStyle/>
          <a:p>
            <a:pPr marL="0" indent="0" algn="ctr">
              <a:buNone/>
            </a:pPr>
            <a:r>
              <a:rPr lang="en-US" b="1" dirty="0">
                <a:ln w="1905">
                  <a:solidFill>
                    <a:sysClr val="windowText" lastClr="000000"/>
                  </a:solidFill>
                </a:ln>
                <a:solidFill>
                  <a:srgbClr val="7030A0"/>
                </a:solidFill>
                <a:effectLst>
                  <a:innerShdw blurRad="69850" dist="43180" dir="5400000">
                    <a:srgbClr val="000000">
                      <a:alpha val="65000"/>
                    </a:srgbClr>
                  </a:innerShdw>
                </a:effectLst>
              </a:rPr>
              <a:t>Today, the University of Manchester offers received training in four faculties: medical faculty, the faculty of Humanities, faculty of life Sciences (science) in the faculty of engineering and physical Sciences.</a:t>
            </a:r>
            <a:endParaRPr lang="ru-RU" b="1" dirty="0">
              <a:ln w="1905">
                <a:solidFill>
                  <a:sysClr val="windowText" lastClr="000000"/>
                </a:solidFill>
              </a:ln>
              <a:solidFill>
                <a:srgbClr val="7030A0"/>
              </a:solidFill>
              <a:effectLst>
                <a:innerShdw blurRad="69850" dist="43180" dir="5400000">
                  <a:srgbClr val="000000">
                    <a:alpha val="65000"/>
                  </a:srgbClr>
                </a:innerShdw>
              </a:effectLst>
            </a:endParaRPr>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7504" y="110294"/>
            <a:ext cx="2260999" cy="168441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4099"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rot="1045316">
            <a:off x="6147431" y="389412"/>
            <a:ext cx="2927321" cy="91108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4100" name="Picture 4"/>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72364" y="2687132"/>
            <a:ext cx="2296139" cy="141939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4101" name="Picture 5"/>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6929279" y="2546690"/>
            <a:ext cx="2064589" cy="154844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4102" name="Picture 6"/>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107503" y="5047547"/>
            <a:ext cx="2247769" cy="155236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4103" name="Picture 7"/>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6742197" y="5146312"/>
            <a:ext cx="2265265" cy="151017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302773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4098"/>
                                        </p:tgtEl>
                                        <p:attrNameLst>
                                          <p:attrName>style.visibility</p:attrName>
                                        </p:attrNameLst>
                                      </p:cBhvr>
                                      <p:to>
                                        <p:strVal val="visible"/>
                                      </p:to>
                                    </p:set>
                                    <p:animEffect transition="in" filter="wipe(down)">
                                      <p:cBhvr>
                                        <p:cTn id="19" dur="500"/>
                                        <p:tgtEl>
                                          <p:spTgt spid="4098"/>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4100"/>
                                        </p:tgtEl>
                                        <p:attrNameLst>
                                          <p:attrName>style.visibility</p:attrName>
                                        </p:attrNameLst>
                                      </p:cBhvr>
                                      <p:to>
                                        <p:strVal val="visible"/>
                                      </p:to>
                                    </p:set>
                                    <p:animEffect transition="in" filter="wipe(down)">
                                      <p:cBhvr>
                                        <p:cTn id="24" dur="500"/>
                                        <p:tgtEl>
                                          <p:spTgt spid="4100"/>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4102"/>
                                        </p:tgtEl>
                                        <p:attrNameLst>
                                          <p:attrName>style.visibility</p:attrName>
                                        </p:attrNameLst>
                                      </p:cBhvr>
                                      <p:to>
                                        <p:strVal val="visible"/>
                                      </p:to>
                                    </p:set>
                                    <p:animEffect transition="in" filter="wipe(down)">
                                      <p:cBhvr>
                                        <p:cTn id="29" dur="500"/>
                                        <p:tgtEl>
                                          <p:spTgt spid="4102"/>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4099"/>
                                        </p:tgtEl>
                                        <p:attrNameLst>
                                          <p:attrName>style.visibility</p:attrName>
                                        </p:attrNameLst>
                                      </p:cBhvr>
                                      <p:to>
                                        <p:strVal val="visible"/>
                                      </p:to>
                                    </p:set>
                                    <p:animEffect transition="in" filter="wipe(down)">
                                      <p:cBhvr>
                                        <p:cTn id="34" dur="500"/>
                                        <p:tgtEl>
                                          <p:spTgt spid="4099"/>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4101"/>
                                        </p:tgtEl>
                                        <p:attrNameLst>
                                          <p:attrName>style.visibility</p:attrName>
                                        </p:attrNameLst>
                                      </p:cBhvr>
                                      <p:to>
                                        <p:strVal val="visible"/>
                                      </p:to>
                                    </p:set>
                                    <p:animEffect transition="in" filter="wipe(down)">
                                      <p:cBhvr>
                                        <p:cTn id="39" dur="500"/>
                                        <p:tgtEl>
                                          <p:spTgt spid="4101"/>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nodeType="clickEffect">
                                  <p:stCondLst>
                                    <p:cond delay="0"/>
                                  </p:stCondLst>
                                  <p:childTnLst>
                                    <p:set>
                                      <p:cBhvr>
                                        <p:cTn id="43" dur="1" fill="hold">
                                          <p:stCondLst>
                                            <p:cond delay="0"/>
                                          </p:stCondLst>
                                        </p:cTn>
                                        <p:tgtEl>
                                          <p:spTgt spid="4103"/>
                                        </p:tgtEl>
                                        <p:attrNameLst>
                                          <p:attrName>style.visibility</p:attrName>
                                        </p:attrNameLst>
                                      </p:cBhvr>
                                      <p:to>
                                        <p:strVal val="visible"/>
                                      </p:to>
                                    </p:set>
                                    <p:animEffect transition="in" filter="wipe(down)">
                                      <p:cBhvr>
                                        <p:cTn id="44" dur="500"/>
                                        <p:tgtEl>
                                          <p:spTgt spid="4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on-desktop.com/wps/Backgrounds_Background_with_lines_035504_.jpg"/>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b="3030"/>
          <a:stretch/>
        </p:blipFill>
        <p:spPr bwMode="auto">
          <a:xfrm>
            <a:off x="4238" y="0"/>
            <a:ext cx="9139762"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3" name="Объект 2"/>
          <p:cNvSpPr>
            <a:spLocks noGrp="1"/>
          </p:cNvSpPr>
          <p:nvPr>
            <p:ph idx="1"/>
          </p:nvPr>
        </p:nvSpPr>
        <p:spPr>
          <a:xfrm>
            <a:off x="457200" y="620688"/>
            <a:ext cx="4402832" cy="5688632"/>
          </a:xfrm>
        </p:spPr>
        <p:style>
          <a:lnRef idx="1">
            <a:schemeClr val="accent3"/>
          </a:lnRef>
          <a:fillRef idx="2">
            <a:schemeClr val="accent3"/>
          </a:fillRef>
          <a:effectRef idx="1">
            <a:schemeClr val="accent3"/>
          </a:effectRef>
          <a:fontRef idx="minor">
            <a:schemeClr val="dk1"/>
          </a:fontRef>
        </p:style>
        <p:txBody>
          <a:bodyPr>
            <a:normAutofit/>
          </a:bodyPr>
          <a:lstStyle/>
          <a:p>
            <a:pPr marL="0" indent="0" algn="ctr">
              <a:buNone/>
            </a:pPr>
            <a:r>
              <a:rPr lang="en-US" b="1" dirty="0">
                <a:ln w="1905"/>
                <a:solidFill>
                  <a:srgbClr val="7030A0"/>
                </a:solidFill>
                <a:effectLst>
                  <a:innerShdw blurRad="69850" dist="43180" dir="5400000">
                    <a:srgbClr val="000000">
                      <a:alpha val="65000"/>
                    </a:srgbClr>
                  </a:innerShdw>
                </a:effectLst>
              </a:rPr>
              <a:t>The structure of the University includes one of the largest libraries in Britain, which houses more than 4 million books and various publications. The number of computers for students in the University area is one of the biggest in Europe.</a:t>
            </a:r>
            <a:endParaRPr lang="ru-RU" b="1" dirty="0">
              <a:ln w="1905"/>
              <a:solidFill>
                <a:srgbClr val="7030A0"/>
              </a:solidFill>
              <a:effectLst>
                <a:innerShdw blurRad="69850" dist="43180" dir="5400000">
                  <a:srgbClr val="000000">
                    <a:alpha val="65000"/>
                  </a:srgbClr>
                </a:innerShdw>
              </a:effectLst>
            </a:endParaRPr>
          </a:p>
        </p:txBody>
      </p:sp>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076056" y="217889"/>
            <a:ext cx="3779912" cy="257412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chemeClr val="accent1"/>
                </a:solidFill>
              </a14:hiddenFill>
            </a:ext>
          </a:extLst>
        </p:spPr>
      </p:pic>
      <p:pic>
        <p:nvPicPr>
          <p:cNvPr id="5123"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198154" y="3573016"/>
            <a:ext cx="3657814" cy="295232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chemeClr val="accent1"/>
                </a:solidFill>
              </a14:hiddenFill>
            </a:ext>
          </a:extLst>
        </p:spPr>
      </p:pic>
    </p:spTree>
    <p:extLst>
      <p:ext uri="{BB962C8B-B14F-4D97-AF65-F5344CB8AC3E}">
        <p14:creationId xmlns:p14="http://schemas.microsoft.com/office/powerpoint/2010/main" xmlns="" val="3651234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5122"/>
                                        </p:tgtEl>
                                        <p:attrNameLst>
                                          <p:attrName>style.visibility</p:attrName>
                                        </p:attrNameLst>
                                      </p:cBhvr>
                                      <p:to>
                                        <p:strVal val="visible"/>
                                      </p:to>
                                    </p:set>
                                    <p:animEffect transition="in" filter="barn(inVertical)">
                                      <p:cBhvr>
                                        <p:cTn id="19" dur="500"/>
                                        <p:tgtEl>
                                          <p:spTgt spid="5122"/>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5123"/>
                                        </p:tgtEl>
                                        <p:attrNameLst>
                                          <p:attrName>style.visibility</p:attrName>
                                        </p:attrNameLst>
                                      </p:cBhvr>
                                      <p:to>
                                        <p:strVal val="visible"/>
                                      </p:to>
                                    </p:set>
                                    <p:animEffect transition="in" filter="barn(inVertical)">
                                      <p:cBhvr>
                                        <p:cTn id="24" dur="500"/>
                                        <p:tgtEl>
                                          <p:spTgt spid="5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on-desktop.com/wps/Backgrounds_Background_with_lines_035504_.jpg"/>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b="3030"/>
          <a:stretch/>
        </p:blipFill>
        <p:spPr bwMode="auto">
          <a:xfrm>
            <a:off x="4238" y="0"/>
            <a:ext cx="9139762"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3" name="Объект 2"/>
          <p:cNvSpPr>
            <a:spLocks noGrp="1"/>
          </p:cNvSpPr>
          <p:nvPr>
            <p:ph idx="1"/>
          </p:nvPr>
        </p:nvSpPr>
        <p:spPr>
          <a:xfrm>
            <a:off x="457200" y="404664"/>
            <a:ext cx="4618856" cy="5904656"/>
          </a:xfrm>
        </p:spPr>
        <p:style>
          <a:lnRef idx="1">
            <a:schemeClr val="accent1"/>
          </a:lnRef>
          <a:fillRef idx="2">
            <a:schemeClr val="accent1"/>
          </a:fillRef>
          <a:effectRef idx="1">
            <a:schemeClr val="accent1"/>
          </a:effectRef>
          <a:fontRef idx="minor">
            <a:schemeClr val="dk1"/>
          </a:fontRef>
        </p:style>
        <p:txBody>
          <a:bodyPr>
            <a:normAutofit/>
          </a:bodyPr>
          <a:lstStyle/>
          <a:p>
            <a:pPr marL="0" indent="0" algn="ctr">
              <a:buNone/>
            </a:pPr>
            <a:r>
              <a:rPr lang="en-US" b="1" dirty="0">
                <a:solidFill>
                  <a:srgbClr val="7030A0"/>
                </a:solidFill>
                <a:effectLst>
                  <a:outerShdw blurRad="38100" dist="38100" dir="2700000" algn="tl">
                    <a:srgbClr val="000000">
                      <a:alpha val="43137"/>
                    </a:srgbClr>
                  </a:outerShdw>
                </a:effectLst>
              </a:rPr>
              <a:t>Almost all the students of the University of Manchester in the annual surveys indicate that they are satisfied with the quality of education. Foreigners account for almost half of all students here, which indicates the high popularity of Universities in the world.</a:t>
            </a:r>
            <a:endParaRPr lang="ru-RU" b="1" dirty="0">
              <a:solidFill>
                <a:srgbClr val="7030A0"/>
              </a:solidFill>
              <a:effectLst>
                <a:outerShdw blurRad="38100" dist="38100" dir="2700000" algn="tl">
                  <a:srgbClr val="000000">
                    <a:alpha val="43137"/>
                  </a:srgbClr>
                </a:outerShdw>
              </a:effectLst>
            </a:endParaRPr>
          </a:p>
        </p:txBody>
      </p:sp>
      <p:pic>
        <p:nvPicPr>
          <p:cNvPr id="6147"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247115" y="3717032"/>
            <a:ext cx="3711020" cy="247047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chemeClr val="accent1"/>
                </a:solidFill>
              </a14:hiddenFill>
            </a:ext>
          </a:extLst>
        </p:spPr>
      </p:pic>
      <p:pic>
        <p:nvPicPr>
          <p:cNvPr id="5" name="Рисунок 4">
            <a:extLst>
              <a:ext uri="{FF2B5EF4-FFF2-40B4-BE49-F238E27FC236}">
                <a16:creationId xmlns:a16="http://schemas.microsoft.com/office/drawing/2014/main" xmlns="" id="{860419E1-1491-4C5A-A0A7-899C3BDC6DEB}"/>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5169581" y="534541"/>
            <a:ext cx="3866087" cy="2647950"/>
          </a:xfrm>
          <a:prstGeom prst="rect">
            <a:avLst/>
          </a:prstGeom>
        </p:spPr>
      </p:pic>
    </p:spTree>
    <p:extLst>
      <p:ext uri="{BB962C8B-B14F-4D97-AF65-F5344CB8AC3E}">
        <p14:creationId xmlns:p14="http://schemas.microsoft.com/office/powerpoint/2010/main" xmlns="" val="209811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p:cTn id="7" dur="500" fill="hold"/>
                                        <p:tgtEl>
                                          <p:spTgt spid="3">
                                            <p:bg/>
                                          </p:spTgt>
                                        </p:tgtEl>
                                        <p:attrNameLst>
                                          <p:attrName>ppt_w</p:attrName>
                                        </p:attrNameLst>
                                      </p:cBhvr>
                                      <p:tavLst>
                                        <p:tav tm="0">
                                          <p:val>
                                            <p:fltVal val="0"/>
                                          </p:val>
                                        </p:tav>
                                        <p:tav tm="100000">
                                          <p:val>
                                            <p:strVal val="#ppt_w"/>
                                          </p:val>
                                        </p:tav>
                                      </p:tavLst>
                                    </p:anim>
                                    <p:anim calcmode="lin" valueType="num">
                                      <p:cBhvr>
                                        <p:cTn id="8" dur="500" fill="hold"/>
                                        <p:tgtEl>
                                          <p:spTgt spid="3">
                                            <p:bg/>
                                          </p:spTgt>
                                        </p:tgtEl>
                                        <p:attrNameLst>
                                          <p:attrName>ppt_h</p:attrName>
                                        </p:attrNameLst>
                                      </p:cBhvr>
                                      <p:tavLst>
                                        <p:tav tm="0">
                                          <p:val>
                                            <p:fltVal val="0"/>
                                          </p:val>
                                        </p:tav>
                                        <p:tav tm="100000">
                                          <p:val>
                                            <p:strVal val="#ppt_h"/>
                                          </p:val>
                                        </p:tav>
                                      </p:tavLst>
                                    </p:anim>
                                    <p:animEffect transition="in" filter="fade">
                                      <p:cBhvr>
                                        <p:cTn id="9" dur="500"/>
                                        <p:tgtEl>
                                          <p:spTgt spid="3">
                                            <p:bg/>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6147"/>
                                        </p:tgtEl>
                                        <p:attrNameLst>
                                          <p:attrName>style.visibility</p:attrName>
                                        </p:attrNameLst>
                                      </p:cBhvr>
                                      <p:to>
                                        <p:strVal val="visible"/>
                                      </p:to>
                                    </p:set>
                                    <p:anim calcmode="lin" valueType="num">
                                      <p:cBhvr additive="base">
                                        <p:cTn id="21" dur="500" fill="hold"/>
                                        <p:tgtEl>
                                          <p:spTgt spid="6147"/>
                                        </p:tgtEl>
                                        <p:attrNameLst>
                                          <p:attrName>ppt_x</p:attrName>
                                        </p:attrNameLst>
                                      </p:cBhvr>
                                      <p:tavLst>
                                        <p:tav tm="0">
                                          <p:val>
                                            <p:strVal val="#ppt_x"/>
                                          </p:val>
                                        </p:tav>
                                        <p:tav tm="100000">
                                          <p:val>
                                            <p:strVal val="#ppt_x"/>
                                          </p:val>
                                        </p:tav>
                                      </p:tavLst>
                                    </p:anim>
                                    <p:anim calcmode="lin" valueType="num">
                                      <p:cBhvr additive="base">
                                        <p:cTn id="22" dur="500" fill="hold"/>
                                        <p:tgtEl>
                                          <p:spTgt spid="61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on-desktop.com/wps/Backgrounds_Background_with_lines_035504_.jpg"/>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b="3030"/>
          <a:stretch/>
        </p:blipFill>
        <p:spPr bwMode="auto">
          <a:xfrm>
            <a:off x="4238" y="0"/>
            <a:ext cx="9139762"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Заголовок 1"/>
          <p:cNvSpPr>
            <a:spLocks noGrp="1"/>
          </p:cNvSpPr>
          <p:nvPr>
            <p:ph type="ctrTitle"/>
          </p:nvPr>
        </p:nvSpPr>
        <p:spPr>
          <a:xfrm>
            <a:off x="179512" y="87221"/>
            <a:ext cx="8784976" cy="3127175"/>
          </a:xfrm>
        </p:spPr>
        <p:txBody>
          <a:bodyPr>
            <a:prstTxWarp prst="textDeflat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p>
            <a:endParaRPr lang="ru-RU" b="1" dirty="0">
              <a:ln w="11430">
                <a:solidFill>
                  <a:sysClr val="windowText" lastClr="000000"/>
                </a:solidFill>
              </a:ln>
              <a:solidFill>
                <a:srgbClr val="FFC000"/>
              </a:solidFill>
              <a:effectLst>
                <a:outerShdw blurRad="50800" dist="39000" dir="5460000" algn="tl">
                  <a:srgbClr val="000000">
                    <a:alpha val="38000"/>
                  </a:srgbClr>
                </a:outerShdw>
              </a:effectLst>
            </a:endParaRPr>
          </a:p>
        </p:txBody>
      </p:sp>
      <p:sp>
        <p:nvSpPr>
          <p:cNvPr id="3" name="Подзаголовок 2"/>
          <p:cNvSpPr>
            <a:spLocks noGrp="1"/>
          </p:cNvSpPr>
          <p:nvPr>
            <p:ph type="subTitle" idx="1"/>
          </p:nvPr>
        </p:nvSpPr>
        <p:spPr/>
        <p:txBody>
          <a:bodyPr/>
          <a:lstStyle/>
          <a:p>
            <a:endParaRPr lang="ru-RU" dirty="0"/>
          </a:p>
        </p:txBody>
      </p:sp>
      <p:pic>
        <p:nvPicPr>
          <p:cNvPr id="5" name="Рисунок 4">
            <a:extLst>
              <a:ext uri="{FF2B5EF4-FFF2-40B4-BE49-F238E27FC236}">
                <a16:creationId xmlns:a16="http://schemas.microsoft.com/office/drawing/2014/main" xmlns="" id="{D10A2889-34F1-4A67-B089-308E2A051F13}"/>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79512" y="260648"/>
            <a:ext cx="8784976" cy="6336704"/>
          </a:xfrm>
          <a:prstGeom prst="rect">
            <a:avLst/>
          </a:prstGeom>
        </p:spPr>
      </p:pic>
    </p:spTree>
    <p:extLst>
      <p:ext uri="{BB962C8B-B14F-4D97-AF65-F5344CB8AC3E}">
        <p14:creationId xmlns:p14="http://schemas.microsoft.com/office/powerpoint/2010/main" xmlns="" val="2376985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85</TotalTime>
  <Words>238</Words>
  <Application>Microsoft Office PowerPoint</Application>
  <PresentationFormat>Экран (4:3)</PresentationFormat>
  <Paragraphs>7</Paragraphs>
  <Slides>7</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7</vt:i4>
      </vt:variant>
    </vt:vector>
  </HeadingPairs>
  <TitlesOfParts>
    <vt:vector size="8" baseType="lpstr">
      <vt:lpstr>Тема Office</vt:lpstr>
      <vt:lpstr>The University of Manchester</vt:lpstr>
      <vt:lpstr>Слайд 2</vt:lpstr>
      <vt:lpstr>Слайд 3</vt:lpstr>
      <vt:lpstr>Слайд 4</vt:lpstr>
      <vt:lpstr>Слайд 5</vt:lpstr>
      <vt:lpstr>Слайд 6</vt:lpstr>
      <vt:lpstr>Слайд 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University of Manchester</dc:title>
  <dc:creator>Лиза</dc:creator>
  <cp:lastModifiedBy>Ирина Ремизова</cp:lastModifiedBy>
  <cp:revision>8</cp:revision>
  <dcterms:created xsi:type="dcterms:W3CDTF">2017-11-06T08:32:03Z</dcterms:created>
  <dcterms:modified xsi:type="dcterms:W3CDTF">2024-01-20T19:57:18Z</dcterms:modified>
</cp:coreProperties>
</file>