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57" r:id="rId5"/>
    <p:sldId id="259" r:id="rId6"/>
    <p:sldId id="261" r:id="rId7"/>
    <p:sldId id="262" r:id="rId8"/>
    <p:sldId id="263" r:id="rId9"/>
    <p:sldId id="268" r:id="rId10"/>
    <p:sldId id="266" r:id="rId11"/>
    <p:sldId id="267" r:id="rId12"/>
    <p:sldId id="264" r:id="rId13"/>
    <p:sldId id="265" r:id="rId14"/>
    <p:sldId id="271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136904" cy="4829922"/>
          </a:xfrm>
        </p:spPr>
        <p:txBody>
          <a:bodyPr anchor="ctr"/>
          <a:lstStyle/>
          <a:p>
            <a:pPr algn="ctr"/>
            <a:r>
              <a:rPr lang="ru-RU" dirty="0" smtClean="0"/>
              <a:t>Использование зрительных символов звуков при </a:t>
            </a:r>
            <a:r>
              <a:rPr lang="ru-RU" dirty="0" smtClean="0"/>
              <a:t>подготовке дошкольников к обучению 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172200" cy="1371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читель-логопед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Гусева Т.Н.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</a:t>
            </a:r>
          </a:p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Красноярский край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4868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Элитовский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«Город малышей»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«Выбери картинку»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Определение начального звука в слове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479"/>
            <a:ext cx="2375545" cy="14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2593851" cy="192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0" y="2132856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2" y="2276480"/>
            <a:ext cx="1804942" cy="17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02" y="4196386"/>
            <a:ext cx="1537432" cy="202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3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«Разложи картинки»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Дифференциация гласных звуков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822575"/>
            <a:ext cx="22923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1590675" cy="22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7" y="4725144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58416"/>
            <a:ext cx="1444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4465587"/>
            <a:ext cx="25908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58319"/>
            <a:ext cx="2160240" cy="159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 anchor="t"/>
          <a:lstStyle/>
          <a:p>
            <a:r>
              <a:rPr lang="ru-RU" dirty="0" smtClean="0"/>
              <a:t>Игра «Эхо»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ВОСПРОИЗВЕДЕНИЕ СЛОГОВЫХ РЯДОВ С ОБЩИМ СОГЛАСНЫМ И СМЕНОЙ ГЛАСНОГО </a:t>
            </a:r>
            <a:r>
              <a:rPr lang="ru-RU" dirty="0" smtClean="0"/>
              <a:t>ЗВУКА</a:t>
            </a:r>
          </a:p>
          <a:p>
            <a:endParaRPr lang="ru-RU" sz="1100" dirty="0">
              <a:solidFill>
                <a:srgbClr val="000000"/>
              </a:solidFill>
              <a:latin typeface="Verdana"/>
            </a:endParaRPr>
          </a:p>
          <a:p>
            <a:r>
              <a:rPr lang="ru-RU" b="1" dirty="0">
                <a:latin typeface="Verdana"/>
              </a:rPr>
              <a:t>ПА - ПО - ПУ - ПЫ </a:t>
            </a:r>
            <a:endParaRPr lang="ru-RU" dirty="0">
              <a:latin typeface="Verdana"/>
            </a:endParaRPr>
          </a:p>
          <a:p>
            <a:r>
              <a:rPr lang="ru-RU" b="1" dirty="0">
                <a:latin typeface="Verdana"/>
              </a:rPr>
              <a:t>ТА - ТУ - ТЫ - ТО </a:t>
            </a:r>
            <a:endParaRPr lang="ru-RU" dirty="0">
              <a:latin typeface="Verdana"/>
            </a:endParaRPr>
          </a:p>
          <a:p>
            <a:r>
              <a:rPr lang="ru-RU" b="1" dirty="0">
                <a:latin typeface="Verdana"/>
              </a:rPr>
              <a:t>ВУ - ВА - ВЫ – ВО </a:t>
            </a:r>
            <a:endParaRPr lang="ru-RU" dirty="0">
              <a:latin typeface="Verdana"/>
            </a:endParaRPr>
          </a:p>
          <a:p>
            <a:r>
              <a:rPr lang="ru-RU" b="1" dirty="0">
                <a:latin typeface="Verdana"/>
              </a:rPr>
              <a:t>МО - МА - МУ - МЫ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4038"/>
            <a:ext cx="18049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41" y="4761582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15" y="5114479"/>
            <a:ext cx="19685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73" y="3933056"/>
            <a:ext cx="1590675" cy="220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br>
              <a:rPr lang="ru-RU" dirty="0" smtClean="0"/>
            </a:br>
            <a:r>
              <a:rPr lang="ru-RU" dirty="0" smtClean="0"/>
              <a:t>«Какой звук спрятался в слове»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Определение гласного звука в середине односложных слов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530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184308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20666" b="10800"/>
          <a:stretch/>
        </p:blipFill>
        <p:spPr bwMode="auto">
          <a:xfrm>
            <a:off x="5724128" y="4437112"/>
            <a:ext cx="22288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1629345" cy="22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8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 anchor="t"/>
          <a:lstStyle/>
          <a:p>
            <a:r>
              <a:rPr lang="ru-RU" dirty="0" smtClean="0"/>
              <a:t>Игра «Найди картинку»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1800" dirty="0"/>
              <a:t>СОВМЕСТНОЕ ВЫКЛАДЫВАНИЕ СИМВОЛОВ СЛОГООБРАЗУЮЩИХ ГЛАСНЫХ ЗВУКОВ И </a:t>
            </a:r>
            <a:r>
              <a:rPr lang="ru-RU" sz="1800" dirty="0" smtClean="0"/>
              <a:t>ПРОГОВАРИВАНИЕ СЛОВ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84" y="2204864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65" y="1916832"/>
            <a:ext cx="18049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2263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32263"/>
            <a:ext cx="1618801" cy="1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51226"/>
            <a:ext cx="1824806" cy="18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5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 anchor="ctr"/>
          <a:lstStyle/>
          <a:p>
            <a:r>
              <a:rPr lang="ru-RU" dirty="0" smtClean="0"/>
              <a:t>Игра «Подними синюю фигурку»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согласного звука в потоке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6362"/>
            <a:ext cx="1717324" cy="16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36181"/>
            <a:ext cx="1681263" cy="141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421" y="4581524"/>
            <a:ext cx="1555169" cy="136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4964" y="2875002"/>
            <a:ext cx="4581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А-И-М-В-Х-Ф-Н-К-Б-Х-М-В-Д-М 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6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«посмотри и назови»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/>
              <a:t>ВОСПРОИЗВЕДЕНИЕ СЛОГОВЫХ РЯДОВ С ОБЩИМ ГЛАСНЫМ И СМЕНОЙ СОГЛАСНОГО </a:t>
            </a:r>
            <a:r>
              <a:rPr lang="ru-RU" sz="2000" dirty="0" smtClean="0"/>
              <a:t>ЗВУКА</a:t>
            </a:r>
          </a:p>
          <a:p>
            <a:endParaRPr lang="ru-RU" sz="800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ru-RU" sz="4400" b="1" dirty="0" smtClean="0">
                <a:latin typeface="Verdana"/>
              </a:rPr>
              <a:t>ХА </a:t>
            </a:r>
            <a:r>
              <a:rPr lang="ru-RU" sz="4400" b="1" dirty="0">
                <a:latin typeface="Verdana"/>
              </a:rPr>
              <a:t>– МА – ПА – КА </a:t>
            </a:r>
            <a:endParaRPr lang="ru-RU" sz="4400" b="1" dirty="0" smtClean="0">
              <a:latin typeface="Verdana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КАНАВА</a:t>
            </a:r>
          </a:p>
          <a:p>
            <a:pPr marL="0" indent="0">
              <a:buNone/>
            </a:pPr>
            <a:r>
              <a:rPr lang="ru-RU" dirty="0" smtClean="0"/>
              <a:t>ПАНАМА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2515"/>
            <a:ext cx="1071759" cy="103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52" y="3344292"/>
            <a:ext cx="891373" cy="85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29" y="3321658"/>
            <a:ext cx="1008112" cy="89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90" y="3252515"/>
            <a:ext cx="936104" cy="92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dirty="0" smtClean="0"/>
              <a:t>Жестовые символы звуков</a:t>
            </a:r>
            <a:br>
              <a:rPr lang="ru-RU" dirty="0" smtClean="0"/>
            </a:br>
            <a:r>
              <a:rPr lang="ru-RU" sz="2400" cap="none" dirty="0">
                <a:solidFill>
                  <a:prstClr val="black"/>
                </a:solidFill>
                <a:ea typeface="+mn-ea"/>
                <a:cs typeface="+mn-cs"/>
              </a:rPr>
              <a:t>Двигательная опора</a:t>
            </a:r>
            <a:br>
              <a:rPr lang="ru-RU" sz="24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3224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6192688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Обучение грамоте –целенаправленный процесс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средство приобретения детьми первоначальных навыков чтения и письма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средство формирования мышления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развитие речи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309320"/>
            <a:ext cx="7467600" cy="164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15616" y="127564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92780"/>
            <a:ext cx="347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72" y="4653136"/>
            <a:ext cx="3476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2400" cap="none" dirty="0">
                <a:solidFill>
                  <a:prstClr val="black"/>
                </a:solidFill>
                <a:ea typeface="+mn-ea"/>
                <a:cs typeface="+mn-cs"/>
              </a:rPr>
              <a:t>Механизм чтения и письма – это перекодирование буквенных комплексов в звуковые и обратно</a:t>
            </a:r>
            <a:r>
              <a:rPr lang="ru-RU" sz="2400" cap="none" dirty="0" smtClean="0">
                <a:solidFill>
                  <a:prstClr val="black"/>
                </a:solidFill>
                <a:ea typeface="+mn-ea"/>
                <a:cs typeface="+mn-cs"/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Clr>
                <a:srgbClr val="FE8637"/>
              </a:buCl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Эльконин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Д.Б. 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начальный </a:t>
            </a:r>
            <a:r>
              <a:rPr lang="ru-RU" i="1" dirty="0">
                <a:solidFill>
                  <a:srgbClr val="FF0000"/>
                </a:solidFill>
              </a:rPr>
              <a:t>этап чтения – это процесс воссоздания звуковой формы 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слова </a:t>
            </a:r>
            <a:r>
              <a:rPr lang="ru-RU" i="1" dirty="0">
                <a:solidFill>
                  <a:srgbClr val="FF0000"/>
                </a:solidFill>
              </a:rPr>
              <a:t>по его графическому 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ru-RU" i="1" dirty="0" smtClean="0">
                <a:solidFill>
                  <a:srgbClr val="FF0000"/>
                </a:solidFill>
              </a:rPr>
              <a:t>строению </a:t>
            </a:r>
            <a:endParaRPr lang="ru-RU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732312" cy="37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 anchor="t"/>
          <a:lstStyle/>
          <a:p>
            <a:r>
              <a:rPr lang="ru-RU" dirty="0" smtClean="0"/>
              <a:t>Задачи обучения грамоте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ru-RU" dirty="0" smtClean="0"/>
              <a:t>Ознакомление с основными единицами речи и формирование навыка выделять их в потоке речи</a:t>
            </a:r>
          </a:p>
          <a:p>
            <a:r>
              <a:rPr lang="ru-RU" dirty="0" smtClean="0"/>
              <a:t>Развитие фонематического восприятия и речевого внимания</a:t>
            </a:r>
          </a:p>
          <a:p>
            <a:r>
              <a:rPr lang="ru-RU" dirty="0" smtClean="0"/>
              <a:t>Формирование навыка звукового анализа слов</a:t>
            </a:r>
          </a:p>
          <a:p>
            <a:r>
              <a:rPr lang="ru-RU" dirty="0" smtClean="0"/>
              <a:t>Формирование навыка дифференциации гласных и согласных звуков</a:t>
            </a:r>
          </a:p>
          <a:p>
            <a:r>
              <a:rPr lang="ru-RU" dirty="0" smtClean="0"/>
              <a:t>Получение знаний о слоговом строении слов</a:t>
            </a:r>
          </a:p>
          <a:p>
            <a:r>
              <a:rPr lang="ru-RU" dirty="0" smtClean="0"/>
              <a:t>Получение знаний о словесном ударении</a:t>
            </a:r>
          </a:p>
          <a:p>
            <a:r>
              <a:rPr lang="ru-RU" dirty="0" smtClean="0"/>
              <a:t>Подготовка руки к письму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5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Формирование фонематического восприятия – одна из главных задач подготовки к обучению грамоте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Восприятие –совокупность </a:t>
            </a:r>
            <a:r>
              <a:rPr lang="ru-RU" b="1" dirty="0" smtClean="0"/>
              <a:t>ощущений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слуховой образ</a:t>
            </a:r>
          </a:p>
          <a:p>
            <a:pPr marL="0" indent="0">
              <a:buNone/>
            </a:pPr>
            <a:r>
              <a:rPr lang="ru-RU" dirty="0" smtClean="0"/>
              <a:t>зрительный образ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двигательные </a:t>
            </a:r>
            <a:r>
              <a:rPr lang="ru-RU" dirty="0"/>
              <a:t>ощущения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r="15250"/>
          <a:stretch/>
        </p:blipFill>
        <p:spPr bwMode="auto">
          <a:xfrm>
            <a:off x="395536" y="3861048"/>
            <a:ext cx="23764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4696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-752" r="32462" b="752"/>
          <a:stretch/>
        </p:blipFill>
        <p:spPr bwMode="auto">
          <a:xfrm>
            <a:off x="5630044" y="3829571"/>
            <a:ext cx="2470348" cy="21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dirty="0" smtClean="0"/>
              <a:t>Ткаченко Т.А. </a:t>
            </a:r>
            <a:br>
              <a:rPr lang="ru-RU" dirty="0" smtClean="0"/>
            </a:br>
            <a:r>
              <a:rPr lang="ru-RU" dirty="0" smtClean="0"/>
              <a:t>Зрительные символы гласных звуков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86" y="1600200"/>
            <a:ext cx="342782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dirty="0"/>
              <a:t>Ткаченко Т.А. </a:t>
            </a:r>
            <a:br>
              <a:rPr lang="ru-RU" dirty="0"/>
            </a:br>
            <a:r>
              <a:rPr lang="ru-RU" dirty="0"/>
              <a:t>Зрительные символы </a:t>
            </a:r>
            <a:r>
              <a:rPr lang="ru-RU" dirty="0" smtClean="0"/>
              <a:t>согласных звуков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65" y="1600200"/>
            <a:ext cx="359766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6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dirty="0" smtClean="0"/>
              <a:t>Игра «Прочитай, не ошибись»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ВОСПРОИЗВЕДЕНИЕ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СОЧЕТАНИЙ ГЛАСНЫХ ПО БЕЗЗВУЧНОЙ АРТИКУЛЯЦИИ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СИМВОЛАМ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АУИ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ИАУО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ru-RU" sz="1800" dirty="0" smtClean="0">
                <a:solidFill>
                  <a:srgbClr val="000000"/>
                </a:solidFill>
              </a:rPr>
              <a:t>УИОА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ru-RU" sz="1800" dirty="0" smtClean="0">
                <a:solidFill>
                  <a:srgbClr val="000000"/>
                </a:solidFill>
              </a:rPr>
              <a:t>ИЭЫОУ</a:t>
            </a:r>
            <a:endParaRPr lang="ru-RU" sz="1800" dirty="0">
              <a:solidFill>
                <a:srgbClr val="000000"/>
              </a:solidFill>
            </a:endParaRPr>
          </a:p>
          <a:p>
            <a:r>
              <a:rPr lang="ru-RU" sz="1800" dirty="0" smtClean="0">
                <a:solidFill>
                  <a:srgbClr val="000000"/>
                </a:solidFill>
              </a:rPr>
              <a:t>ЫОЭУИ</a:t>
            </a:r>
            <a:endParaRPr lang="ru-RU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0110"/>
            <a:ext cx="1581717" cy="15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60" y="1258428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26" y="1262025"/>
            <a:ext cx="2530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15906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 anchor="t"/>
          <a:lstStyle/>
          <a:p>
            <a:r>
              <a:rPr lang="ru-RU" dirty="0" smtClean="0"/>
              <a:t>Игра «сосчитай и отложи»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ru-RU" dirty="0"/>
              <a:t>Восприятие на слух, анализ и </a:t>
            </a:r>
            <a:r>
              <a:rPr lang="ru-RU" dirty="0" smtClean="0"/>
              <a:t>воспроизведение порядка</a:t>
            </a:r>
          </a:p>
          <a:p>
            <a:pPr marL="0" indent="0">
              <a:buNone/>
            </a:pPr>
            <a:r>
              <a:rPr lang="ru-RU" dirty="0" smtClean="0"/>
              <a:t>АО</a:t>
            </a:r>
          </a:p>
          <a:p>
            <a:pPr marL="0" indent="0">
              <a:buNone/>
            </a:pPr>
            <a:r>
              <a:rPr lang="ru-RU" dirty="0" smtClean="0"/>
              <a:t>АОУ</a:t>
            </a:r>
          </a:p>
          <a:p>
            <a:pPr marL="0" indent="0">
              <a:buNone/>
            </a:pPr>
            <a:r>
              <a:rPr lang="ru-RU" dirty="0" smtClean="0"/>
              <a:t>АОУИ </a:t>
            </a:r>
            <a:r>
              <a:rPr lang="ru-RU" dirty="0"/>
              <a:t> </a:t>
            </a:r>
            <a:r>
              <a:rPr lang="ru-RU" dirty="0" smtClean="0"/>
              <a:t>и т.д.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05" y="1628800"/>
            <a:ext cx="1584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4850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34" y="3501008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80781"/>
            <a:ext cx="143192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27982"/>
            <a:ext cx="1584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9" y="5034731"/>
            <a:ext cx="1584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8" y="2989339"/>
            <a:ext cx="1368152" cy="19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90" y="5133380"/>
            <a:ext cx="2530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81" y="4644430"/>
            <a:ext cx="1371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293</TotalTime>
  <Words>303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Century Schoolbook</vt:lpstr>
      <vt:lpstr>Times New Roman</vt:lpstr>
      <vt:lpstr>Verdana</vt:lpstr>
      <vt:lpstr>Wingdings</vt:lpstr>
      <vt:lpstr>Wingdings 2</vt:lpstr>
      <vt:lpstr>Эркер</vt:lpstr>
      <vt:lpstr>Использование зрительных символов звуков при подготовке дошкольников к обучению грамоте</vt:lpstr>
      <vt:lpstr>Обучение грамоте –целенаправленный процесс  средство приобретения детьми первоначальных навыков чтения и письма   средство формирования мышления   развитие речи</vt:lpstr>
      <vt:lpstr>Механизм чтения и письма – это перекодирование буквенных комплексов в звуковые и обратно.</vt:lpstr>
      <vt:lpstr>Задачи обучения грамоте</vt:lpstr>
      <vt:lpstr>Формирование фонематического восприятия – одна из главных задач подготовки к обучению грамоте</vt:lpstr>
      <vt:lpstr>Ткаченко Т.А.  Зрительные символы гласных звуков</vt:lpstr>
      <vt:lpstr>Ткаченко Т.А.  Зрительные символы согласных звуков</vt:lpstr>
      <vt:lpstr>Игра «Прочитай, не ошибись» </vt:lpstr>
      <vt:lpstr>Игра «сосчитай и отложи»</vt:lpstr>
      <vt:lpstr>Игра «Выбери картинку»</vt:lpstr>
      <vt:lpstr>Игра «Разложи картинки»</vt:lpstr>
      <vt:lpstr>Игра «Эхо»</vt:lpstr>
      <vt:lpstr>Игра «Какой звук спрятался в слове»</vt:lpstr>
      <vt:lpstr>Игра «Найди картинку»</vt:lpstr>
      <vt:lpstr>Игра «Подними синюю фигурку»  выделение согласного звука в потоке</vt:lpstr>
      <vt:lpstr>Игра «посмотри и назови»</vt:lpstr>
      <vt:lpstr>Жестовые символы звуков Двигательная опора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символов звуков при обучении дошкольников грамоте</dc:title>
  <dc:creator>Таисия</dc:creator>
  <cp:lastModifiedBy>HP</cp:lastModifiedBy>
  <cp:revision>22</cp:revision>
  <dcterms:created xsi:type="dcterms:W3CDTF">2019-03-28T11:58:33Z</dcterms:created>
  <dcterms:modified xsi:type="dcterms:W3CDTF">2024-01-21T05:48:49Z</dcterms:modified>
</cp:coreProperties>
</file>