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23"/>
  </p:notesMasterIdLst>
  <p:sldIdLst>
    <p:sldId id="256" r:id="rId5"/>
    <p:sldId id="257" r:id="rId6"/>
    <p:sldId id="258" r:id="rId7"/>
    <p:sldId id="272" r:id="rId8"/>
    <p:sldId id="273" r:id="rId9"/>
    <p:sldId id="260" r:id="rId10"/>
    <p:sldId id="262" r:id="rId11"/>
    <p:sldId id="275" r:id="rId12"/>
    <p:sldId id="276" r:id="rId13"/>
    <p:sldId id="263" r:id="rId14"/>
    <p:sldId id="264" r:id="rId15"/>
    <p:sldId id="266" r:id="rId16"/>
    <p:sldId id="265" r:id="rId17"/>
    <p:sldId id="267" r:id="rId18"/>
    <p:sldId id="274" r:id="rId19"/>
    <p:sldId id="270" r:id="rId20"/>
    <p:sldId id="268" r:id="rId21"/>
    <p:sldId id="26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Для перемещения страницы щёлкните мышью</a:t>
            </a:r>
          </a:p>
        </p:txBody>
      </p:sp>
      <p:sp>
        <p:nvSpPr>
          <p:cNvPr id="16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16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169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170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171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619B2810-F97C-4DA0-9B39-55CDF61D14C4}" type="slidenum">
              <a:rPr lang="ru-RU" sz="1400" b="0" strike="noStrike" spc="-1">
                <a:latin typeface="Times New Roman"/>
              </a:rPr>
              <a:pPr algn="r"/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90512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26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ru-RU" sz="2000" b="0" strike="noStrike" spc="-1" dirty="0">
              <a:latin typeface="Arial"/>
            </a:endParaRPr>
          </a:p>
        </p:txBody>
      </p:sp>
      <p:sp>
        <p:nvSpPr>
          <p:cNvPr id="267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D04AEE2F-0364-4AD5-9270-F767060ABAB5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1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26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70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EF4B209B-73D6-4F52-B5CC-718B6967DF52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2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26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70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EF4B209B-73D6-4F52-B5CC-718B6967DF52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4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26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70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EF4B209B-73D6-4F52-B5CC-718B6967DF52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5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19E6AFC0-3F38-4B4B-B00B-013D98BD8770}" type="datetime">
              <a:rPr lang="ru-RU" sz="1200" b="0" strike="noStrike" spc="-1">
                <a:solidFill>
                  <a:srgbClr val="8B8B8B"/>
                </a:solidFill>
                <a:latin typeface="Calibri"/>
              </a:rPr>
              <a:pPr>
                <a:lnSpc>
                  <a:spcPct val="100000"/>
                </a:lnSpc>
              </a:pPr>
              <a:t>29.11.2021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96690B3B-DF68-42A6-85FE-BB426CBE3B8C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</a:p>
          <a:p>
            <a:pPr marL="1600200" lvl="3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</a:p>
          <a:p>
            <a:pPr marL="2057400" lvl="4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312D1F21-450F-45F4-9E7A-1588C375D8F5}" type="datetime">
              <a:rPr lang="ru-RU" sz="1200" b="0" strike="noStrike" spc="-1">
                <a:solidFill>
                  <a:srgbClr val="8B8B8B"/>
                </a:solidFill>
                <a:latin typeface="Calibri"/>
              </a:rPr>
              <a:pPr>
                <a:lnSpc>
                  <a:spcPct val="100000"/>
                </a:lnSpc>
              </a:pPr>
              <a:t>29.11.2021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4E8731DD-A963-4C54-BF35-B6711644D2DB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2000" b="0" strike="noStrike" spc="-1">
              <a:solidFill>
                <a:srgbClr val="000000"/>
              </a:solidFill>
              <a:latin typeface="Noto Serif Tha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  <a:endParaRPr lang="ru-RU" sz="3200" b="0" strike="noStrike" spc="-1">
              <a:solidFill>
                <a:srgbClr val="000000"/>
              </a:solidFill>
              <a:latin typeface="Noto Sans Ethiopic"/>
            </a:endParaRP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</a:p>
          <a:p>
            <a:pPr marL="1600200" lvl="3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</a:p>
          <a:p>
            <a:pPr marL="2057400" lvl="4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281"/>
              </a:spcBef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  <a:endParaRPr lang="ru-RU" sz="1400" b="0" strike="noStrike" spc="-1">
              <a:solidFill>
                <a:srgbClr val="000000"/>
              </a:solidFill>
              <a:latin typeface="Noto Sans Ethiopic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1E5846AD-462B-47A4-92C6-A413E14279F6}" type="datetime">
              <a:rPr lang="ru-RU" sz="1200" b="0" strike="noStrike" spc="-1">
                <a:solidFill>
                  <a:srgbClr val="8B8B8B"/>
                </a:solidFill>
                <a:latin typeface="Calibri"/>
              </a:rPr>
              <a:pPr>
                <a:lnSpc>
                  <a:spcPct val="100000"/>
                </a:lnSpc>
              </a:pPr>
              <a:t>29.11.2021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87" name="PlaceHolder 6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DAF4A7F0-8913-47C6-B771-F142F233D043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</a:p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</a:p>
          <a:p>
            <a:pPr marL="1143000" lvl="2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</a:p>
          <a:p>
            <a:pPr marL="1600200" lvl="3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</a:p>
          <a:p>
            <a:pPr marL="2057400" lvl="4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</a:p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</a:p>
          <a:p>
            <a:pPr marL="1143000" lvl="2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</a:p>
          <a:p>
            <a:pPr marL="1600200" lvl="3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</a:p>
          <a:p>
            <a:pPr marL="2057400" lvl="4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127" name="PlaceHolder 4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5088E49A-F5FD-4E6D-A5EA-ED0A04C704BA}" type="datetime">
              <a:rPr lang="ru-RU" sz="1200" b="0" strike="noStrike" spc="-1">
                <a:solidFill>
                  <a:srgbClr val="8B8B8B"/>
                </a:solidFill>
                <a:latin typeface="Calibri"/>
              </a:rPr>
              <a:pPr>
                <a:lnSpc>
                  <a:spcPct val="100000"/>
                </a:lnSpc>
              </a:pPr>
              <a:t>29.11.2021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128" name="PlaceHolder 5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129" name="PlaceHolder 6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49398BD2-C426-4EC1-BF84-599E281D0E30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CustomShape 1"/>
          <p:cNvSpPr/>
          <p:nvPr/>
        </p:nvSpPr>
        <p:spPr>
          <a:xfrm>
            <a:off x="1591560" y="2199600"/>
            <a:ext cx="5723640" cy="1310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10243E"/>
                </a:solidFill>
                <a:latin typeface="Arial Black"/>
              </a:rPr>
              <a:t>Духовно-нравственное </a:t>
            </a:r>
            <a:endParaRPr lang="ru-RU" sz="2000" b="1" i="1" strike="noStrike" spc="-1">
              <a:latin typeface="PT Sans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10243E"/>
                </a:solidFill>
                <a:latin typeface="Arial Black"/>
              </a:rPr>
              <a:t>воспитание дошкольников </a:t>
            </a:r>
            <a:endParaRPr lang="ru-RU" sz="2000" b="1" i="1" strike="noStrike" spc="-1">
              <a:latin typeface="PT Sans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10243E"/>
                </a:solidFill>
                <a:latin typeface="Arial Black"/>
              </a:rPr>
              <a:t>на основе культурного наследия </a:t>
            </a:r>
            <a:endParaRPr lang="ru-RU" sz="2000" b="1" i="1" strike="noStrike" spc="-1">
              <a:latin typeface="PT Sans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10243E"/>
                </a:solidFill>
                <a:latin typeface="Arial Black"/>
              </a:rPr>
              <a:t>малой Родины</a:t>
            </a:r>
            <a:endParaRPr lang="ru-RU" sz="2000" b="1" i="1" strike="noStrike" spc="-1">
              <a:latin typeface="PT Sans"/>
            </a:endParaRPr>
          </a:p>
        </p:txBody>
      </p:sp>
      <p:pic>
        <p:nvPicPr>
          <p:cNvPr id="173" name="Picture 6" descr="https://cdn130.picsart.com/263381309011212.png"/>
          <p:cNvPicPr/>
          <p:nvPr/>
        </p:nvPicPr>
        <p:blipFill>
          <a:blip r:embed="rId3" cstate="print"/>
          <a:stretch/>
        </p:blipFill>
        <p:spPr>
          <a:xfrm rot="1755600">
            <a:off x="7455600" y="126720"/>
            <a:ext cx="1785600" cy="1038960"/>
          </a:xfrm>
          <a:prstGeom prst="rect">
            <a:avLst/>
          </a:prstGeom>
          <a:ln>
            <a:noFill/>
          </a:ln>
        </p:spPr>
      </p:pic>
      <p:pic>
        <p:nvPicPr>
          <p:cNvPr id="174" name="Picture 6" descr="https://cdn130.picsart.com/263381309011212.png"/>
          <p:cNvPicPr/>
          <p:nvPr/>
        </p:nvPicPr>
        <p:blipFill>
          <a:blip r:embed="rId3" cstate="print"/>
          <a:stretch/>
        </p:blipFill>
        <p:spPr>
          <a:xfrm rot="18038400">
            <a:off x="-203760" y="245160"/>
            <a:ext cx="1785600" cy="1038960"/>
          </a:xfrm>
          <a:prstGeom prst="rect">
            <a:avLst/>
          </a:prstGeom>
          <a:ln>
            <a:noFill/>
          </a:ln>
        </p:spPr>
      </p:pic>
      <p:pic>
        <p:nvPicPr>
          <p:cNvPr id="175" name="Picture 6" descr="https://cdn130.picsart.com/263381309011212.png"/>
          <p:cNvPicPr/>
          <p:nvPr/>
        </p:nvPicPr>
        <p:blipFill>
          <a:blip r:embed="rId3" cstate="print"/>
          <a:stretch/>
        </p:blipFill>
        <p:spPr>
          <a:xfrm rot="12061200">
            <a:off x="-85680" y="5722560"/>
            <a:ext cx="1785600" cy="1038960"/>
          </a:xfrm>
          <a:prstGeom prst="rect">
            <a:avLst/>
          </a:prstGeom>
          <a:ln>
            <a:noFill/>
          </a:ln>
        </p:spPr>
      </p:pic>
      <p:pic>
        <p:nvPicPr>
          <p:cNvPr id="176" name="Picture 6" descr="https://cdn130.picsart.com/263381309011212.png"/>
          <p:cNvPicPr/>
          <p:nvPr/>
        </p:nvPicPr>
        <p:blipFill>
          <a:blip r:embed="rId3" cstate="print"/>
          <a:stretch/>
        </p:blipFill>
        <p:spPr>
          <a:xfrm rot="6658800">
            <a:off x="7551720" y="5541480"/>
            <a:ext cx="1785600" cy="1038960"/>
          </a:xfrm>
          <a:prstGeom prst="rect">
            <a:avLst/>
          </a:prstGeom>
          <a:ln>
            <a:noFill/>
          </a:ln>
        </p:spPr>
      </p:pic>
      <p:sp>
        <p:nvSpPr>
          <p:cNvPr id="177" name="CustomShape 2"/>
          <p:cNvSpPr/>
          <p:nvPr/>
        </p:nvSpPr>
        <p:spPr>
          <a:xfrm>
            <a:off x="1586520" y="264960"/>
            <a:ext cx="6441480" cy="100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360"/>
              </a:spcBef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</a:rPr>
              <a:t>Муниципальное дошкольное образовательное учреждение </a:t>
            </a:r>
            <a:endParaRPr lang="ru-RU" sz="1800" b="1" i="1" strike="noStrike" spc="-1">
              <a:latin typeface="PT Sans"/>
            </a:endParaRPr>
          </a:p>
          <a:p>
            <a:pPr algn="ctr">
              <a:lnSpc>
                <a:spcPct val="100000"/>
              </a:lnSpc>
              <a:spcBef>
                <a:spcPts val="360"/>
              </a:spcBef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</a:rPr>
              <a:t>«Детский сад с. Давыдовка Пугачевского района</a:t>
            </a:r>
            <a:endParaRPr lang="ru-RU" sz="1800" b="1" i="1" strike="noStrike" spc="-1">
              <a:latin typeface="PT Sans"/>
            </a:endParaRPr>
          </a:p>
          <a:p>
            <a:pPr algn="ctr">
              <a:lnSpc>
                <a:spcPct val="100000"/>
              </a:lnSpc>
              <a:spcBef>
                <a:spcPts val="360"/>
              </a:spcBef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</a:rPr>
              <a:t>Саратовской области»</a:t>
            </a:r>
            <a:endParaRPr lang="ru-RU" sz="1800" b="1" i="1" strike="noStrike" spc="-1">
              <a:latin typeface="PT Sans"/>
            </a:endParaRPr>
          </a:p>
        </p:txBody>
      </p:sp>
      <p:sp>
        <p:nvSpPr>
          <p:cNvPr id="178" name="CustomShape 3"/>
          <p:cNvSpPr/>
          <p:nvPr/>
        </p:nvSpPr>
        <p:spPr>
          <a:xfrm>
            <a:off x="5004000" y="4869000"/>
            <a:ext cx="3034800" cy="1049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</a:rPr>
              <a:t>Подготовила:</a:t>
            </a:r>
            <a:endParaRPr lang="ru-RU" sz="1400" b="1" i="1" strike="noStrike" spc="-1">
              <a:latin typeface="PT Sans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</a:rPr>
              <a:t>Лапшина О.С. </a:t>
            </a:r>
            <a:endParaRPr lang="ru-RU" sz="1400" b="1" i="1" strike="noStrike" spc="-1">
              <a:latin typeface="PT Sans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</a:rPr>
              <a:t>воспитатель высш. кв. категории</a:t>
            </a:r>
            <a:endParaRPr lang="ru-RU" sz="1400" b="1" i="1" strike="noStrike" spc="-1">
              <a:latin typeface="PT Sans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endParaRPr lang="ru-RU" sz="1400" b="1" i="1" strike="noStrike" spc="-1">
              <a:latin typeface="PT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10" name="Picture 2_1" descr="https://ds05.infourok.ru/uploads/ex/03b6/00123fad-a66e167d/hello_html_10247da0.jpg"/>
          <p:cNvPicPr/>
          <p:nvPr/>
        </p:nvPicPr>
        <p:blipFill>
          <a:blip r:embed="rId2" cstate="print"/>
          <a:stretch/>
        </p:blipFill>
        <p:spPr>
          <a:xfrm>
            <a:off x="36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211" name="Рисунок 210"/>
          <p:cNvPicPr/>
          <p:nvPr/>
        </p:nvPicPr>
        <p:blipFill>
          <a:blip r:embed="rId3" cstate="print"/>
          <a:stretch/>
        </p:blipFill>
        <p:spPr>
          <a:xfrm>
            <a:off x="1187624" y="1249560"/>
            <a:ext cx="7164376" cy="5059760"/>
          </a:xfrm>
          <a:prstGeom prst="rect">
            <a:avLst/>
          </a:prstGeom>
          <a:ln>
            <a:noFill/>
          </a:ln>
        </p:spPr>
      </p:pic>
      <p:sp>
        <p:nvSpPr>
          <p:cNvPr id="212" name="TextShape 2"/>
          <p:cNvSpPr txBox="1"/>
          <p:nvPr/>
        </p:nvSpPr>
        <p:spPr>
          <a:xfrm>
            <a:off x="1537200" y="373320"/>
            <a:ext cx="8110800" cy="1138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2600" b="1" i="1" strike="noStrike" spc="-1">
                <a:latin typeface="PT Sans"/>
              </a:rPr>
              <a:t>«Горжусь селом! Горжусь Россией!»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14" name="Picture 2" descr="https://ds05.infourok.ru/uploads/ex/03b6/00123fad-a66e167d/hello_html_10247da0.jpg"/>
          <p:cNvPicPr/>
          <p:nvPr/>
        </p:nvPicPr>
        <p:blipFill>
          <a:blip r:embed="rId2" cstate="print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215" name="Рисунок 214"/>
          <p:cNvPicPr/>
          <p:nvPr/>
        </p:nvPicPr>
        <p:blipFill>
          <a:blip r:embed="rId3" cstate="print"/>
          <a:srcRect t="2148" b="27310"/>
          <a:stretch/>
        </p:blipFill>
        <p:spPr>
          <a:xfrm>
            <a:off x="0" y="1296000"/>
            <a:ext cx="3240000" cy="4062960"/>
          </a:xfrm>
          <a:prstGeom prst="rect">
            <a:avLst/>
          </a:prstGeom>
          <a:ln>
            <a:noFill/>
          </a:ln>
        </p:spPr>
      </p:pic>
      <p:pic>
        <p:nvPicPr>
          <p:cNvPr id="216" name="Рисунок 215"/>
          <p:cNvPicPr/>
          <p:nvPr/>
        </p:nvPicPr>
        <p:blipFill>
          <a:blip r:embed="rId4" cstate="print"/>
          <a:srcRect l="2142" t="8641" b="14713"/>
          <a:stretch/>
        </p:blipFill>
        <p:spPr>
          <a:xfrm>
            <a:off x="6335640" y="2448000"/>
            <a:ext cx="2808000" cy="3910320"/>
          </a:xfrm>
          <a:prstGeom prst="rect">
            <a:avLst/>
          </a:prstGeom>
          <a:ln>
            <a:noFill/>
          </a:ln>
        </p:spPr>
      </p:pic>
      <p:pic>
        <p:nvPicPr>
          <p:cNvPr id="217" name="Рисунок 216"/>
          <p:cNvPicPr/>
          <p:nvPr/>
        </p:nvPicPr>
        <p:blipFill>
          <a:blip r:embed="rId5" cstate="print"/>
          <a:srcRect l="8659"/>
          <a:stretch/>
        </p:blipFill>
        <p:spPr>
          <a:xfrm>
            <a:off x="2586240" y="2184480"/>
            <a:ext cx="4109760" cy="2999520"/>
          </a:xfrm>
          <a:prstGeom prst="rect">
            <a:avLst/>
          </a:prstGeom>
          <a:ln>
            <a:noFill/>
          </a:ln>
        </p:spPr>
      </p:pic>
      <p:sp>
        <p:nvSpPr>
          <p:cNvPr id="218" name="TextShape 2"/>
          <p:cNvSpPr txBox="1"/>
          <p:nvPr/>
        </p:nvSpPr>
        <p:spPr>
          <a:xfrm>
            <a:off x="4320000" y="636840"/>
            <a:ext cx="6192000" cy="947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2600" b="1" i="1" strike="noStrike" spc="-1">
                <a:latin typeface="PT Sans"/>
              </a:rPr>
              <a:t>Окна Победы. </a:t>
            </a:r>
          </a:p>
          <a:p>
            <a:r>
              <a:rPr lang="ru-RU" sz="2600" b="1" i="1" strike="noStrike" spc="-1">
                <a:latin typeface="PT Sans"/>
              </a:rPr>
              <a:t>Окна России.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5" name="TextShape 2"/>
          <p:cNvSpPr txBox="1"/>
          <p:nvPr/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6" name="TextShape 3"/>
          <p:cNvSpPr txBox="1"/>
          <p:nvPr/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27" name="Picture 2" descr="https://ds05.infourok.ru/uploads/ex/03b6/00123fad-a66e167d/hello_html_10247da0.jpg"/>
          <p:cNvPicPr/>
          <p:nvPr/>
        </p:nvPicPr>
        <p:blipFill>
          <a:blip r:embed="rId2" cstate="print"/>
          <a:stretch/>
        </p:blipFill>
        <p:spPr>
          <a:xfrm>
            <a:off x="15120" y="288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228" name="Рисунок 227"/>
          <p:cNvPicPr/>
          <p:nvPr/>
        </p:nvPicPr>
        <p:blipFill>
          <a:blip r:embed="rId3" cstate="print"/>
          <a:srcRect t="26576" b="30376"/>
          <a:stretch/>
        </p:blipFill>
        <p:spPr>
          <a:xfrm>
            <a:off x="409362" y="1268760"/>
            <a:ext cx="4018622" cy="2376264"/>
          </a:xfrm>
          <a:prstGeom prst="rect">
            <a:avLst/>
          </a:prstGeom>
          <a:ln>
            <a:noFill/>
          </a:ln>
        </p:spPr>
      </p:pic>
      <p:sp>
        <p:nvSpPr>
          <p:cNvPr id="231" name="TextShape 4"/>
          <p:cNvSpPr txBox="1"/>
          <p:nvPr/>
        </p:nvSpPr>
        <p:spPr>
          <a:xfrm>
            <a:off x="1875991" y="470160"/>
            <a:ext cx="6810449" cy="947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2600" b="1" i="1" spc="-1" dirty="0" smtClean="0">
                <a:latin typeface="PT Sans"/>
              </a:rPr>
              <a:t>Итоговое занятие «Будущие герои»</a:t>
            </a:r>
            <a:endParaRPr lang="ru-RU" sz="2600" b="1" i="1" strike="noStrike" spc="-1" dirty="0">
              <a:latin typeface="PT Sans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4" cstate="print"/>
          <a:srcRect l="22727" t="21516" r="9555" b="7091"/>
          <a:stretch/>
        </p:blipFill>
        <p:spPr>
          <a:xfrm>
            <a:off x="4564770" y="2147392"/>
            <a:ext cx="4059318" cy="3431176"/>
          </a:xfrm>
          <a:prstGeom prst="rect">
            <a:avLst/>
          </a:prstGeom>
          <a:ln>
            <a:noFill/>
          </a:ln>
        </p:spPr>
      </p:pic>
      <p:pic>
        <p:nvPicPr>
          <p:cNvPr id="11" name="Рисунок 10"/>
          <p:cNvPicPr/>
          <p:nvPr/>
        </p:nvPicPr>
        <p:blipFill>
          <a:blip r:embed="rId5" cstate="print"/>
          <a:srcRect l="6980" t="25526" r="3256" b="5181"/>
          <a:stretch/>
        </p:blipFill>
        <p:spPr>
          <a:xfrm>
            <a:off x="457200" y="3840693"/>
            <a:ext cx="3970784" cy="2285067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20" name="Picture 2" descr="https://ds05.infourok.ru/uploads/ex/03b6/00123fad-a66e167d/hello_html_10247da0.jpg"/>
          <p:cNvPicPr/>
          <p:nvPr/>
        </p:nvPicPr>
        <p:blipFill>
          <a:blip r:embed="rId2" cstate="print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221" name="TextShape 2"/>
          <p:cNvSpPr txBox="1"/>
          <p:nvPr/>
        </p:nvSpPr>
        <p:spPr>
          <a:xfrm>
            <a:off x="1224000" y="216000"/>
            <a:ext cx="7776000" cy="148480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2600" b="1" i="1" strike="noStrike" spc="-1" dirty="0">
                <a:latin typeface="PT Sans"/>
              </a:rPr>
              <a:t>«На листке календаря</a:t>
            </a:r>
          </a:p>
          <a:p>
            <a:r>
              <a:rPr lang="ru-RU" sz="2600" b="1" i="1" strike="noStrike" spc="-1" dirty="0">
                <a:latin typeface="PT Sans"/>
              </a:rPr>
              <a:t>23 </a:t>
            </a:r>
            <a:r>
              <a:rPr lang="ru-RU" sz="2600" b="1" i="1" strike="noStrike" spc="-1" dirty="0" smtClean="0">
                <a:latin typeface="PT Sans"/>
              </a:rPr>
              <a:t>февраля. Папу</a:t>
            </a:r>
            <a:r>
              <a:rPr lang="ru-RU" sz="2600" b="1" i="1" strike="noStrike" spc="-1" dirty="0">
                <a:latin typeface="PT Sans"/>
              </a:rPr>
              <a:t>, дедушку и брата</a:t>
            </a:r>
          </a:p>
          <a:p>
            <a:r>
              <a:rPr lang="ru-RU" sz="2600" b="1" i="1" strike="noStrike" spc="-1" dirty="0">
                <a:latin typeface="PT Sans"/>
              </a:rPr>
              <a:t>Поздравляю с Днем солдата!»</a:t>
            </a:r>
          </a:p>
        </p:txBody>
      </p:sp>
      <p:pic>
        <p:nvPicPr>
          <p:cNvPr id="223" name="Рисунок 222"/>
          <p:cNvPicPr/>
          <p:nvPr/>
        </p:nvPicPr>
        <p:blipFill>
          <a:blip r:embed="rId3" cstate="print"/>
          <a:srcRect l="9342" t="5769" b="12341"/>
          <a:stretch/>
        </p:blipFill>
        <p:spPr>
          <a:xfrm>
            <a:off x="4435829" y="1772816"/>
            <a:ext cx="4500008" cy="3060479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4" cstate="print"/>
          <a:srcRect l="8704" b="16793"/>
          <a:stretch/>
        </p:blipFill>
        <p:spPr>
          <a:xfrm>
            <a:off x="251520" y="2924944"/>
            <a:ext cx="3888432" cy="2852077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3" name="TextShape 2"/>
          <p:cNvSpPr txBox="1"/>
          <p:nvPr/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4" name="TextShape 3"/>
          <p:cNvSpPr txBox="1"/>
          <p:nvPr/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35" name="Picture 2_2" descr="https://ds05.infourok.ru/uploads/ex/03b6/00123fad-a66e167d/hello_html_10247da0.jpg"/>
          <p:cNvPicPr/>
          <p:nvPr/>
        </p:nvPicPr>
        <p:blipFill>
          <a:blip r:embed="rId2" cstate="print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236" name="Рисунок 235"/>
          <p:cNvPicPr/>
          <p:nvPr/>
        </p:nvPicPr>
        <p:blipFill>
          <a:blip r:embed="rId3" cstate="print"/>
          <a:srcRect l="4628" t="5646" b="17693"/>
          <a:stretch/>
        </p:blipFill>
        <p:spPr>
          <a:xfrm>
            <a:off x="3672000" y="288000"/>
            <a:ext cx="5494320" cy="3312000"/>
          </a:xfrm>
          <a:prstGeom prst="rect">
            <a:avLst/>
          </a:prstGeom>
          <a:ln>
            <a:noFill/>
          </a:ln>
        </p:spPr>
      </p:pic>
      <p:pic>
        <p:nvPicPr>
          <p:cNvPr id="237" name="Рисунок 236"/>
          <p:cNvPicPr/>
          <p:nvPr/>
        </p:nvPicPr>
        <p:blipFill>
          <a:blip r:embed="rId4" cstate="print"/>
          <a:stretch/>
        </p:blipFill>
        <p:spPr>
          <a:xfrm>
            <a:off x="2736000" y="3672000"/>
            <a:ext cx="6480000" cy="3213720"/>
          </a:xfrm>
          <a:prstGeom prst="rect">
            <a:avLst/>
          </a:prstGeom>
          <a:ln>
            <a:noFill/>
          </a:ln>
        </p:spPr>
      </p:pic>
      <p:pic>
        <p:nvPicPr>
          <p:cNvPr id="238" name="Рисунок 237"/>
          <p:cNvPicPr/>
          <p:nvPr/>
        </p:nvPicPr>
        <p:blipFill>
          <a:blip r:embed="rId5" cstate="print"/>
          <a:srcRect t="2259" r="8482"/>
          <a:stretch/>
        </p:blipFill>
        <p:spPr>
          <a:xfrm>
            <a:off x="0" y="3672000"/>
            <a:ext cx="3887640" cy="3186000"/>
          </a:xfrm>
          <a:prstGeom prst="rect">
            <a:avLst/>
          </a:prstGeom>
          <a:ln>
            <a:noFill/>
          </a:ln>
        </p:spPr>
      </p:pic>
      <p:sp>
        <p:nvSpPr>
          <p:cNvPr id="239" name="TextShape 4"/>
          <p:cNvSpPr txBox="1"/>
          <p:nvPr/>
        </p:nvSpPr>
        <p:spPr>
          <a:xfrm>
            <a:off x="72000" y="1440000"/>
            <a:ext cx="3456000" cy="947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2600" b="1" i="1" spc="-1" dirty="0" smtClean="0">
                <a:latin typeface="PT Sans"/>
              </a:rPr>
              <a:t>«Мы помним, мы гордимся»</a:t>
            </a:r>
            <a:endParaRPr lang="ru-RU" sz="2600" b="1" i="1" strike="noStrike" spc="-1" dirty="0">
              <a:latin typeface="PT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7" name="Picture 2" descr="https://ds05.infourok.ru/uploads/ex/03b6/00123fad-a66e167d/hello_html_10247da0.jpg"/>
          <p:cNvPicPr/>
          <p:nvPr/>
        </p:nvPicPr>
        <p:blipFill>
          <a:blip r:embed="rId2" cstate="print"/>
          <a:stretch/>
        </p:blipFill>
        <p:spPr>
          <a:xfrm>
            <a:off x="360" y="36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198" name="Рисунок 197"/>
          <p:cNvPicPr/>
          <p:nvPr/>
        </p:nvPicPr>
        <p:blipFill>
          <a:blip r:embed="rId3" cstate="print"/>
          <a:stretch/>
        </p:blipFill>
        <p:spPr>
          <a:xfrm>
            <a:off x="2384280" y="1268760"/>
            <a:ext cx="3879720" cy="4429320"/>
          </a:xfrm>
          <a:prstGeom prst="rect">
            <a:avLst/>
          </a:prstGeom>
          <a:ln>
            <a:noFill/>
          </a:ln>
        </p:spPr>
      </p:pic>
      <p:pic>
        <p:nvPicPr>
          <p:cNvPr id="199" name="Рисунок 198"/>
          <p:cNvPicPr/>
          <p:nvPr/>
        </p:nvPicPr>
        <p:blipFill>
          <a:blip r:embed="rId4" cstate="print"/>
          <a:stretch/>
        </p:blipFill>
        <p:spPr>
          <a:xfrm>
            <a:off x="3456000" y="4247879"/>
            <a:ext cx="2970960" cy="2385181"/>
          </a:xfrm>
          <a:prstGeom prst="rect">
            <a:avLst/>
          </a:prstGeom>
          <a:ln>
            <a:noFill/>
          </a:ln>
        </p:spPr>
      </p:pic>
      <p:pic>
        <p:nvPicPr>
          <p:cNvPr id="200" name="Рисунок 199"/>
          <p:cNvPicPr/>
          <p:nvPr/>
        </p:nvPicPr>
        <p:blipFill>
          <a:blip r:embed="rId5" cstate="print"/>
          <a:stretch/>
        </p:blipFill>
        <p:spPr>
          <a:xfrm>
            <a:off x="323528" y="4247880"/>
            <a:ext cx="3132472" cy="2385180"/>
          </a:xfrm>
          <a:prstGeom prst="rect">
            <a:avLst/>
          </a:prstGeom>
          <a:ln>
            <a:noFill/>
          </a:ln>
        </p:spPr>
      </p:pic>
      <p:pic>
        <p:nvPicPr>
          <p:cNvPr id="201" name="Рисунок 200"/>
          <p:cNvPicPr/>
          <p:nvPr/>
        </p:nvPicPr>
        <p:blipFill>
          <a:blip r:embed="rId6" cstate="print"/>
          <a:stretch/>
        </p:blipFill>
        <p:spPr>
          <a:xfrm>
            <a:off x="5943960" y="4247881"/>
            <a:ext cx="3020528" cy="2385180"/>
          </a:xfrm>
          <a:prstGeom prst="rect">
            <a:avLst/>
          </a:prstGeom>
          <a:ln>
            <a:noFill/>
          </a:ln>
        </p:spPr>
      </p:pic>
      <p:sp>
        <p:nvSpPr>
          <p:cNvPr id="202" name="TextShape 2"/>
          <p:cNvSpPr txBox="1"/>
          <p:nvPr/>
        </p:nvSpPr>
        <p:spPr>
          <a:xfrm>
            <a:off x="1656000" y="373320"/>
            <a:ext cx="3888000" cy="1138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2600" b="1" i="1" strike="noStrike" spc="-1">
                <a:latin typeface="PT Sans"/>
              </a:rPr>
              <a:t>Патриотические уголки</a:t>
            </a:r>
          </a:p>
        </p:txBody>
      </p:sp>
      <p:pic>
        <p:nvPicPr>
          <p:cNvPr id="2050" name="Picture 2" descr="https://i.mycdn.me/i?r=AyH4iRPQ2q0otWIFepML2LxRf7dEOxVvSwIOr6YV7lY5R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59" y="1948167"/>
            <a:ext cx="3066282" cy="229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ttps://apf.mail.ru/cgi-bin/readmsg?id=16381667030099570616;0;1&amp;exif=1&amp;full=1&amp;x-email=doudavydovka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7" b="4851"/>
          <a:stretch/>
        </p:blipFill>
        <p:spPr bwMode="auto">
          <a:xfrm>
            <a:off x="6235267" y="1268760"/>
            <a:ext cx="2683836" cy="297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252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7" name="TextShape 2"/>
          <p:cNvSpPr txBox="1"/>
          <p:nvPr/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8" name="TextShape 3"/>
          <p:cNvSpPr txBox="1"/>
          <p:nvPr/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59" name="Picture 2_6" descr="https://ds05.infourok.ru/uploads/ex/03b6/00123fad-a66e167d/hello_html_10247da0.jpg"/>
          <p:cNvPicPr/>
          <p:nvPr/>
        </p:nvPicPr>
        <p:blipFill>
          <a:blip r:embed="rId2" cstate="print"/>
          <a:stretch/>
        </p:blipFill>
        <p:spPr>
          <a:xfrm>
            <a:off x="360" y="36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Музей «Русская Изба»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ownloads\IMG_06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70" y="1124744"/>
            <a:ext cx="3167844" cy="211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wnloads\IMG_06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762" y="1124743"/>
            <a:ext cx="3059832" cy="211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ownloads\IMG_0647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746" y="3717032"/>
            <a:ext cx="3237148" cy="215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User\Desktop\2020-09-26\25-11-2021_12-23-09\IMG_20211125_13205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9" y="3717033"/>
            <a:ext cx="2947183" cy="215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User\Desktop\2020-09-26\25-11-2021_12-23-09\IMG_20211125_13210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373" y="1109421"/>
            <a:ext cx="2049389" cy="212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User\Desktop\2020-09-26\25-11-2021_12-23-09\IMG_20211125_13211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717033"/>
            <a:ext cx="2818105" cy="215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1" name="TextShape 2"/>
          <p:cNvSpPr txBox="1"/>
          <p:nvPr/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2" name="TextShape 3"/>
          <p:cNvSpPr txBox="1"/>
          <p:nvPr/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43" name="Picture 2_4" descr="https://ds05.infourok.ru/uploads/ex/03b6/00123fad-a66e167d/hello_html_10247da0.jpg"/>
          <p:cNvPicPr/>
          <p:nvPr/>
        </p:nvPicPr>
        <p:blipFill>
          <a:blip r:embed="rId2" cstate="print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244" name="Рисунок 243"/>
          <p:cNvPicPr/>
          <p:nvPr/>
        </p:nvPicPr>
        <p:blipFill>
          <a:blip r:embed="rId3" cstate="print"/>
          <a:stretch/>
        </p:blipFill>
        <p:spPr>
          <a:xfrm>
            <a:off x="-29037" y="692696"/>
            <a:ext cx="2676960" cy="4007160"/>
          </a:xfrm>
          <a:prstGeom prst="rect">
            <a:avLst/>
          </a:prstGeom>
          <a:ln>
            <a:noFill/>
          </a:ln>
        </p:spPr>
      </p:pic>
      <p:pic>
        <p:nvPicPr>
          <p:cNvPr id="1027" name="Picture 3" descr="C:\Users\User\Downloads\IMG_20211129_100736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" t="1747" r="3178"/>
          <a:stretch/>
        </p:blipFill>
        <p:spPr bwMode="auto">
          <a:xfrm>
            <a:off x="328971" y="3747997"/>
            <a:ext cx="2037669" cy="288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" name="Рисунок 244"/>
          <p:cNvPicPr/>
          <p:nvPr/>
        </p:nvPicPr>
        <p:blipFill>
          <a:blip r:embed="rId5" cstate="print"/>
          <a:stretch/>
        </p:blipFill>
        <p:spPr>
          <a:xfrm>
            <a:off x="6192000" y="0"/>
            <a:ext cx="2900520" cy="4102200"/>
          </a:xfrm>
          <a:prstGeom prst="rect">
            <a:avLst/>
          </a:prstGeom>
          <a:ln>
            <a:noFill/>
          </a:ln>
        </p:spPr>
      </p:pic>
      <p:pic>
        <p:nvPicPr>
          <p:cNvPr id="246" name="Рисунок 245"/>
          <p:cNvPicPr/>
          <p:nvPr/>
        </p:nvPicPr>
        <p:blipFill>
          <a:blip r:embed="rId6" cstate="print"/>
          <a:stretch/>
        </p:blipFill>
        <p:spPr>
          <a:xfrm>
            <a:off x="2366640" y="2564904"/>
            <a:ext cx="4257360" cy="3336480"/>
          </a:xfrm>
          <a:prstGeom prst="rect">
            <a:avLst/>
          </a:prstGeom>
          <a:ln>
            <a:noFill/>
          </a:ln>
        </p:spPr>
      </p:pic>
      <p:sp>
        <p:nvSpPr>
          <p:cNvPr id="247" name="TextShape 4"/>
          <p:cNvSpPr txBox="1"/>
          <p:nvPr/>
        </p:nvSpPr>
        <p:spPr>
          <a:xfrm>
            <a:off x="2836152" y="568706"/>
            <a:ext cx="3471334" cy="1024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2600" b="1" i="1" strike="noStrike" spc="-1" dirty="0" smtClean="0">
                <a:latin typeface="PT Sans"/>
              </a:rPr>
              <a:t>Конкурс «Рисуем победу-2021»</a:t>
            </a:r>
            <a:endParaRPr lang="ru-RU" sz="2600" b="1" i="1" strike="noStrike" spc="-1" dirty="0">
              <a:latin typeface="PT Sans"/>
            </a:endParaRPr>
          </a:p>
        </p:txBody>
      </p:sp>
      <p:pic>
        <p:nvPicPr>
          <p:cNvPr id="1026" name="Picture 2" descr="C:\Users\User\Downloads\IMG_20211129_10073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" r="7019" b="1"/>
          <a:stretch/>
        </p:blipFill>
        <p:spPr bwMode="auto">
          <a:xfrm>
            <a:off x="6835270" y="3902497"/>
            <a:ext cx="1851170" cy="262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9" name="TextShape 2"/>
          <p:cNvSpPr txBox="1"/>
          <p:nvPr/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0" name="TextShape 3"/>
          <p:cNvSpPr txBox="1"/>
          <p:nvPr/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51" name="Picture 2_3" descr="https://ds05.infourok.ru/uploads/ex/03b6/00123fad-a66e167d/hello_html_10247da0.jpg"/>
          <p:cNvPicPr/>
          <p:nvPr/>
        </p:nvPicPr>
        <p:blipFill>
          <a:blip r:embed="rId2" cstate="print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252" name="Рисунок 251"/>
          <p:cNvPicPr/>
          <p:nvPr/>
        </p:nvPicPr>
        <p:blipFill>
          <a:blip r:embed="rId3" cstate="print"/>
          <a:stretch/>
        </p:blipFill>
        <p:spPr>
          <a:xfrm>
            <a:off x="792000" y="360000"/>
            <a:ext cx="2848680" cy="4032000"/>
          </a:xfrm>
          <a:prstGeom prst="rect">
            <a:avLst/>
          </a:prstGeom>
          <a:ln>
            <a:noFill/>
          </a:ln>
        </p:spPr>
      </p:pic>
      <p:pic>
        <p:nvPicPr>
          <p:cNvPr id="253" name="Рисунок 252"/>
          <p:cNvPicPr/>
          <p:nvPr/>
        </p:nvPicPr>
        <p:blipFill>
          <a:blip r:embed="rId4" cstate="print"/>
          <a:stretch/>
        </p:blipFill>
        <p:spPr>
          <a:xfrm>
            <a:off x="2880000" y="1656000"/>
            <a:ext cx="3024000" cy="4280040"/>
          </a:xfrm>
          <a:prstGeom prst="rect">
            <a:avLst/>
          </a:prstGeom>
          <a:ln>
            <a:noFill/>
          </a:ln>
        </p:spPr>
      </p:pic>
      <p:pic>
        <p:nvPicPr>
          <p:cNvPr id="254" name="Рисунок 253"/>
          <p:cNvPicPr/>
          <p:nvPr/>
        </p:nvPicPr>
        <p:blipFill>
          <a:blip r:embed="rId5" cstate="print"/>
          <a:stretch/>
        </p:blipFill>
        <p:spPr>
          <a:xfrm>
            <a:off x="5566680" y="2520000"/>
            <a:ext cx="3073320" cy="4339080"/>
          </a:xfrm>
          <a:prstGeom prst="rect">
            <a:avLst/>
          </a:prstGeom>
          <a:ln>
            <a:noFill/>
          </a:ln>
        </p:spPr>
      </p:pic>
      <p:sp>
        <p:nvSpPr>
          <p:cNvPr id="255" name="TextShape 4"/>
          <p:cNvSpPr txBox="1"/>
          <p:nvPr/>
        </p:nvSpPr>
        <p:spPr>
          <a:xfrm>
            <a:off x="4032000" y="274680"/>
            <a:ext cx="4654440" cy="947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2600" b="1" i="1" strike="noStrike" spc="-1">
                <a:latin typeface="PT Sans"/>
              </a:rPr>
              <a:t>Итоги районного конкурса </a:t>
            </a:r>
          </a:p>
          <a:p>
            <a:r>
              <a:rPr lang="ru-RU" sz="2600" b="1" i="1" strike="noStrike" spc="-1">
                <a:latin typeface="PT Sans"/>
              </a:rPr>
              <a:t>«Не забывайте о войне!»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icture 2" descr="https://ds05.infourok.ru/uploads/ex/03b6/00123fad-a66e167d/hello_html_10247da0.jpg"/>
          <p:cNvPicPr/>
          <p:nvPr/>
        </p:nvPicPr>
        <p:blipFill>
          <a:blip r:embed="rId3" cstate="print"/>
          <a:stretch/>
        </p:blipFill>
        <p:spPr>
          <a:xfrm>
            <a:off x="36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80" name="CustomShape 1"/>
          <p:cNvSpPr/>
          <p:nvPr/>
        </p:nvSpPr>
        <p:spPr>
          <a:xfrm>
            <a:off x="179512" y="260640"/>
            <a:ext cx="8784488" cy="11988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800" b="1" i="1" strike="noStrike" spc="-1" dirty="0">
                <a:solidFill>
                  <a:srgbClr val="002060"/>
                </a:solidFill>
                <a:latin typeface="Times New Roman"/>
              </a:rPr>
              <a:t>«Нельзя пробудить чувство Родины без восприятия и переживания окружающего мира. Пусть в сердце  малыша на всю жизнь останутся воспоминания о  маленьком уголке далёкого детства. Пусть с </a:t>
            </a:r>
            <a:r>
              <a:rPr lang="ru-RU" sz="1800" b="1" i="1" strike="noStrike" spc="-1" dirty="0" smtClean="0">
                <a:solidFill>
                  <a:srgbClr val="002060"/>
                </a:solidFill>
                <a:latin typeface="Times New Roman"/>
              </a:rPr>
              <a:t>этим </a:t>
            </a:r>
            <a:r>
              <a:rPr lang="ru-RU" sz="1800" b="1" i="1" strike="noStrike" spc="-1" dirty="0">
                <a:solidFill>
                  <a:srgbClr val="002060"/>
                </a:solidFill>
                <a:latin typeface="Times New Roman"/>
              </a:rPr>
              <a:t>  уголком связывается образ великой Родины</a:t>
            </a:r>
            <a:r>
              <a:rPr lang="ru-RU" sz="1800" b="1" i="1" strike="noStrike" spc="-1" dirty="0" smtClean="0">
                <a:solidFill>
                  <a:srgbClr val="002060"/>
                </a:solidFill>
                <a:latin typeface="Times New Roman"/>
              </a:rPr>
              <a:t>».</a:t>
            </a:r>
            <a:r>
              <a:rPr lang="ru-RU" i="1" dirty="0" smtClean="0"/>
              <a:t>                                                                 </a:t>
            </a:r>
            <a:r>
              <a:rPr lang="ru-RU" sz="1800" b="1" i="1" strike="noStrike" spc="-1" dirty="0" smtClean="0">
                <a:solidFill>
                  <a:srgbClr val="002060"/>
                </a:solidFill>
                <a:latin typeface="Times New Roman"/>
              </a:rPr>
              <a:t>В</a:t>
            </a:r>
            <a:r>
              <a:rPr lang="ru-RU" sz="1800" b="1" i="1" strike="noStrike" spc="-1" dirty="0">
                <a:solidFill>
                  <a:srgbClr val="002060"/>
                </a:solidFill>
                <a:latin typeface="Times New Roman"/>
              </a:rPr>
              <a:t>. А. Сухомлинский</a:t>
            </a:r>
            <a:endParaRPr lang="ru-RU" sz="1800" b="1" i="1" strike="noStrike" spc="-1" dirty="0">
              <a:latin typeface="PT Sans"/>
            </a:endParaRPr>
          </a:p>
        </p:txBody>
      </p:sp>
      <p:pic>
        <p:nvPicPr>
          <p:cNvPr id="5" name="Picture 2" descr="C:\Users\User\Desktop\2020-09-26\25-11-2021_12-12-09\IMG_20211125_13084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" t="3409" r="4779" b="2818"/>
          <a:stretch/>
        </p:blipFill>
        <p:spPr bwMode="auto">
          <a:xfrm>
            <a:off x="161023" y="3692934"/>
            <a:ext cx="2016224" cy="281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2020-09-26\25-11-2021_12-12-09\IMG_20211125_13091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" r="8125" b="4701"/>
          <a:stretch/>
        </p:blipFill>
        <p:spPr bwMode="auto">
          <a:xfrm>
            <a:off x="6857512" y="3641008"/>
            <a:ext cx="2106488" cy="283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495760"/>
            <a:ext cx="8352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Президент России Владимир Путин объявил 2022-й год годом народного искусства и культурного наследия</a:t>
            </a:r>
          </a:p>
        </p:txBody>
      </p:sp>
      <p:pic>
        <p:nvPicPr>
          <p:cNvPr id="8" name="Picture 2" descr="D:\0_7ab1e_f8efd046_XL.jpg"/>
          <p:cNvPicPr>
            <a:picLocks noChangeAspect="1" noChangeArrowheads="1"/>
          </p:cNvPicPr>
          <p:nvPr/>
        </p:nvPicPr>
        <p:blipFill>
          <a:blip r:embed="rId6" cstate="email">
            <a:extLst/>
          </a:blip>
          <a:srcRect/>
          <a:stretch>
            <a:fillRect/>
          </a:stretch>
        </p:blipFill>
        <p:spPr bwMode="auto">
          <a:xfrm>
            <a:off x="2502489" y="4214128"/>
            <a:ext cx="3712865" cy="2318613"/>
          </a:xfrm>
          <a:prstGeom prst="rect">
            <a:avLst/>
          </a:prstGeom>
          <a:noFill/>
          <a:effectLst>
            <a:softEdge rad="127000"/>
          </a:effectLst>
          <a:extLst/>
        </p:spPr>
      </p:pic>
      <p:pic>
        <p:nvPicPr>
          <p:cNvPr id="9" name="Picture 3" descr="D:\640.200_5.JPG"/>
          <p:cNvPicPr>
            <a:picLocks noChangeAspect="1" noChangeArrowheads="1"/>
          </p:cNvPicPr>
          <p:nvPr/>
        </p:nvPicPr>
        <p:blipFill>
          <a:blip r:embed="rId7" cstate="email">
            <a:extLst/>
          </a:blip>
          <a:srcRect/>
          <a:stretch>
            <a:fillRect/>
          </a:stretch>
        </p:blipFill>
        <p:spPr bwMode="auto">
          <a:xfrm>
            <a:off x="2690455" y="2060848"/>
            <a:ext cx="3336931" cy="2286993"/>
          </a:xfrm>
          <a:prstGeom prst="rect">
            <a:avLst/>
          </a:prstGeom>
          <a:noFill/>
          <a:effectLst>
            <a:softEdge rad="127000"/>
          </a:effectLst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3" name="TextShape 2"/>
          <p:cNvSpPr txBox="1"/>
          <p:nvPr/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4" name="TextShape 3"/>
          <p:cNvSpPr txBox="1"/>
          <p:nvPr/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5" name="Picture 2" descr="https://ds05.infourok.ru/uploads/ex/03b6/00123fad-a66e167d/hello_html_10247da0.jpg"/>
          <p:cNvPicPr/>
          <p:nvPr/>
        </p:nvPicPr>
        <p:blipFill>
          <a:blip r:embed="rId2" cstate="print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3" name="Текст 12"/>
          <p:cNvSpPr>
            <a:spLocks noGrp="1"/>
          </p:cNvSpPr>
          <p:nvPr>
            <p:ph type="body"/>
          </p:nvPr>
        </p:nvSpPr>
        <p:spPr>
          <a:xfrm>
            <a:off x="479903" y="2060848"/>
            <a:ext cx="3312368" cy="3600400"/>
          </a:xfrm>
        </p:spPr>
        <p:txBody>
          <a:bodyPr>
            <a:normAutofit fontScale="25000" lnSpcReduction="20000"/>
          </a:bodyPr>
          <a:lstStyle/>
          <a:p>
            <a:r>
              <a:rPr lang="ru-RU" sz="9600" b="1" dirty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sz="9600" dirty="0">
                <a:latin typeface="Times New Roman" pitchFamily="18" charset="0"/>
                <a:cs typeface="Times New Roman" pitchFamily="18" charset="0"/>
              </a:rPr>
              <a:t>—  патриотическое воспитание дошкольников через приобщение к отечественным духовно-нравственным ценностям и к культурному наследию родного села Давыдовка города Пугачева Саратовской области.</a:t>
            </a:r>
          </a:p>
          <a:p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/>
          </p:nvPr>
        </p:nvSpPr>
        <p:spPr>
          <a:xfrm>
            <a:off x="4283968" y="1417320"/>
            <a:ext cx="4176464" cy="4387944"/>
          </a:xfrm>
        </p:spPr>
        <p:txBody>
          <a:bodyPr/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Программой определена последовательность решения комплекса поставленных задач, она определяется по разделам: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первый год обучения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– старшая группа: семья, добро и зло, малая Родина;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второй год обучения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– подготовительная группа: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Русь-Великая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многоликая, никто не забыт и ничто не забыто, герои современности, мое село – моя малая Родина.</a:t>
            </a:r>
          </a:p>
          <a:p>
            <a:endParaRPr lang="ru-RU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240" cy="93610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Парциальная программа по  патриотическому воспитанию дошкольников «Патриоты нашего села»</a:t>
            </a: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icture 2" descr="https://ds05.infourok.ru/uploads/ex/03b6/00123fad-a66e167d/hello_html_10247da0.jpg"/>
          <p:cNvPicPr/>
          <p:nvPr/>
        </p:nvPicPr>
        <p:blipFill>
          <a:blip r:embed="rId3" cstate="print"/>
          <a:stretch/>
        </p:blipFill>
        <p:spPr>
          <a:xfrm>
            <a:off x="360" y="0"/>
            <a:ext cx="9143640" cy="6857640"/>
          </a:xfrm>
          <a:prstGeom prst="rect">
            <a:avLst/>
          </a:prstGeom>
          <a:ln>
            <a:noFill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3231428"/>
              </p:ext>
            </p:extLst>
          </p:nvPr>
        </p:nvGraphicFramePr>
        <p:xfrm>
          <a:off x="755756" y="987698"/>
          <a:ext cx="7632847" cy="49686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0088"/>
                <a:gridCol w="3792759"/>
              </a:tblGrid>
              <a:tr h="360445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 год обучения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– старшая группа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036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Моя семья. Мои самые близкие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ru-RU" sz="1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родные и любимые люди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Зависть</a:t>
                      </a: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Доброжелательность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228600" indent="4502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</a:tr>
              <a:tr h="216024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Мать и дитя</a:t>
                      </a:r>
                      <a:r>
                        <a:rPr lang="ru-RU" sz="14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r>
                        <a:rPr lang="ru-RU" sz="1400" b="0" baseline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Образ отца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Справедливость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</a:tr>
              <a:tr h="278313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Братья и </a:t>
                      </a: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сестры. Бабушки и дедушки.</a:t>
                      </a:r>
                      <a:endParaRPr lang="ru-RU" sz="140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Хвастовство и скромность</a:t>
                      </a: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Моя родословная</a:t>
                      </a: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Гордость</a:t>
                      </a: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Послушание.</a:t>
                      </a:r>
                      <a:endParaRPr lang="ru-RU" sz="140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16024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Добро и </a:t>
                      </a: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зло.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Хорошо ли быть злым?</a:t>
                      </a:r>
                      <a:endParaRPr lang="ru-RU" sz="140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Вера и верность.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435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Наше </a:t>
                      </a: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настроение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36195" indent="0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Мой родной город. Место, в котором я живу.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</a:tr>
              <a:tr h="3107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Учимся справляться с гневом</a:t>
                      </a: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Достопримечательности родного города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</a:tr>
              <a:tr h="3604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Какие бывают поступки</a:t>
                      </a: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361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Мой любимый детский сад</a:t>
                      </a: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57901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Добрые дела и поступки</a:t>
                      </a: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Милосердие и сочувствие.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Разноцветные люди.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769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Совесть</a:t>
                      </a: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Жадность и щедрость.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Прощение.</a:t>
                      </a:r>
                      <a:endParaRPr lang="ru-RU" sz="140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Государственные символы России – флаг, гимн.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60445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Упрямство</a:t>
                      </a: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Скромность.</a:t>
                      </a:r>
                      <a:endParaRPr lang="ru-RU" sz="140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ИТОГОВОЕ ЗАНЯТИЕ</a:t>
                      </a:r>
                      <a:endParaRPr lang="ru-RU" dirty="0"/>
                    </a:p>
                  </a:txBody>
                  <a:tcPr marL="68580" marR="68580" marT="0" marB="0"/>
                </a:tc>
              </a:tr>
              <a:tr h="4769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Храбрость и трусость.</a:t>
                      </a:r>
                      <a:endParaRPr lang="ru-RU" sz="140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815224" y="184759"/>
            <a:ext cx="35139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pc="-1" dirty="0" smtClean="0">
                <a:solidFill>
                  <a:srgbClr val="C00000"/>
                </a:solidFill>
                <a:latin typeface="Times New Roman"/>
              </a:rPr>
              <a:t>СОДЕРЖАНИЕ ПРОГРАММЫ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20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icture 2" descr="https://ds05.infourok.ru/uploads/ex/03b6/00123fad-a66e167d/hello_html_10247da0.jpg"/>
          <p:cNvPicPr/>
          <p:nvPr/>
        </p:nvPicPr>
        <p:blipFill>
          <a:blip r:embed="rId3" cstate="print"/>
          <a:stretch/>
        </p:blipFill>
        <p:spPr>
          <a:xfrm>
            <a:off x="360" y="0"/>
            <a:ext cx="9143640" cy="6857640"/>
          </a:xfrm>
          <a:prstGeom prst="rect">
            <a:avLst/>
          </a:prstGeom>
          <a:ln>
            <a:noFill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090958"/>
              </p:ext>
            </p:extLst>
          </p:nvPr>
        </p:nvGraphicFramePr>
        <p:xfrm>
          <a:off x="676327" y="1058798"/>
          <a:ext cx="8136904" cy="50302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6464"/>
                <a:gridCol w="3960440"/>
              </a:tblGrid>
              <a:tr h="360445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год обучения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– подготовительная группа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596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Кто такой герой?»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72390" indent="0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Подвиг земляков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Подвиг тыла.</a:t>
                      </a:r>
                      <a:endParaRPr lang="ru-RU" sz="1400" dirty="0" smtClean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0789">
                <a:tc>
                  <a:txBody>
                    <a:bodyPr/>
                    <a:lstStyle/>
                    <a:p>
                      <a:pPr marR="12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Становление многонациональной Руси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72390" indent="0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Какие бывают поступки.</a:t>
                      </a:r>
                      <a:endParaRPr lang="ru-RU" sz="1400" dirty="0" smtClean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8133">
                <a:tc>
                  <a:txBody>
                    <a:bodyPr/>
                    <a:lstStyle/>
                    <a:p>
                      <a:pPr marR="12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 истоков родного города, района, села 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Гордимся нашими олимпийцами. Преодолей себя!</a:t>
                      </a:r>
                      <a:endParaRPr lang="ru-RU" sz="1400" dirty="0" smtClean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1705">
                <a:tc>
                  <a:txBody>
                    <a:bodyPr/>
                    <a:lstStyle/>
                    <a:p>
                      <a:pPr marR="12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Герои древних времён (Александр Невский).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723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Подвиг возраст не выбирает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8789">
                <a:tc>
                  <a:txBody>
                    <a:bodyPr/>
                    <a:lstStyle/>
                    <a:p>
                      <a:pPr marR="12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Герои древних времён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Юрий Долгорукий</a:t>
                      </a: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2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Памятные исторические места г. Пугачева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3865">
                <a:tc>
                  <a:txBody>
                    <a:bodyPr/>
                    <a:lstStyle/>
                    <a:p>
                      <a:pPr marR="12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Герои древних времён (Дмитрий Пожарский).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2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Памятные места села Давыдовки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8941">
                <a:tc>
                  <a:txBody>
                    <a:bodyPr/>
                    <a:lstStyle/>
                    <a:p>
                      <a:pPr marR="12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Герои древних времён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Кузьма Минин).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2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История наших улиц города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6025">
                <a:tc>
                  <a:txBody>
                    <a:bodyPr/>
                    <a:lstStyle/>
                    <a:p>
                      <a:pPr marL="0" marR="1270" indent="0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Алексей Николаевич </a:t>
                      </a: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Толстой. Василий Чапаев</a:t>
                      </a:r>
                      <a:endParaRPr lang="ru-RU" sz="1400" dirty="0" smtClean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2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История наших улиц села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6972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Люди, оставившие след в истории родного края. На фронтах Великой Отечественной.</a:t>
                      </a:r>
                      <a:endParaRPr lang="ru-RU" sz="1400" dirty="0" smtClean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2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Первые герои Пугачева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5166">
                <a:tc>
                  <a:txBody>
                    <a:bodyPr/>
                    <a:lstStyle/>
                    <a:p>
                      <a:pPr marR="723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Валерий Павлович Чкалов.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270" indent="0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Тайны старых особняков </a:t>
                      </a:r>
                      <a:r>
                        <a:rPr lang="ru-RU" sz="1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города. История возникновения герба и флага города Пугачева.</a:t>
                      </a:r>
                    </a:p>
                    <a:p>
                      <a:pPr marL="0" marR="1270" indent="0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Символика села Давыдовки.</a:t>
                      </a:r>
                    </a:p>
                  </a:txBody>
                  <a:tcPr marL="68580" marR="68580" marT="0" marB="0"/>
                </a:tc>
              </a:tr>
              <a:tr h="281513">
                <a:tc>
                  <a:txBody>
                    <a:bodyPr/>
                    <a:lstStyle/>
                    <a:p>
                      <a:pPr marR="723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Аркадий Петрович Гайдар.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2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Ваш подвиг в наших </a:t>
                      </a:r>
                      <a:r>
                        <a:rPr lang="ru-RU" sz="1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сердцах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5660">
                <a:tc>
                  <a:txBody>
                    <a:bodyPr/>
                    <a:lstStyle/>
                    <a:p>
                      <a:pPr marL="0" marR="72390" indent="0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 Новогодней карте</a:t>
                      </a: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 Мир вокруг нас.</a:t>
                      </a:r>
                      <a:endParaRPr lang="ru-RU" sz="1400" dirty="0" smtClean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2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Мой город сегодня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7050">
                <a:tc>
                  <a:txBody>
                    <a:bodyPr/>
                    <a:lstStyle/>
                    <a:p>
                      <a:pPr marR="723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Подвиг земляков.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ИТОГОВОЕ ЗАНЯТИЕ</a:t>
                      </a:r>
                      <a:endParaRPr lang="ru-RU" sz="1400" dirty="0"/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987824" y="184759"/>
            <a:ext cx="35139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pc="-1" dirty="0" smtClean="0">
                <a:solidFill>
                  <a:srgbClr val="C00000"/>
                </a:solidFill>
                <a:latin typeface="Times New Roman"/>
              </a:rPr>
              <a:t>СОДЕРЖАНИЕ ПРОГРАММЫ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0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" name="TextShape 2"/>
          <p:cNvSpPr txBox="1"/>
          <p:nvPr/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3" name="TextShape 3"/>
          <p:cNvSpPr txBox="1"/>
          <p:nvPr/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4" name="Picture 2_5" descr="https://ds05.infourok.ru/uploads/ex/03b6/00123fad-a66e167d/hello_html_10247da0.jpg"/>
          <p:cNvPicPr/>
          <p:nvPr/>
        </p:nvPicPr>
        <p:blipFill>
          <a:blip r:embed="rId2" cstate="print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195" name="Picture 2_0" descr="https://ds03.infourok.ru/uploads/ex/0cfb/00022fda-ed4c1624/img9.jpg"/>
          <p:cNvPicPr/>
          <p:nvPr/>
        </p:nvPicPr>
        <p:blipFill>
          <a:blip r:embed="rId3" cstate="print"/>
          <a:stretch/>
        </p:blipFill>
        <p:spPr>
          <a:xfrm>
            <a:off x="360" y="360"/>
            <a:ext cx="914364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Picture 2" descr="https://ds05.infourok.ru/uploads/ex/03b6/00123fad-a66e167d/hello_html_10247da0.jpg"/>
          <p:cNvPicPr/>
          <p:nvPr/>
        </p:nvPicPr>
        <p:blipFill>
          <a:blip r:embed="rId2" cstate="print"/>
          <a:stretch/>
        </p:blipFill>
        <p:spPr>
          <a:xfrm>
            <a:off x="360" y="-7200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204" name="Рисунок 3" descr="https://i.mycdn.me/i?r=AyH4iRPQ2q0otWIFepML2LxRTGu6byQYhijfVAdqc3ARSQ"/>
          <p:cNvPicPr/>
          <p:nvPr/>
        </p:nvPicPr>
        <p:blipFill>
          <a:blip r:embed="rId3" cstate="print"/>
          <a:stretch/>
        </p:blipFill>
        <p:spPr>
          <a:xfrm>
            <a:off x="4572000" y="3212976"/>
            <a:ext cx="3996000" cy="3483024"/>
          </a:xfrm>
          <a:prstGeom prst="rect">
            <a:avLst/>
          </a:prstGeom>
          <a:ln>
            <a:noFill/>
          </a:ln>
        </p:spPr>
      </p:pic>
      <p:pic>
        <p:nvPicPr>
          <p:cNvPr id="205" name="Рисунок 5" descr="https://i.mycdn.me/i?r=AyH4iRPQ2q0otWIFepML2LxRPtz_lBmchayXabm9ojpdJw"/>
          <p:cNvPicPr/>
          <p:nvPr/>
        </p:nvPicPr>
        <p:blipFill>
          <a:blip r:embed="rId4" cstate="print"/>
          <a:srcRect l="6040" t="21108" r="3118" b="17891"/>
          <a:stretch/>
        </p:blipFill>
        <p:spPr>
          <a:xfrm>
            <a:off x="72000" y="3573016"/>
            <a:ext cx="3866760" cy="3200744"/>
          </a:xfrm>
          <a:prstGeom prst="rect">
            <a:avLst/>
          </a:prstGeom>
          <a:ln>
            <a:noFill/>
          </a:ln>
        </p:spPr>
      </p:pic>
      <p:pic>
        <p:nvPicPr>
          <p:cNvPr id="206" name="Рисунок 6" descr="https://i.mycdn.me/i?r=AyH4iRPQ2q0otWIFepML2LxR6rQnXqixf1pQPYQ9RWRZMA"/>
          <p:cNvPicPr/>
          <p:nvPr/>
        </p:nvPicPr>
        <p:blipFill>
          <a:blip r:embed="rId5" cstate="print"/>
          <a:stretch/>
        </p:blipFill>
        <p:spPr>
          <a:xfrm>
            <a:off x="5616000" y="72000"/>
            <a:ext cx="3456000" cy="2808000"/>
          </a:xfrm>
          <a:prstGeom prst="rect">
            <a:avLst/>
          </a:prstGeom>
          <a:ln>
            <a:noFill/>
          </a:ln>
        </p:spPr>
      </p:pic>
      <p:sp>
        <p:nvSpPr>
          <p:cNvPr id="207" name="TextShape 1"/>
          <p:cNvSpPr txBox="1"/>
          <p:nvPr/>
        </p:nvSpPr>
        <p:spPr>
          <a:xfrm>
            <a:off x="1296000" y="157320"/>
            <a:ext cx="4824000" cy="1138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2600" b="1" i="1" strike="noStrike" spc="-1">
                <a:latin typeface="PT Sans"/>
              </a:rPr>
              <a:t>«Сделай флаг и подари другому!»</a:t>
            </a:r>
          </a:p>
        </p:txBody>
      </p:sp>
      <p:sp>
        <p:nvSpPr>
          <p:cNvPr id="208" name="TextShape 2"/>
          <p:cNvSpPr txBox="1"/>
          <p:nvPr/>
        </p:nvSpPr>
        <p:spPr>
          <a:xfrm>
            <a:off x="504000" y="965880"/>
            <a:ext cx="4608000" cy="4218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2000" b="1" i="1" strike="noStrike" spc="-1" dirty="0">
                <a:latin typeface="Times New Roman" pitchFamily="18" charset="0"/>
                <a:cs typeface="Times New Roman" pitchFamily="18" charset="0"/>
              </a:rPr>
              <a:t>Флаг у нас прекрасный-</a:t>
            </a:r>
          </a:p>
          <a:p>
            <a:r>
              <a:rPr lang="ru-RU" sz="2000" b="1" i="1" strike="noStrike" spc="-1" dirty="0">
                <a:latin typeface="Times New Roman" pitchFamily="18" charset="0"/>
                <a:cs typeface="Times New Roman" pitchFamily="18" charset="0"/>
              </a:rPr>
              <a:t>Белый, синий, красный!</a:t>
            </a:r>
          </a:p>
          <a:p>
            <a:r>
              <a:rPr lang="ru-RU" sz="2000" b="1" i="1" strike="noStrike" spc="-1" dirty="0">
                <a:latin typeface="Times New Roman" pitchFamily="18" charset="0"/>
                <a:cs typeface="Times New Roman" pitchFamily="18" charset="0"/>
              </a:rPr>
              <a:t>Белый — мир и чистота,</a:t>
            </a:r>
          </a:p>
          <a:p>
            <a:r>
              <a:rPr lang="ru-RU" sz="2000" b="1" i="1" strike="noStrike" spc="-1" dirty="0">
                <a:latin typeface="Times New Roman" pitchFamily="18" charset="0"/>
                <a:cs typeface="Times New Roman" pitchFamily="18" charset="0"/>
              </a:rPr>
              <a:t>Синий — верность, небеса,</a:t>
            </a:r>
          </a:p>
          <a:p>
            <a:r>
              <a:rPr lang="ru-RU" sz="2000" b="1" i="1" strike="noStrike" spc="-1" dirty="0">
                <a:latin typeface="Times New Roman" pitchFamily="18" charset="0"/>
                <a:cs typeface="Times New Roman" pitchFamily="18" charset="0"/>
              </a:rPr>
              <a:t>Красный — мужество, отвага….</a:t>
            </a:r>
          </a:p>
          <a:p>
            <a:r>
              <a:rPr lang="ru-RU" sz="2000" b="1" i="1" strike="noStrike" spc="-1" dirty="0">
                <a:latin typeface="Times New Roman" pitchFamily="18" charset="0"/>
                <a:cs typeface="Times New Roman" pitchFamily="18" charset="0"/>
              </a:rPr>
              <a:t>Вот цвета родного флага!</a:t>
            </a:r>
          </a:p>
          <a:p>
            <a:r>
              <a:rPr lang="ru-RU" sz="2600" b="1" i="1" strike="noStrike" spc="-1" dirty="0">
                <a:latin typeface="PT Sans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Picture 2" descr="https://ds05.infourok.ru/uploads/ex/03b6/00123fad-a66e167d/hello_html_10247da0.jpg"/>
          <p:cNvPicPr/>
          <p:nvPr/>
        </p:nvPicPr>
        <p:blipFill>
          <a:blip r:embed="rId2" cstate="print"/>
          <a:stretch/>
        </p:blipFill>
        <p:spPr>
          <a:xfrm>
            <a:off x="-30314" y="-7200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207" name="TextShape 1"/>
          <p:cNvSpPr txBox="1"/>
          <p:nvPr/>
        </p:nvSpPr>
        <p:spPr>
          <a:xfrm>
            <a:off x="1742450" y="2630"/>
            <a:ext cx="4824000" cy="5693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b="1" i="1" strike="noStrike" spc="-1" dirty="0" smtClean="0">
                <a:latin typeface="PT Sans"/>
              </a:rPr>
              <a:t>«Семь чудес света г. Пугачева»</a:t>
            </a:r>
            <a:endParaRPr lang="ru-RU" b="1" i="1" strike="noStrike" spc="-1" dirty="0">
              <a:latin typeface="PT Sans"/>
            </a:endParaRPr>
          </a:p>
        </p:txBody>
      </p:sp>
      <p:pic>
        <p:nvPicPr>
          <p:cNvPr id="8" name="Picture 2" descr="http://photos.wikimapia.org/p/00/03/10/17/77_fu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31272"/>
            <a:ext cx="1958387" cy="261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s://pugachev24.ru/wp-content/uploads/2017/03/6d0d54422d55e84558d354b65bd1ee77-750x4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130" y="116632"/>
            <a:ext cx="3173140" cy="173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s://oldsaratov.ru/sites/default/files/photos/gubernia/2017-02/00004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22" y="634291"/>
            <a:ext cx="2304256" cy="1707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http://www.pugachjov.ru/wp-content/uploads/2017/09/image-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344" y="2341784"/>
            <a:ext cx="3009925" cy="181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849" y="5542816"/>
            <a:ext cx="23633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Храм в честь </a:t>
            </a:r>
            <a:endParaRPr lang="ru-RU" sz="1600" dirty="0" smtClean="0"/>
          </a:p>
          <a:p>
            <a:r>
              <a:rPr lang="ru-RU" sz="1600" dirty="0" smtClean="0"/>
              <a:t>Воскресения </a:t>
            </a:r>
            <a:r>
              <a:rPr lang="ru-RU" sz="1600" dirty="0"/>
              <a:t>Христова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937957" y="1861582"/>
            <a:ext cx="33478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Пугачевский краеведческий музей имени К.И. Журавлева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9850" y="2397421"/>
            <a:ext cx="23387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Торговый дом Шмидта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27784" y="234178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/>
              <a:t>Свято-</a:t>
            </a:r>
            <a:r>
              <a:rPr lang="ru-RU" sz="1600" dirty="0" err="1" smtClean="0"/>
              <a:t>Николаевкий</a:t>
            </a:r>
            <a:r>
              <a:rPr lang="ru-RU" sz="1600" dirty="0" smtClean="0"/>
              <a:t> </a:t>
            </a:r>
            <a:r>
              <a:rPr lang="ru-RU" sz="1600" dirty="0"/>
              <a:t>вознесенский </a:t>
            </a:r>
            <a:endParaRPr lang="ru-RU" sz="1600" dirty="0" smtClean="0"/>
          </a:p>
          <a:p>
            <a:r>
              <a:rPr lang="ru-RU" sz="1600" dirty="0" smtClean="0"/>
              <a:t>женский </a:t>
            </a:r>
            <a:r>
              <a:rPr lang="ru-RU" sz="1600" dirty="0"/>
              <a:t>монастырь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122306" y="629064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 smtClean="0"/>
              <a:t>Мемориальный дом-музей </a:t>
            </a:r>
            <a:r>
              <a:rPr lang="ru-RU" sz="1400" dirty="0" err="1" smtClean="0"/>
              <a:t>В.И.Чапаева</a:t>
            </a:r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47124" y="5358150"/>
            <a:ext cx="25766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Памятник А. Н. Толстому</a:t>
            </a:r>
          </a:p>
        </p:txBody>
      </p:sp>
      <p:pic>
        <p:nvPicPr>
          <p:cNvPr id="3074" name="Picture 2" descr="https://phototowns.ru/wp-content/uploads/2016/05/IMG_480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578" y="3023876"/>
            <a:ext cx="1512348" cy="226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nversia.ru/imgs/thumbs_news/1530128300_942102067_980-6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784" y="4151524"/>
            <a:ext cx="2809745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5040700" y="604654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 smtClean="0"/>
              <a:t>Мемориальный дом-музей </a:t>
            </a:r>
            <a:r>
              <a:rPr lang="ru-RU" sz="1400" dirty="0" err="1" smtClean="0"/>
              <a:t>В.И.Чапаева</a:t>
            </a:r>
            <a:endParaRPr lang="ru-RU" sz="1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856278" y="4181985"/>
            <a:ext cx="30569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Городской парк культуры и отдыха</a:t>
            </a:r>
          </a:p>
        </p:txBody>
      </p:sp>
      <p:sp>
        <p:nvSpPr>
          <p:cNvPr id="16" name="AutoShape 4" descr="https://img-fotki.yandex.ru/get/516062/34794057.ef9/0_e9ad8_cd913c63_X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597" y="517035"/>
            <a:ext cx="2566658" cy="1700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28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Picture 2" descr="https://ds05.infourok.ru/uploads/ex/03b6/00123fad-a66e167d/hello_html_10247da0.jpg"/>
          <p:cNvPicPr/>
          <p:nvPr/>
        </p:nvPicPr>
        <p:blipFill>
          <a:blip r:embed="rId2" cstate="print"/>
          <a:stretch/>
        </p:blipFill>
        <p:spPr>
          <a:xfrm>
            <a:off x="360" y="-7200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207" name="TextShape 1"/>
          <p:cNvSpPr txBox="1"/>
          <p:nvPr/>
        </p:nvSpPr>
        <p:spPr>
          <a:xfrm>
            <a:off x="1277644" y="2630"/>
            <a:ext cx="4824000" cy="5693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b="1" i="1" strike="noStrike" spc="-1" dirty="0" smtClean="0">
                <a:latin typeface="PT Sans"/>
              </a:rPr>
              <a:t>«Семь чудес света села Давыдовка»</a:t>
            </a:r>
            <a:endParaRPr lang="ru-RU" b="1" i="1" strike="noStrike" spc="-1" dirty="0">
              <a:latin typeface="PT San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22484" y="1805172"/>
            <a:ext cx="36541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Храм Архангела Михаила с. </a:t>
            </a:r>
            <a:r>
              <a:rPr lang="ru-RU" sz="1600" dirty="0" smtClean="0"/>
              <a:t>Давыдовка</a:t>
            </a:r>
            <a:endParaRPr lang="ru-RU" sz="16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933292" y="3112092"/>
            <a:ext cx="31683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Памятник погибшим в ВОВ </a:t>
            </a:r>
            <a:endParaRPr lang="ru-RU" sz="16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6208284" y="5879054"/>
            <a:ext cx="3168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МДОУ «Детский сад с. Давыдовка»</a:t>
            </a:r>
            <a:endParaRPr lang="ru-RU" sz="16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208284" y="4087182"/>
            <a:ext cx="31683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МОУ СОШ с. Давыдовка</a:t>
            </a:r>
            <a:endParaRPr lang="ru-RU" sz="16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327866" y="5424660"/>
            <a:ext cx="31683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Дом культуры с. Давыдовка</a:t>
            </a:r>
            <a:endParaRPr lang="ru-RU" sz="1600" dirty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5" b="21984"/>
          <a:stretch/>
        </p:blipFill>
        <p:spPr bwMode="auto">
          <a:xfrm>
            <a:off x="5983288" y="2389947"/>
            <a:ext cx="3103513" cy="1650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251520" y="5330016"/>
            <a:ext cx="3168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Бывший молельный дом по ул. Набережная </a:t>
            </a:r>
            <a:endParaRPr lang="ru-RU" sz="16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159514" y="2509625"/>
            <a:ext cx="31683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Церковь  </a:t>
            </a:r>
            <a:r>
              <a:rPr lang="ru-RU" sz="1400" dirty="0"/>
              <a:t>Архангела Михаила с. Давыдовка</a:t>
            </a:r>
          </a:p>
          <a:p>
            <a:r>
              <a:rPr lang="ru-RU" sz="1400" dirty="0" smtClean="0"/>
              <a:t>(бывшая столовая по ул. Чапаевская)</a:t>
            </a:r>
            <a:endParaRPr lang="ru-RU" sz="1400" dirty="0"/>
          </a:p>
        </p:txBody>
      </p:sp>
      <p:pic>
        <p:nvPicPr>
          <p:cNvPr id="11" name="Picture 2" descr="C:\Users\User\Downloads\20211129_12083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19"/>
          <a:stretch/>
        </p:blipFill>
        <p:spPr bwMode="auto">
          <a:xfrm rot="5400000">
            <a:off x="3669895" y="2952953"/>
            <a:ext cx="1969951" cy="289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User\Downloads\20211129_12060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39"/>
          <a:stretch/>
        </p:blipFill>
        <p:spPr bwMode="auto">
          <a:xfrm rot="5400000">
            <a:off x="600439" y="2858799"/>
            <a:ext cx="1950325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User\Downloads\20211129_12005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r="12425"/>
          <a:stretch/>
        </p:blipFill>
        <p:spPr bwMode="auto">
          <a:xfrm rot="5400000">
            <a:off x="598961" y="215797"/>
            <a:ext cx="1953283" cy="263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User\Downloads\IMG_20211129_11505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24396"/>
            <a:ext cx="2022925" cy="269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180" y="2630"/>
            <a:ext cx="2403389" cy="1802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 descr="https://i.mycdn.me/i?r=AyH4iRPQ2q0otWIFepML2LxRVb8tGWntuwqaPerh3WIAqw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64"/>
          <a:stretch/>
        </p:blipFill>
        <p:spPr bwMode="auto">
          <a:xfrm>
            <a:off x="6377858" y="4425736"/>
            <a:ext cx="2538575" cy="140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23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1241</TotalTime>
  <Words>635</Words>
  <Application>Microsoft Office PowerPoint</Application>
  <PresentationFormat>Экран (4:3)</PresentationFormat>
  <Paragraphs>118</Paragraphs>
  <Slides>18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Парциальная программа по  патриотическому воспитанию дошкольников «Патриоты нашего села»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Музей «Русская Изба»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Нравственно-патриотическое воспитанию  «Я – маленький патриот» разновозрастная группа «Смешарики» (3-4 года)</dc:title>
  <dc:creator>Master</dc:creator>
  <cp:lastModifiedBy>User</cp:lastModifiedBy>
  <cp:revision>108</cp:revision>
  <dcterms:created xsi:type="dcterms:W3CDTF">2020-12-05T20:17:56Z</dcterms:created>
  <dcterms:modified xsi:type="dcterms:W3CDTF">2021-11-29T09:28:19Z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3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12</vt:i4>
  </property>
</Properties>
</file>