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8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378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295A-CCA8-47EF-9BBA-4232E71DAF3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CD1C-51F6-4477-9703-7A1E40E7A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7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295A-CCA8-47EF-9BBA-4232E71DAF3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CD1C-51F6-4477-9703-7A1E40E7A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73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295A-CCA8-47EF-9BBA-4232E71DAF3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CD1C-51F6-4477-9703-7A1E40E7A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9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295A-CCA8-47EF-9BBA-4232E71DAF3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CD1C-51F6-4477-9703-7A1E40E7A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5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295A-CCA8-47EF-9BBA-4232E71DAF3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CD1C-51F6-4477-9703-7A1E40E7A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3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295A-CCA8-47EF-9BBA-4232E71DAF3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CD1C-51F6-4477-9703-7A1E40E7A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5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295A-CCA8-47EF-9BBA-4232E71DAF3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CD1C-51F6-4477-9703-7A1E40E7A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1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295A-CCA8-47EF-9BBA-4232E71DAF3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CD1C-51F6-4477-9703-7A1E40E7A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5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295A-CCA8-47EF-9BBA-4232E71DAF3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CD1C-51F6-4477-9703-7A1E40E7A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0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295A-CCA8-47EF-9BBA-4232E71DAF3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CD1C-51F6-4477-9703-7A1E40E7A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6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295A-CCA8-47EF-9BBA-4232E71DAF3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CD1C-51F6-4477-9703-7A1E40E7A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9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9295A-CCA8-47EF-9BBA-4232E71DAF3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6CD1C-51F6-4477-9703-7A1E40E7A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4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88569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ЯМАЛО-НЕНЕЦКИЙ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АВТОНОМНЫЙ   ОКРУГ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МУНИЦИПАЛЬНОЕ  ОБРАЗОВАНИЕ  ШУРЫШКАРСКИЙ  РАЙОН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Муниципальное  бюджетное  дошкольное  образовательное  учреждение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 сад « Теремок»  общеразвивающего вида с  приоритетным   осуществлением  физического  развития  детей»    629643 , ЯНАО, Тюменская область,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Шурышкарский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Овгорт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ул.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Сынская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dou_teremok70@mail.ru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3691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«Игры развивающие  у детей художественно – эстетические и творческие способности»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8052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Н. 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65253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Февраль 22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25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33265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Сенсорные игры</a:t>
            </a:r>
            <a:endParaRPr lang="ru-RU" sz="3600" b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2" y="794321"/>
            <a:ext cx="89289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Сенсорное развитие происходит путем узнавания формы, величины, цвета, запаха предмета.   Чтобы понять, что из себя представляет предмет, ребенку обязательно надо его потрогать и убедиться, какой он. </a:t>
            </a:r>
            <a:r>
              <a:rPr lang="ru-RU" sz="2400" dirty="0"/>
              <a:t> </a:t>
            </a:r>
            <a:r>
              <a:rPr lang="ru-RU" sz="2400" b="1" dirty="0"/>
              <a:t>Яркость и красочность  </a:t>
            </a:r>
            <a:r>
              <a:rPr lang="ru-RU" sz="2400" dirty="0"/>
              <a:t>предоставленного в дидактических играх, дает ребенку возможность предоставить каждый предмет, его своеобразие и красоту, способствует </a:t>
            </a:r>
            <a:r>
              <a:rPr lang="ru-RU" sz="2400" b="1" dirty="0"/>
              <a:t>обогащению эмоциональной сферы личности ребенка.</a:t>
            </a:r>
          </a:p>
          <a:p>
            <a:endParaRPr lang="ru-RU" sz="2400" dirty="0"/>
          </a:p>
        </p:txBody>
      </p:sp>
      <p:pic>
        <p:nvPicPr>
          <p:cNvPr id="7" name="Picture 2" descr="C:\Users\1\Desktop\курс м\16397537191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" t="25828" r="-1242" b="29419"/>
          <a:stretch/>
        </p:blipFill>
        <p:spPr bwMode="auto">
          <a:xfrm>
            <a:off x="5944144" y="3935966"/>
            <a:ext cx="3191819" cy="20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курс м\16397537058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r="18596"/>
          <a:stretch/>
        </p:blipFill>
        <p:spPr bwMode="auto">
          <a:xfrm rot="5400000">
            <a:off x="82156" y="4151228"/>
            <a:ext cx="2681751" cy="26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Учебный 21- 22\фотики\16398517379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1053" r="5399" b="5429"/>
          <a:stretch/>
        </p:blipFill>
        <p:spPr bwMode="auto">
          <a:xfrm>
            <a:off x="2774552" y="3645024"/>
            <a:ext cx="3036366" cy="305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5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9411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1886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Пальчиковые игры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896526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Чем активнее и точнее движения </a:t>
            </a:r>
            <a:r>
              <a:rPr lang="ru-RU" sz="2000" b="1" dirty="0" smtClean="0"/>
              <a:t>пальцев </a:t>
            </a:r>
            <a:r>
              <a:rPr lang="ru-RU" sz="2000" b="1" dirty="0"/>
              <a:t>у маленького ребёнка, тем </a:t>
            </a:r>
            <a:r>
              <a:rPr lang="ru-RU" sz="2000" b="1" dirty="0" smtClean="0"/>
              <a:t>быстрее  он </a:t>
            </a:r>
            <a:r>
              <a:rPr lang="ru-RU" sz="2000" b="1" dirty="0"/>
              <a:t>начинает говорить. А это значит, </a:t>
            </a:r>
            <a:r>
              <a:rPr lang="ru-RU" sz="2000" b="1" dirty="0" smtClean="0"/>
              <a:t>что   малышам </a:t>
            </a:r>
            <a:r>
              <a:rPr lang="ru-RU" sz="2000" b="1" dirty="0"/>
              <a:t>очень полезно играть в </a:t>
            </a:r>
            <a:r>
              <a:rPr lang="ru-RU" sz="2000" b="1" dirty="0" smtClean="0"/>
              <a:t>весёлые </a:t>
            </a:r>
            <a:r>
              <a:rPr lang="ru-RU" sz="2000" b="1" dirty="0"/>
              <a:t>пальчиковые игры — они </a:t>
            </a:r>
            <a:r>
              <a:rPr lang="ru-RU" sz="2000" b="1" dirty="0" smtClean="0"/>
              <a:t>совершенствуют </a:t>
            </a:r>
            <a:r>
              <a:rPr lang="ru-RU" sz="2000" b="1" dirty="0"/>
              <a:t>ловкость и точность </a:t>
            </a:r>
            <a:r>
              <a:rPr lang="ru-RU" sz="2000" b="1" dirty="0" smtClean="0"/>
              <a:t>движений,  развивают </a:t>
            </a:r>
            <a:r>
              <a:rPr lang="ru-RU" sz="2000" b="1" dirty="0"/>
              <a:t>речь, память, фантазию.</a:t>
            </a:r>
          </a:p>
          <a:p>
            <a:r>
              <a:rPr lang="ru-RU" sz="2000" dirty="0"/>
              <a:t>Пальчиками можно объяснить и </a:t>
            </a:r>
            <a:r>
              <a:rPr lang="ru-RU" sz="2000" dirty="0" smtClean="0"/>
              <a:t>показать </a:t>
            </a:r>
            <a:r>
              <a:rPr lang="ru-RU" sz="2000" dirty="0"/>
              <a:t>всё что угодно: от игрушек и </a:t>
            </a:r>
            <a:r>
              <a:rPr lang="ru-RU" sz="2000" dirty="0" smtClean="0"/>
              <a:t>зверюшек  до </a:t>
            </a:r>
            <a:r>
              <a:rPr lang="ru-RU" sz="2000" dirty="0"/>
              <a:t>чисел и букв; научиться </a:t>
            </a:r>
            <a:r>
              <a:rPr lang="ru-RU" sz="2000" dirty="0" smtClean="0"/>
              <a:t>быть  внимательным</a:t>
            </a:r>
            <a:r>
              <a:rPr lang="ru-RU" sz="2000" dirty="0"/>
              <a:t>, терпеливым и усидчивым</a:t>
            </a:r>
            <a:r>
              <a:rPr lang="ru-RU" sz="2000" dirty="0" smtClean="0"/>
              <a:t>. </a:t>
            </a:r>
            <a:r>
              <a:rPr lang="ru-RU" sz="2000" dirty="0"/>
              <a:t>Таким образом, </a:t>
            </a:r>
            <a:r>
              <a:rPr lang="ru-RU" sz="2000" b="1" dirty="0"/>
              <a:t>пальчиковые игры не только тренируют мышцы рук, но и </a:t>
            </a:r>
            <a:r>
              <a:rPr lang="ru-RU" sz="2000" b="1" dirty="0" smtClean="0"/>
              <a:t>приводят центральную </a:t>
            </a:r>
            <a:r>
              <a:rPr lang="ru-RU" sz="2000" b="1" dirty="0"/>
              <a:t>нервную систему в активное творческое состояние</a:t>
            </a:r>
            <a:r>
              <a:rPr lang="ru-RU" sz="2000" dirty="0"/>
              <a:t>, что обеспечивает </a:t>
            </a:r>
            <a:r>
              <a:rPr lang="ru-RU" sz="2000" dirty="0" smtClean="0"/>
              <a:t>ребёнку   оптимальные </a:t>
            </a:r>
            <a:r>
              <a:rPr lang="ru-RU" sz="2000" dirty="0"/>
              <a:t>условия развития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21" y="4221088"/>
            <a:ext cx="38004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41650"/>
            <a:ext cx="3421360" cy="246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3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0645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80645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</a:t>
            </a:r>
            <a:r>
              <a:rPr lang="ru-RU" sz="3200" b="1" dirty="0" smtClean="0"/>
              <a:t>Речевые игры</a:t>
            </a:r>
            <a:endParaRPr lang="ru-RU" sz="3200" b="1" dirty="0"/>
          </a:p>
        </p:txBody>
      </p:sp>
      <p:pic>
        <p:nvPicPr>
          <p:cNvPr id="4098" name="Picture 2" descr="C:\Users\1\Desktop\логопедические игры\DSCN06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2" r="2464" b="12680"/>
          <a:stretch/>
        </p:blipFill>
        <p:spPr bwMode="auto">
          <a:xfrm>
            <a:off x="4794325" y="4568287"/>
            <a:ext cx="4349675" cy="214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логопедические игры\DSCN06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3" r="9884" b="8156"/>
          <a:stretch/>
        </p:blipFill>
        <p:spPr bwMode="auto">
          <a:xfrm>
            <a:off x="5621582" y="79922"/>
            <a:ext cx="3414914" cy="22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888531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Игра  </a:t>
            </a:r>
            <a:r>
              <a:rPr lang="ru-RU" sz="2400" b="1" dirty="0" smtClean="0"/>
              <a:t>«Чей хвост, чья голова» </a:t>
            </a:r>
            <a:r>
              <a:rPr lang="ru-RU" sz="2400" dirty="0" smtClean="0"/>
              <a:t>-  заячьи уши, рыбий хвост,  змеиный хвост, зубы крокодила,  кошачьи лапы, коровьи ноги,  птичьи перья.</a:t>
            </a:r>
            <a:endParaRPr lang="ru-RU" sz="2400" dirty="0"/>
          </a:p>
        </p:txBody>
      </p:sp>
      <p:pic>
        <p:nvPicPr>
          <p:cNvPr id="4100" name="Picture 4" descr="C:\Users\1\Desktop\логопедические игры\карточки\DSCN06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4" y="2353068"/>
            <a:ext cx="3672408" cy="27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2353068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Игра </a:t>
            </a:r>
            <a:r>
              <a:rPr lang="ru-RU" sz="2400" b="1" dirty="0" smtClean="0"/>
              <a:t>«Какой? Какая? Какие? </a:t>
            </a:r>
            <a:r>
              <a:rPr lang="ru-RU" sz="2400" dirty="0" smtClean="0"/>
              <a:t>-  ведро тяжелое,  ремень кожаный,          гиря тяжелая,  самовар  золотой,  помидор  красный,                                  печенье шоколадное…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4869160"/>
            <a:ext cx="37444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endParaRPr lang="ru-RU" sz="2400" dirty="0" smtClean="0"/>
          </a:p>
          <a:p>
            <a:r>
              <a:rPr lang="ru-RU" sz="2400" dirty="0" smtClean="0"/>
              <a:t>Игра </a:t>
            </a:r>
            <a:r>
              <a:rPr lang="ru-RU" sz="2400" b="1" dirty="0" smtClean="0"/>
              <a:t>«Красный, желтый, голубой»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68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</a:t>
            </a:r>
            <a:r>
              <a:rPr lang="ru-RU" sz="3200" b="1" dirty="0" smtClean="0"/>
              <a:t>Карточные игры</a:t>
            </a:r>
            <a:endParaRPr lang="ru-RU" sz="3200" b="1" dirty="0"/>
          </a:p>
        </p:txBody>
      </p:sp>
      <p:pic>
        <p:nvPicPr>
          <p:cNvPr id="10" name="Picture 2" descr="C:\Users\1\Desktop\курс м\16397537671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27727" b="18439"/>
          <a:stretch/>
        </p:blipFill>
        <p:spPr bwMode="auto">
          <a:xfrm>
            <a:off x="6012160" y="4044414"/>
            <a:ext cx="3024336" cy="24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16438865239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1348" r="7715" b="7325"/>
          <a:stretch/>
        </p:blipFill>
        <p:spPr bwMode="auto">
          <a:xfrm>
            <a:off x="107504" y="3981238"/>
            <a:ext cx="2354394" cy="2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16438865124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23410" r="4496" b="4597"/>
          <a:stretch/>
        </p:blipFill>
        <p:spPr bwMode="auto">
          <a:xfrm>
            <a:off x="2818327" y="4044414"/>
            <a:ext cx="2905801" cy="27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896526"/>
            <a:ext cx="89289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Настольная игра – это и удовольствие, и развитие определенных навыков одновременно.  </a:t>
            </a:r>
            <a:r>
              <a:rPr lang="ru-RU" sz="2000" b="1" dirty="0" smtClean="0"/>
              <a:t>Настольные игры  направлены </a:t>
            </a:r>
            <a:r>
              <a:rPr lang="ru-RU" sz="2000" b="1" dirty="0"/>
              <a:t>на то, что бы развивать необходимые в нашей жизни качества: </a:t>
            </a:r>
            <a:r>
              <a:rPr lang="ru-RU" sz="2000" b="1" dirty="0" smtClean="0"/>
              <a:t>  логическое </a:t>
            </a:r>
            <a:r>
              <a:rPr lang="ru-RU" sz="2000" b="1" dirty="0"/>
              <a:t>мышление, </a:t>
            </a:r>
            <a:r>
              <a:rPr lang="ru-RU" sz="2000" b="1" dirty="0" smtClean="0"/>
              <a:t> умение </a:t>
            </a:r>
            <a:r>
              <a:rPr lang="ru-RU" sz="2000" b="1" dirty="0"/>
              <a:t>предвидеть ситуацию, </a:t>
            </a:r>
            <a:r>
              <a:rPr lang="ru-RU" sz="2000" b="1" dirty="0" smtClean="0"/>
              <a:t> находить </a:t>
            </a:r>
            <a:r>
              <a:rPr lang="ru-RU" sz="2000" b="1" dirty="0"/>
              <a:t>выход из сложного положения.  </a:t>
            </a:r>
            <a:r>
              <a:rPr lang="ru-RU" sz="2000" b="1" dirty="0" smtClean="0"/>
              <a:t>Настольные </a:t>
            </a:r>
            <a:r>
              <a:rPr lang="ru-RU" sz="2000" b="1" dirty="0"/>
              <a:t>игры развивают у детей память, внимательность, учат делиться, находить взаимопонимание с другими игроками,</a:t>
            </a:r>
            <a:r>
              <a:rPr lang="ru-RU" sz="2000" dirty="0"/>
              <a:t> решать возникающие конфликты и не уходить от проблем. </a:t>
            </a:r>
            <a:r>
              <a:rPr lang="ru-RU" sz="2000" dirty="0" smtClean="0"/>
              <a:t>  В </a:t>
            </a:r>
            <a:r>
              <a:rPr lang="ru-RU" sz="2000" dirty="0"/>
              <a:t>дальнейшей, дети, получившие такое социальное воспитание, будут обладать необходимыми навыками.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/>
              <a:t>                Ниже представлены  новые игры   компании «</a:t>
            </a:r>
            <a:r>
              <a:rPr lang="ru-RU" sz="2000" b="1" dirty="0" err="1" smtClean="0"/>
              <a:t>Мерсибо</a:t>
            </a:r>
            <a:r>
              <a:rPr lang="ru-RU" sz="2000" b="1" dirty="0" smtClean="0"/>
              <a:t>».</a:t>
            </a:r>
            <a:endParaRPr lang="ru-RU" sz="2000" b="1" dirty="0"/>
          </a:p>
          <a:p>
            <a:pPr lvl="0"/>
            <a:endParaRPr lang="ru-RU" sz="2000" dirty="0" smtClean="0"/>
          </a:p>
          <a:p>
            <a:pPr lvl="0"/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886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Сюжетно – ролевые игры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775" y="958081"/>
            <a:ext cx="878497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Сюжетно-ролевые игры являются средством всестороннего развития ребенка. </a:t>
            </a:r>
            <a:r>
              <a:rPr lang="ru-RU" sz="2000" b="1" dirty="0" smtClean="0"/>
              <a:t>В </a:t>
            </a:r>
            <a:r>
              <a:rPr lang="ru-RU" sz="2000" b="1" dirty="0"/>
              <a:t>играх отражаются знания, впечатления, представления ребенка об окружающем мире, воссоздаются социальные отношения. Для каждой такой игры характерны: тема, игровой замысел, сюжет, содержание </a:t>
            </a:r>
            <a:r>
              <a:rPr lang="ru-RU" sz="2000" b="1" dirty="0" smtClean="0"/>
              <a:t> и роль.  </a:t>
            </a:r>
            <a:r>
              <a:rPr lang="ru-RU" sz="2000" dirty="0" smtClean="0"/>
              <a:t> Для </a:t>
            </a:r>
            <a:r>
              <a:rPr lang="ru-RU" sz="2000" dirty="0"/>
              <a:t>удобства использования словесных игр в педагогическом процессе их условно можно объединить в </a:t>
            </a:r>
            <a:r>
              <a:rPr lang="ru-RU" sz="2000" b="1" dirty="0"/>
              <a:t>четыре группы</a:t>
            </a:r>
            <a:r>
              <a:rPr lang="ru-RU" sz="2000" dirty="0"/>
              <a:t>.</a:t>
            </a:r>
          </a:p>
          <a:p>
            <a:r>
              <a:rPr lang="ru-RU" sz="2000" b="1" dirty="0"/>
              <a:t>В первую </a:t>
            </a:r>
            <a:r>
              <a:rPr lang="ru-RU" sz="2000" dirty="0"/>
              <a:t>из них входят игры, с помощью </a:t>
            </a:r>
            <a:r>
              <a:rPr lang="ru-RU" sz="2000" b="1" dirty="0"/>
              <a:t>которых формируют умение выделять существенные признаки предметов</a:t>
            </a:r>
            <a:r>
              <a:rPr lang="ru-RU" sz="2000" dirty="0"/>
              <a:t>, явлений: "Отгадай-ка?", "Магазин", "Да – нет" и </a:t>
            </a:r>
            <a:r>
              <a:rPr lang="ru-RU" sz="2000" dirty="0" smtClean="0"/>
              <a:t>другие.</a:t>
            </a:r>
            <a:endParaRPr lang="ru-RU" sz="2000" dirty="0"/>
          </a:p>
          <a:p>
            <a:r>
              <a:rPr lang="ru-RU" sz="2000" b="1" dirty="0"/>
              <a:t>Вторую группу </a:t>
            </a:r>
            <a:r>
              <a:rPr lang="ru-RU" sz="2000" dirty="0"/>
              <a:t>составляют игры</a:t>
            </a:r>
            <a:r>
              <a:rPr lang="ru-RU" sz="2000" b="1" dirty="0"/>
              <a:t>, используемые для развития у детей умения сравнивать, сопоставлять, </a:t>
            </a:r>
            <a:r>
              <a:rPr lang="ru-RU" sz="2000" dirty="0"/>
              <a:t>делать правильные умозаключения: "Похож – не похож", "Кто больше заметит небылиц</a:t>
            </a:r>
            <a:r>
              <a:rPr lang="ru-RU" sz="2000" dirty="0" smtClean="0"/>
              <a:t>?". «Найди отличия»</a:t>
            </a:r>
            <a:endParaRPr lang="ru-RU" sz="2000" dirty="0"/>
          </a:p>
          <a:p>
            <a:r>
              <a:rPr lang="ru-RU" sz="2000" dirty="0"/>
              <a:t>Игры, с помощью которых </a:t>
            </a:r>
            <a:r>
              <a:rPr lang="ru-RU" sz="2000" b="1" dirty="0"/>
              <a:t>развивается умение обобщать и классифицировать предметы по различным признакам,</a:t>
            </a:r>
            <a:r>
              <a:rPr lang="ru-RU" sz="2000" dirty="0"/>
              <a:t> объединены в </a:t>
            </a:r>
            <a:r>
              <a:rPr lang="ru-RU" sz="2000" b="1" dirty="0"/>
              <a:t>третьей группе</a:t>
            </a:r>
            <a:r>
              <a:rPr lang="ru-RU" sz="2000" dirty="0"/>
              <a:t>: "Кому что нужно?", "Назови три предмета", "Назови одним словом", и др.</a:t>
            </a:r>
          </a:p>
          <a:p>
            <a:r>
              <a:rPr lang="ru-RU" sz="2000" dirty="0"/>
              <a:t>В особую </a:t>
            </a:r>
            <a:r>
              <a:rPr lang="ru-RU" sz="2000" b="1" dirty="0"/>
              <a:t>четвертую группу</a:t>
            </a:r>
            <a:r>
              <a:rPr lang="ru-RU" sz="2000" dirty="0"/>
              <a:t>, выделены игры на развитие </a:t>
            </a:r>
            <a:r>
              <a:rPr lang="ru-RU" sz="2000" b="1" dirty="0"/>
              <a:t>внимания, сообразительности, быстроты мышления, выдержки, чувства юмора: </a:t>
            </a:r>
            <a:r>
              <a:rPr lang="ru-RU" sz="2000" dirty="0"/>
              <a:t>"Испорченный телефон", "Краски", "Летает – не летает" и др.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1\Desktop\16443214374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9" b="8897"/>
          <a:stretch/>
        </p:blipFill>
        <p:spPr bwMode="auto">
          <a:xfrm>
            <a:off x="2142793" y="2276872"/>
            <a:ext cx="5218454" cy="44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Новая игра для ваших детей. Малышам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773415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Игра «</a:t>
            </a:r>
            <a:r>
              <a:rPr lang="ru-RU" sz="2400" b="1" dirty="0" err="1" smtClean="0"/>
              <a:t>Пальцеход</a:t>
            </a:r>
            <a:r>
              <a:rPr lang="ru-RU" sz="2400" b="1" dirty="0" smtClean="0"/>
              <a:t>» -  на основе  из  фетра пришиты  маленькие  игрушки.               Они деревянные,  пластмассовые,  картонные.   Ребенок  пальчиками  ходит по фетру и «подходит» к игрушке. Ощупывает ее.    И называет игрушку.     Относится к  моторным играм.</a:t>
            </a:r>
          </a:p>
        </p:txBody>
      </p:sp>
    </p:spTree>
    <p:extLst>
      <p:ext uri="{BB962C8B-B14F-4D97-AF65-F5344CB8AC3E}">
        <p14:creationId xmlns:p14="http://schemas.microsoft.com/office/powerpoint/2010/main" val="26184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1663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</a:t>
            </a:r>
            <a:endParaRPr lang="ru-RU" sz="3200" dirty="0"/>
          </a:p>
        </p:txBody>
      </p:sp>
      <p:pic>
        <p:nvPicPr>
          <p:cNvPr id="8" name="Picture 2" descr="C:\Users\1\Desktop\курс м\1639753697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6" b="30419"/>
          <a:stretch/>
        </p:blipFill>
        <p:spPr bwMode="auto">
          <a:xfrm>
            <a:off x="5112060" y="188680"/>
            <a:ext cx="3564396" cy="279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\Desktop\логопедические игры\DSCN0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88" y="3458055"/>
            <a:ext cx="3858008" cy="28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80645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Песенки </a:t>
            </a:r>
            <a:r>
              <a:rPr lang="ru-RU" sz="2400" b="1" dirty="0"/>
              <a:t>по дорожке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42310"/>
            <a:ext cx="49325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Очень хорошая игра. Проводя пальчиком по дорожкам</a:t>
            </a:r>
            <a:r>
              <a:rPr lang="ru-RU" b="1" i="1" dirty="0"/>
              <a:t> </a:t>
            </a:r>
            <a:r>
              <a:rPr lang="ru-RU" b="1" dirty="0"/>
              <a:t>ребенок вместе со взрослым называет звук. </a:t>
            </a:r>
          </a:p>
          <a:p>
            <a:r>
              <a:rPr lang="ru-RU" dirty="0"/>
              <a:t>Например: Автоматизация звука (Ш) – нарисована  змея, она шипит (ШШШ), и ребёнок тоже хочет  пошипеть, чтобы   добраться   до  фруктов  нужно  пошипеть  (ШШШ). </a:t>
            </a:r>
          </a:p>
          <a:p>
            <a:r>
              <a:rPr lang="ru-RU" dirty="0"/>
              <a:t>  Автоматизация  звука (Л), нарисован самолёт,  споём   песенку  летящего самолёта (ЛЛЛ).</a:t>
            </a:r>
          </a:p>
          <a:p>
            <a:r>
              <a:rPr lang="ru-RU" dirty="0"/>
              <a:t>Автоматизация (Ш) – надуем насосом колесо машины (ШШШ).</a:t>
            </a:r>
          </a:p>
          <a:p>
            <a:r>
              <a:rPr lang="ru-RU" dirty="0"/>
              <a:t> Автоматизация (С) – свисток  свистит (ССС), чайник  кипит (ССС).</a:t>
            </a:r>
          </a:p>
          <a:p>
            <a:r>
              <a:rPr lang="ru-RU" dirty="0"/>
              <a:t> Автоматизация ( Ж) – песенка жука (ЖЖЖ), летит по дорожке и поёт </a:t>
            </a:r>
            <a:r>
              <a:rPr lang="ru-RU" dirty="0" smtClean="0"/>
              <a:t>песенку.   </a:t>
            </a:r>
            <a:r>
              <a:rPr lang="ru-RU" b="1" dirty="0" smtClean="0"/>
              <a:t>Дети </a:t>
            </a:r>
            <a:r>
              <a:rPr lang="ru-RU" b="1" dirty="0"/>
              <a:t>любят  эту  игру, им  интересно  кто  быстрее  закончит  петь  песенку.</a:t>
            </a:r>
          </a:p>
          <a:p>
            <a:r>
              <a:rPr lang="ru-RU" b="1" dirty="0"/>
              <a:t>Игра  полезна  для  развития мелкой  моторики,  удобна  в  парах.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65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98"/>
            <a:ext cx="80057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879783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</a:t>
            </a:r>
            <a:r>
              <a:rPr lang="ru-RU" sz="2400" b="1" dirty="0" smtClean="0"/>
              <a:t>В  игре </a:t>
            </a:r>
            <a:r>
              <a:rPr lang="ru-RU" sz="2400" b="1" dirty="0"/>
              <a:t>складываются и наиболее эффективно развиваются: </a:t>
            </a:r>
            <a:endParaRPr lang="ru-RU" sz="2400" b="1" dirty="0" smtClean="0"/>
          </a:p>
          <a:p>
            <a:endParaRPr lang="ru-RU" sz="2400" dirty="0"/>
          </a:p>
          <a:p>
            <a:pPr lvl="0"/>
            <a:r>
              <a:rPr lang="ru-RU" sz="2000" dirty="0"/>
              <a:t>Творческое воображение, образное мышление, складываются благоприятные условия для перехода от наглядно-действенного мышления к образному и к элементам словесно-логического мышления. Способность к суждениям, умозаключениям </a:t>
            </a:r>
            <a:r>
              <a:rPr lang="ru-RU" sz="2000" i="1" dirty="0"/>
              <a:t>(</a:t>
            </a:r>
            <a:r>
              <a:rPr lang="ru-RU" sz="2000" dirty="0"/>
              <a:t>основные инструменты мышления), умению применять свои знания в разных условия.</a:t>
            </a:r>
          </a:p>
          <a:p>
            <a:pPr lvl="0"/>
            <a:r>
              <a:rPr lang="ru-RU" sz="2000" dirty="0"/>
              <a:t>Произвольное внимание </a:t>
            </a:r>
            <a:r>
              <a:rPr lang="ru-RU" sz="2000" dirty="0" smtClean="0"/>
              <a:t> и </a:t>
            </a:r>
            <a:r>
              <a:rPr lang="ru-RU" sz="2000" dirty="0"/>
              <a:t>память, складывается </a:t>
            </a:r>
            <a:r>
              <a:rPr lang="ru-RU" sz="2000" dirty="0" smtClean="0"/>
              <a:t> соподчинение </a:t>
            </a:r>
            <a:r>
              <a:rPr lang="ru-RU" sz="2000" dirty="0"/>
              <a:t>мотивов и целенаправленность действий.</a:t>
            </a:r>
          </a:p>
          <a:p>
            <a:pPr lvl="0"/>
            <a:r>
              <a:rPr lang="ru-RU" sz="2000" dirty="0"/>
              <a:t> </a:t>
            </a:r>
            <a:r>
              <a:rPr lang="ru-RU" sz="2000" b="1" dirty="0"/>
              <a:t>Речь.</a:t>
            </a:r>
          </a:p>
          <a:p>
            <a:pPr lvl="0"/>
            <a:r>
              <a:rPr lang="ru-RU" sz="2000" b="1" dirty="0"/>
              <a:t> Именно в игре первоначально проявляется способность добровольно, по собственной инициативе подчиняться различным требованиям </a:t>
            </a:r>
          </a:p>
          <a:p>
            <a:pPr lvl="0"/>
            <a:r>
              <a:rPr lang="ru-RU" sz="2000" b="1" dirty="0"/>
              <a:t>Процесс познания своих возможностей (самосознание</a:t>
            </a:r>
            <a:r>
              <a:rPr lang="ru-RU" sz="2000" dirty="0"/>
              <a:t>) и возможностей сверстника; позволяют знакомить детей с социально полезными способами самоутверждения</a:t>
            </a:r>
          </a:p>
          <a:p>
            <a:pPr lvl="0"/>
            <a:r>
              <a:rPr lang="ru-RU" sz="2000" dirty="0"/>
              <a:t>Игра создает «зону ближайшего развития ребенка». Л. С. Выготский</a:t>
            </a:r>
          </a:p>
          <a:p>
            <a:pPr lvl="0"/>
            <a:r>
              <a:rPr lang="ru-RU" sz="2000" dirty="0"/>
              <a:t>Разные формы  произвольного поведения </a:t>
            </a:r>
            <a:r>
              <a:rPr lang="ru-RU" sz="2000" dirty="0" smtClean="0"/>
              <a:t>детей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54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56895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Эстетическое воспитание </a:t>
            </a:r>
          </a:p>
          <a:p>
            <a:pPr lvl="0"/>
            <a:r>
              <a:rPr lang="ru-RU" sz="2000" dirty="0"/>
              <a:t>Формирование эстетического отношения детей к </a:t>
            </a:r>
            <a:r>
              <a:rPr lang="ru-RU" sz="2000" dirty="0" smtClean="0"/>
              <a:t>окружающему,  </a:t>
            </a:r>
            <a:endParaRPr lang="ru-RU" sz="2000" dirty="0"/>
          </a:p>
          <a:p>
            <a:pPr lvl="0"/>
            <a:r>
              <a:rPr lang="ru-RU" sz="2000" dirty="0" smtClean="0"/>
              <a:t>развитие </a:t>
            </a:r>
            <a:r>
              <a:rPr lang="ru-RU" sz="2000" dirty="0"/>
              <a:t>словесного творчества. </a:t>
            </a:r>
          </a:p>
          <a:p>
            <a:pPr lvl="0"/>
            <a:r>
              <a:rPr lang="ru-RU" sz="2000" dirty="0"/>
              <a:t>Жить в красоте, замечать красоту, поддерживать и создавать красоту вокруг себя - делают </a:t>
            </a:r>
            <a:r>
              <a:rPr lang="ru-RU" sz="2000" i="1" dirty="0"/>
              <a:t>эстетику быта </a:t>
            </a:r>
            <a:r>
              <a:rPr lang="ru-RU" sz="2000" dirty="0"/>
              <a:t>средством эстетического воспитания.</a:t>
            </a:r>
          </a:p>
          <a:p>
            <a:pPr lvl="0"/>
            <a:r>
              <a:rPr lang="ru-RU" sz="2000" dirty="0"/>
              <a:t>Формирование экологической культуры </a:t>
            </a:r>
            <a:r>
              <a:rPr lang="ru-RU" sz="2000" dirty="0" smtClean="0"/>
              <a:t>ребенка</a:t>
            </a:r>
          </a:p>
          <a:p>
            <a:pPr lvl="0"/>
            <a:endParaRPr lang="ru-RU" sz="2000" dirty="0"/>
          </a:p>
          <a:p>
            <a:r>
              <a:rPr lang="ru-RU" sz="2400" b="1" dirty="0"/>
              <a:t>Дидактический материал должен соответствовать гигиеническим и эстетическим требованиям: игрушки должны быть разрисованы яркими красками, художественно оформлены, помещены в удобные для хранения коробки и папки. Яркие, красивые дидактические игрушки привлекают внимание детей, вызывают желание играть с ними. </a:t>
            </a:r>
            <a:r>
              <a:rPr lang="ru-RU" sz="2400" dirty="0"/>
              <a:t>Весь материал для дидактических игр хранится в </a:t>
            </a:r>
            <a:r>
              <a:rPr lang="ru-RU" sz="2400" dirty="0" smtClean="0"/>
              <a:t>кабинете  </a:t>
            </a:r>
            <a:r>
              <a:rPr lang="ru-RU" sz="2400" dirty="0"/>
              <a:t>в определённом месте, доступном детям для его использования.</a:t>
            </a:r>
          </a:p>
          <a:p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2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234888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249289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 </a:t>
            </a:r>
            <a:r>
              <a:rPr lang="ru-RU" sz="3600" b="1" dirty="0" smtClean="0"/>
              <a:t>   Спасибо </a:t>
            </a:r>
            <a:r>
              <a:rPr lang="ru-RU" sz="3600" b="1" dirty="0"/>
              <a:t>за внимание!!!!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0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88640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/>
              <a:t>И</a:t>
            </a:r>
            <a:r>
              <a:rPr lang="ru-RU" sz="2400" b="1" dirty="0" smtClean="0"/>
              <a:t>гра </a:t>
            </a:r>
            <a:r>
              <a:rPr lang="ru-RU" sz="2400" dirty="0"/>
              <a:t>представляет собой многословное, сложное, педагогическое явление: </a:t>
            </a:r>
            <a:r>
              <a:rPr lang="ru-RU" sz="2400" b="1" dirty="0"/>
              <a:t>она является и игровым методом обучения детей дошкольного возраста, и формой обучения детей, и самостоятельной игровой деятельностью, и средством всестороннего воспитания </a:t>
            </a:r>
            <a:r>
              <a:rPr lang="ru-RU" sz="2400" b="1" dirty="0" smtClean="0"/>
              <a:t>ребенка.  </a:t>
            </a:r>
            <a:r>
              <a:rPr lang="ru-RU" sz="2400" dirty="0" smtClean="0"/>
              <a:t>Дидактические </a:t>
            </a:r>
            <a:r>
              <a:rPr lang="ru-RU" sz="2400" dirty="0"/>
              <a:t>игры </a:t>
            </a:r>
            <a:r>
              <a:rPr lang="ru-RU" sz="2400" b="1" dirty="0"/>
              <a:t>способствуют развитию познавательных и умственных способностей, развитию речи детей, пополнению и активизации словаря, социально-нравственному развитию ребенка-дошкольника. </a:t>
            </a:r>
            <a:r>
              <a:rPr lang="ru-RU" sz="2400" dirty="0"/>
              <a:t>В такой игре происходит познание взаимоотношений между детьми, взрослыми, объектами живой и неживой природы, в ней ребенок проявляет чуткое отношение к сверстникам, учится быть справедливым, уступать в случае необходимости,  учится </a:t>
            </a:r>
            <a:r>
              <a:rPr lang="ru-RU" sz="2400" dirty="0" smtClean="0"/>
              <a:t>сочувствовать и т.д.</a:t>
            </a:r>
            <a:endParaRPr lang="ru-RU" sz="2400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9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7" y="9271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9167" y="260648"/>
            <a:ext cx="835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Из чего ваши любимые игрушки?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767676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Игрушки из: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450661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3" descr="C:\Users\1\Desktop\курс м\1639753789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" y="850803"/>
            <a:ext cx="2798285" cy="209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\Desktop\курс м\16397537295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28479"/>
          <a:stretch/>
        </p:blipFill>
        <p:spPr bwMode="auto">
          <a:xfrm>
            <a:off x="2951932" y="850803"/>
            <a:ext cx="2678263" cy="24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esktop\курс м\16397536568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030" r="-1358" b="22114"/>
          <a:stretch/>
        </p:blipFill>
        <p:spPr bwMode="auto">
          <a:xfrm>
            <a:off x="5936316" y="850803"/>
            <a:ext cx="3206183" cy="21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32974" y="3055697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бумаги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2904194"/>
            <a:ext cx="17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фетра</a:t>
            </a:r>
            <a:endParaRPr lang="ru-RU" sz="2400" b="1" dirty="0"/>
          </a:p>
        </p:txBody>
      </p:sp>
      <p:pic>
        <p:nvPicPr>
          <p:cNvPr id="14" name="Picture 2" descr="C:\Users\1\Desktop\курс м\163975360038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1501" r="4416" b="21111"/>
          <a:stretch/>
        </p:blipFill>
        <p:spPr bwMode="auto">
          <a:xfrm>
            <a:off x="6372200" y="3490061"/>
            <a:ext cx="2640049" cy="294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65783" y="6367792"/>
            <a:ext cx="224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пластика</a:t>
            </a:r>
            <a:endParaRPr lang="ru-RU" sz="2400" b="1" dirty="0"/>
          </a:p>
        </p:txBody>
      </p:sp>
      <p:pic>
        <p:nvPicPr>
          <p:cNvPr id="20" name="Picture 2" descr="C:\Users\1\Desktop\курс м\16397537515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4" r="2216" b="11576"/>
          <a:stretch/>
        </p:blipFill>
        <p:spPr bwMode="auto">
          <a:xfrm>
            <a:off x="243355" y="4007379"/>
            <a:ext cx="2456438" cy="24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14025" y="406913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80741" y="3010289"/>
            <a:ext cx="2029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дерева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36553" y="6499215"/>
            <a:ext cx="200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стекла</a:t>
            </a:r>
            <a:endParaRPr lang="ru-RU" sz="2400" b="1" dirty="0"/>
          </a:p>
        </p:txBody>
      </p:sp>
      <p:pic>
        <p:nvPicPr>
          <p:cNvPr id="7" name="Picture 2" descr="C:\Users\1\Desktop\164432141883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7" t="10089" r="8579"/>
          <a:stretch/>
        </p:blipFill>
        <p:spPr bwMode="auto">
          <a:xfrm>
            <a:off x="3274483" y="3931980"/>
            <a:ext cx="2810488" cy="26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03648" y="649921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sz="2400" b="1" dirty="0"/>
              <a:t>ткани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829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32656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Топ 10 игр для эффективной логопедической работы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Вовлекающие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Коммуникативные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Дыхательные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Артикуляционные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Моторные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Сенсорные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Пальчиковые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Речевые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Карточные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Сюжетно - ролевые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3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7829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59632" y="11663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</a:t>
            </a:r>
            <a:r>
              <a:rPr lang="ru-RU" sz="4000" b="1" dirty="0" smtClean="0"/>
              <a:t>Вовлекающие  игры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3508" y="775335"/>
            <a:ext cx="88569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Ребенок раннего возраста может </a:t>
            </a:r>
            <a:r>
              <a:rPr lang="ru-RU" sz="2000" b="1" dirty="0" smtClean="0"/>
              <a:t>заниматься </a:t>
            </a:r>
            <a:r>
              <a:rPr lang="ru-RU" sz="2000" b="1" dirty="0"/>
              <a:t>продуктивно только тогда, когда ему по-настоящему интересно. </a:t>
            </a:r>
            <a:r>
              <a:rPr lang="ru-RU" sz="2000" b="1" dirty="0" smtClean="0"/>
              <a:t>Добиться </a:t>
            </a:r>
            <a:r>
              <a:rPr lang="ru-RU" sz="2000" b="1" dirty="0"/>
              <a:t>этого можно только в том случае, если педагог прилагает </a:t>
            </a:r>
            <a:r>
              <a:rPr lang="ru-RU" sz="2000" b="1" dirty="0" smtClean="0"/>
              <a:t>определенные  старания </a:t>
            </a:r>
            <a:r>
              <a:rPr lang="ru-RU" sz="2000" b="1" dirty="0"/>
              <a:t>(иногда на достижение этой цели уходит большое </a:t>
            </a:r>
            <a:r>
              <a:rPr lang="ru-RU" sz="2000" b="1" dirty="0" smtClean="0"/>
              <a:t>количество  эмоциональной </a:t>
            </a:r>
            <a:r>
              <a:rPr lang="ru-RU" sz="2000" b="1" dirty="0"/>
              <a:t>и физической энергии). Кроме этого, активизация </a:t>
            </a:r>
            <a:r>
              <a:rPr lang="ru-RU" sz="2000" b="1" dirty="0" smtClean="0"/>
              <a:t>речи  детей </a:t>
            </a:r>
            <a:r>
              <a:rPr lang="ru-RU" sz="2000" b="1" dirty="0"/>
              <a:t>требует наглядности и должна быть тесно связана с практической </a:t>
            </a:r>
            <a:r>
              <a:rPr lang="ru-RU" sz="2000" b="1" dirty="0" smtClean="0"/>
              <a:t>ситуацией</a:t>
            </a:r>
            <a:r>
              <a:rPr lang="ru-RU" sz="2000" b="1" dirty="0"/>
              <a:t>. Всего этого можно добиться в игре. </a:t>
            </a:r>
            <a:r>
              <a:rPr lang="ru-RU" sz="2000" dirty="0"/>
              <a:t>Помимо наличия </a:t>
            </a:r>
            <a:r>
              <a:rPr lang="ru-RU" sz="2000" dirty="0" smtClean="0"/>
              <a:t>интересного  игрового </a:t>
            </a:r>
            <a:r>
              <a:rPr lang="ru-RU" sz="2000" dirty="0"/>
              <a:t>сюжета, основанного на практическом опыте ребенка, в </a:t>
            </a:r>
            <a:r>
              <a:rPr lang="ru-RU" sz="2000" dirty="0" smtClean="0"/>
              <a:t>логопедических </a:t>
            </a:r>
            <a:r>
              <a:rPr lang="ru-RU" sz="2000" dirty="0"/>
              <a:t>играх используются специальные приемы работы: паузы в </a:t>
            </a:r>
            <a:r>
              <a:rPr lang="ru-RU" sz="2000" dirty="0" smtClean="0"/>
              <a:t>речи  педагога</a:t>
            </a:r>
            <a:r>
              <a:rPr lang="ru-RU" sz="2000" dirty="0"/>
              <a:t>, использование жестов, </a:t>
            </a:r>
            <a:r>
              <a:rPr lang="ru-RU" sz="2000" dirty="0" err="1"/>
              <a:t>договаривание</a:t>
            </a:r>
            <a:r>
              <a:rPr lang="ru-RU" sz="2000" dirty="0"/>
              <a:t> ребенком слов и </a:t>
            </a:r>
            <a:r>
              <a:rPr lang="ru-RU" sz="2000" dirty="0" smtClean="0"/>
              <a:t>фраз  и </a:t>
            </a:r>
            <a:r>
              <a:rPr lang="ru-RU" sz="2000" dirty="0"/>
              <a:t>др. Сами логопедические игры подбираются и проводятся в </a:t>
            </a:r>
            <a:r>
              <a:rPr lang="ru-RU" sz="2000" dirty="0" smtClean="0"/>
              <a:t>соответствии  с </a:t>
            </a:r>
            <a:r>
              <a:rPr lang="ru-RU" sz="2000" dirty="0"/>
              <a:t>целью развития речи. </a:t>
            </a:r>
            <a:r>
              <a:rPr lang="ru-RU" sz="2000" b="1" dirty="0"/>
              <a:t>Содержание таких игр включает в себя </a:t>
            </a:r>
            <a:r>
              <a:rPr lang="ru-RU" sz="2000" b="1" dirty="0" smtClean="0"/>
              <a:t>развитие   разных </a:t>
            </a:r>
            <a:r>
              <a:rPr lang="ru-RU" sz="2000" b="1" dirty="0"/>
              <a:t>сторон речи: понимания речи, активной речи, слуха, </a:t>
            </a:r>
            <a:r>
              <a:rPr lang="ru-RU" sz="2000" b="1" dirty="0" smtClean="0"/>
              <a:t>дыхания,  а </a:t>
            </a:r>
            <a:r>
              <a:rPr lang="ru-RU" sz="2000" b="1" dirty="0"/>
              <a:t>также развитие мелкой моторики, оказывающей влияние на развитие </a:t>
            </a:r>
            <a:r>
              <a:rPr lang="ru-RU" sz="2000" b="1" dirty="0" smtClean="0"/>
              <a:t>речевой </a:t>
            </a:r>
            <a:r>
              <a:rPr lang="ru-RU" sz="2000" b="1" dirty="0"/>
              <a:t>функции</a:t>
            </a:r>
            <a:r>
              <a:rPr lang="ru-RU" sz="2000" b="1" dirty="0" smtClean="0"/>
              <a:t>.</a:t>
            </a:r>
          </a:p>
          <a:p>
            <a:r>
              <a:rPr lang="ru-RU" sz="2000" dirty="0"/>
              <a:t>Чем лучше умеет общаться </a:t>
            </a:r>
            <a:r>
              <a:rPr lang="ru-RU" sz="2000" dirty="0" smtClean="0"/>
              <a:t>ребенок,  тем </a:t>
            </a:r>
            <a:r>
              <a:rPr lang="ru-RU" sz="2000" dirty="0"/>
              <a:t>чаще он проявляет инициативу, переходит из пассивной позиции в активную.</a:t>
            </a:r>
          </a:p>
          <a:p>
            <a:r>
              <a:rPr lang="ru-RU" sz="2000" dirty="0"/>
              <a:t>Такие ситуации возникают по мере роста возможностей ребенка, накопления </a:t>
            </a:r>
            <a:r>
              <a:rPr lang="ru-RU" sz="2000" dirty="0" smtClean="0"/>
              <a:t>речевых </a:t>
            </a:r>
            <a:r>
              <a:rPr lang="ru-RU" sz="2000" dirty="0"/>
              <a:t>навыков, увеличения активного словаря.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73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845423"/>
            <a:ext cx="8640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26064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</a:t>
            </a:r>
            <a:r>
              <a:rPr lang="ru-RU" sz="3200" b="1" dirty="0" smtClean="0"/>
              <a:t>Коммуникативные игры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06979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Коммуникативная игра – это совместная деятельность детей, </a:t>
            </a:r>
            <a:r>
              <a:rPr lang="ru-RU" dirty="0"/>
              <a:t>способ самовыражения, взаимного сотрудничества, где партнеры находятся в позиции «на равных», стараются учитывать особенности и интересы друг друга</a:t>
            </a:r>
            <a:r>
              <a:rPr lang="ru-RU" dirty="0" smtClean="0"/>
              <a:t>.</a:t>
            </a:r>
          </a:p>
          <a:p>
            <a:r>
              <a:rPr lang="ru-RU" b="1" dirty="0"/>
              <a:t>Детское переживание радости со сверстниками в дальнейшем превращается в жизнерадостность, оптимистическое отношение к жизни, умение ладить с людьми, успешно решать жизненные проблемы, добиваться поставленных целей. </a:t>
            </a:r>
            <a:endParaRPr lang="ru-RU" b="1" dirty="0" smtClean="0"/>
          </a:p>
          <a:p>
            <a:r>
              <a:rPr lang="ru-RU" dirty="0"/>
              <a:t>Коммуникативные игры - </a:t>
            </a:r>
            <a:r>
              <a:rPr lang="ru-RU" b="1" dirty="0"/>
              <a:t>(чему учат игры) - помогают адаптироваться к условиям ДОУ -снимают телесные зажимы - способствуют эмоциональной разрядке - развивает воображение - развивают мимику и жесты - активизирует внимание - учат соблюдать правила - знакомят с чувствами и учат их распознавать</a:t>
            </a:r>
            <a:endParaRPr lang="ru-RU" b="1" dirty="0" smtClean="0"/>
          </a:p>
          <a:p>
            <a:r>
              <a:rPr lang="ru-RU" b="1" dirty="0" smtClean="0"/>
              <a:t>“</a:t>
            </a:r>
            <a:r>
              <a:rPr lang="ru-RU" b="1" dirty="0"/>
              <a:t>Где мы были не скажем, что делали покажем”, “Зеркало движений”</a:t>
            </a:r>
          </a:p>
          <a:p>
            <a:r>
              <a:rPr lang="ru-RU" b="1" dirty="0"/>
              <a:t>Детям предлагается без слов (жестами и мимикой) изобразить, где они побывали и что делали. Ситуации задает педагог. Один ребенок или подгруппа детей изображают действие, остальные отгадывают</a:t>
            </a:r>
            <a:r>
              <a:rPr lang="ru-RU" b="1" dirty="0" smtClean="0"/>
              <a:t>. (Ребенок собачка, лошадка, зайчик, солдат,  самолет, </a:t>
            </a:r>
            <a:endParaRPr lang="ru-RU" b="1" dirty="0"/>
          </a:p>
          <a:p>
            <a:r>
              <a:rPr lang="ru-RU" b="1" dirty="0"/>
              <a:t>“Нравится – не нравится”</a:t>
            </a:r>
            <a:endParaRPr lang="ru-RU" dirty="0"/>
          </a:p>
          <a:p>
            <a:r>
              <a:rPr lang="ru-RU" dirty="0"/>
              <a:t>Ребенку предлагается сказать, что нравится (не нравится) </a:t>
            </a:r>
            <a:r>
              <a:rPr lang="ru-RU" dirty="0" smtClean="0"/>
              <a:t> </a:t>
            </a:r>
            <a:r>
              <a:rPr lang="ru-RU" dirty="0"/>
              <a:t>другу, собаке, кошке, дереву и т.п.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69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02613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6064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</a:t>
            </a:r>
            <a:r>
              <a:rPr lang="ru-RU" sz="4000" b="1" dirty="0" smtClean="0"/>
              <a:t>Дыхательные  игры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764704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Все </a:t>
            </a:r>
            <a:r>
              <a:rPr lang="ru-RU" sz="2000" b="1" dirty="0"/>
              <a:t>упражнения на дыхание </a:t>
            </a:r>
            <a:r>
              <a:rPr lang="ru-RU" sz="2000" b="1" dirty="0" smtClean="0"/>
              <a:t>логопед  выполняет  вместе с ребенком.</a:t>
            </a:r>
            <a:endParaRPr lang="ru-RU" sz="2000" b="1" dirty="0"/>
          </a:p>
          <a:p>
            <a:r>
              <a:rPr lang="ru-RU" sz="2000" b="1" dirty="0"/>
              <a:t>Например: «Давай подышим , как собачка» -  осторожно закрываем ноздри ребенка и просим  подышать через рот., упражнение хорошо для тренировки вдоха и выдоха.</a:t>
            </a:r>
          </a:p>
          <a:p>
            <a:r>
              <a:rPr lang="ru-RU" sz="2000" dirty="0"/>
              <a:t>Еще упражнение </a:t>
            </a:r>
            <a:r>
              <a:rPr lang="ru-RU" sz="2000" dirty="0" smtClean="0"/>
              <a:t>«</a:t>
            </a:r>
            <a:r>
              <a:rPr lang="ru-RU" sz="2000" dirty="0"/>
              <a:t>Давай понюхаем цветочек», тоже тренировка  вдоха и выдоха.</a:t>
            </a:r>
          </a:p>
          <a:p>
            <a:r>
              <a:rPr lang="ru-RU" sz="2000" dirty="0"/>
              <a:t>Дутье через трубочку, соломинку, в бутылочку с водичкой. </a:t>
            </a:r>
            <a:r>
              <a:rPr lang="ru-RU" sz="2000" dirty="0" smtClean="0"/>
              <a:t>                                         </a:t>
            </a:r>
            <a:r>
              <a:rPr lang="ru-RU" sz="2000" dirty="0"/>
              <a:t>Такую радость вызывают данные упражнения.</a:t>
            </a:r>
          </a:p>
          <a:p>
            <a:r>
              <a:rPr lang="ru-RU" sz="2000" b="1" dirty="0"/>
              <a:t>Любим наводить порядок,  сдуваем со стола мелкие пушинки, бумажки, дутье в дудочку, свисток, султанчики.   </a:t>
            </a:r>
            <a:r>
              <a:rPr lang="ru-RU" sz="2000" b="1" dirty="0" smtClean="0"/>
              <a:t>В ворота на столе.                                                                                                        </a:t>
            </a:r>
            <a:r>
              <a:rPr lang="ru-RU" sz="2000" b="1" dirty="0"/>
              <a:t>А также дуем на свою руку, объясняем что это ветер.  Затем ребенок дует сам на свою руку.  Радуется ощущениям.</a:t>
            </a:r>
          </a:p>
          <a:p>
            <a:r>
              <a:rPr lang="ru-RU" sz="2000" b="1" dirty="0"/>
              <a:t>Единственное – нельзя чтобы ребёнок уставал.</a:t>
            </a:r>
          </a:p>
          <a:p>
            <a:r>
              <a:rPr lang="ru-RU" sz="2000" dirty="0"/>
              <a:t>Также во время дыхания, в момент ротового выдоха произносим цепочки гласных звуков на одном выдохе.   Вначале показываем сами.  Затем ребенок подражает . </a:t>
            </a:r>
          </a:p>
          <a:p>
            <a:r>
              <a:rPr lang="ru-RU" sz="2000" dirty="0"/>
              <a:t>Используются всевозможные  картинки  на веревочке,  красочные, шумные, сверкающие.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82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26064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1663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</a:t>
            </a:r>
            <a:endParaRPr lang="ru-RU" sz="3600" b="1" dirty="0"/>
          </a:p>
          <a:p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</a:t>
            </a:r>
            <a:r>
              <a:rPr lang="ru-RU" sz="4000" b="1" dirty="0" smtClean="0"/>
              <a:t>Артикуляционные  игры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53035"/>
            <a:ext cx="85689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b="1" dirty="0" smtClean="0"/>
              <a:t>Очень </a:t>
            </a:r>
            <a:r>
              <a:rPr lang="ru-RU" sz="2000" b="1" dirty="0"/>
              <a:t>важно выполнять комплекс артикуляционной гимнастики </a:t>
            </a:r>
            <a:r>
              <a:rPr lang="ru-RU" sz="2000" b="1" dirty="0" smtClean="0"/>
              <a:t>                               упражнение </a:t>
            </a:r>
            <a:r>
              <a:rPr lang="ru-RU" sz="2000" b="1" dirty="0"/>
              <a:t>«Хоботок» (вытягиваем вперёд губы, зубы и губы сомкнуты, держим 5 секунд), </a:t>
            </a:r>
          </a:p>
          <a:p>
            <a:r>
              <a:rPr lang="ru-RU" sz="2000" dirty="0"/>
              <a:t>«Заборчик»( губы в улыбке, зубы сжаты,  держим 5 секунд) и их чередованием.</a:t>
            </a:r>
          </a:p>
          <a:p>
            <a:r>
              <a:rPr lang="ru-RU" sz="2000" dirty="0"/>
              <a:t>«Окошечко» – (открываем и закрываем рот),</a:t>
            </a:r>
          </a:p>
          <a:p>
            <a:r>
              <a:rPr lang="ru-RU" sz="2000" dirty="0"/>
              <a:t>«Лопатка» – ( при улыбке с открытым ртом на расслабленную нижнюю губу кладем язык в плоском состоянии, держим 5 секунд)</a:t>
            </a:r>
          </a:p>
          <a:p>
            <a:r>
              <a:rPr lang="ru-RU" sz="2000" dirty="0"/>
              <a:t>«Часы»-(улыбаемся с открытым ртом, высовываем язык и производим движения вправо и влево). А также «Иголка», «Качели», «Лошадка»</a:t>
            </a:r>
          </a:p>
          <a:p>
            <a:r>
              <a:rPr lang="ru-RU" sz="2000" b="1" dirty="0"/>
              <a:t>Артикуляционную гимнастику нужно выполнять ежедневно, в игровой форме, перед зеркалом.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13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0" y="14510"/>
            <a:ext cx="9144000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8864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8864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</a:t>
            </a:r>
            <a:r>
              <a:rPr lang="ru-RU" sz="4000" b="1" dirty="0" smtClean="0"/>
              <a:t>Моторные  игры</a:t>
            </a:r>
            <a:endParaRPr lang="ru-RU" sz="4000" b="1" dirty="0"/>
          </a:p>
        </p:txBody>
      </p:sp>
      <p:pic>
        <p:nvPicPr>
          <p:cNvPr id="3075" name="Picture 3" descr="C:\Users\1\Desktop\16398517379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3" t="35158" r="9394" b="34517"/>
          <a:stretch/>
        </p:blipFill>
        <p:spPr bwMode="auto">
          <a:xfrm>
            <a:off x="179512" y="4379797"/>
            <a:ext cx="2594575" cy="24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DSCN03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9" t="19242" r="-5706" b="52726"/>
          <a:stretch/>
        </p:blipFill>
        <p:spPr bwMode="auto">
          <a:xfrm>
            <a:off x="5580112" y="4190468"/>
            <a:ext cx="4248472" cy="26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DSCN03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86" r="88428" b="12432"/>
          <a:stretch/>
        </p:blipFill>
        <p:spPr bwMode="auto">
          <a:xfrm>
            <a:off x="3131840" y="4118784"/>
            <a:ext cx="2232248" cy="27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773415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Подогревайте у ребенка интерес. </a:t>
            </a:r>
            <a:r>
              <a:rPr lang="ru-RU" dirty="0"/>
              <a:t>Покажите, как правильно пользоваться предметами. </a:t>
            </a:r>
            <a:r>
              <a:rPr lang="ru-RU" dirty="0" smtClean="0"/>
              <a:t>Ищите </a:t>
            </a:r>
            <a:r>
              <a:rPr lang="ru-RU" dirty="0"/>
              <a:t>новые формы игр. Ребенку надоедают одинаковые ежедневные действия. Например, если вы строите замок, то попробуйте по-разному сочетать цвета и формы, размер, добавлять оригинальные детали.</a:t>
            </a:r>
          </a:p>
          <a:p>
            <a:r>
              <a:rPr lang="ru-RU" b="1" dirty="0"/>
              <a:t>Выбирайте игры по возрасту. Если малыш понимает, что не может что-то усвоить, то расстраивается.</a:t>
            </a:r>
            <a:r>
              <a:rPr lang="ru-RU" dirty="0"/>
              <a:t> Постарайтесь подобрать ту развивающую игру, в которую ребенок сможет играть, наслаждаясь и увлекаясь, а не испытывая раздражение.</a:t>
            </a:r>
          </a:p>
          <a:p>
            <a:r>
              <a:rPr lang="ru-RU" b="1" dirty="0"/>
              <a:t>Хвалите за достижения, за любопытство, за усвоение новых знаний. Это стимулирует дальнейший </a:t>
            </a:r>
            <a:r>
              <a:rPr lang="ru-RU" b="1" dirty="0" smtClean="0"/>
              <a:t>интерес. </a:t>
            </a:r>
            <a:r>
              <a:rPr lang="ru-RU" dirty="0" smtClean="0"/>
              <a:t>От </a:t>
            </a:r>
            <a:r>
              <a:rPr lang="ru-RU" dirty="0"/>
              <a:t>возраста зависит длительность развивающей игры. Чем меньше ребенок, тем короче игра.</a:t>
            </a:r>
          </a:p>
          <a:p>
            <a:r>
              <a:rPr lang="ru-RU" b="1" dirty="0"/>
              <a:t>Не следует окружать детей большим количеством игрушек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На самом деле, чем больше игрушек, тем рассеяннее внимание. Ребенок берется за одно, бросает, переходит на другое.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804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1894</Words>
  <Application>Microsoft Office PowerPoint</Application>
  <PresentationFormat>Экран 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128</cp:revision>
  <dcterms:created xsi:type="dcterms:W3CDTF">2021-03-28T18:50:15Z</dcterms:created>
  <dcterms:modified xsi:type="dcterms:W3CDTF">2024-01-22T18:58:41Z</dcterms:modified>
</cp:coreProperties>
</file>