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7" r:id="rId21"/>
    <p:sldId id="279" r:id="rId22"/>
    <p:sldId id="28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90909"/>
    <a:srgbClr val="C6C6C6"/>
    <a:srgbClr val="E6E6E6"/>
    <a:srgbClr val="704828"/>
    <a:srgbClr val="59739A"/>
    <a:srgbClr val="5A739A"/>
    <a:srgbClr val="B685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playcast.ru/uploads/2018/08/31/25759348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10773429" y="188540"/>
            <a:ext cx="1037571" cy="85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playcast.ru/uploads/2018/08/31/25759348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19414" y="188540"/>
            <a:ext cx="1037572" cy="85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playcast.ru/uploads/2018/08/31/25759348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3429" y="5634606"/>
            <a:ext cx="1037571" cy="85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playcast.ru/uploads/2018/08/31/25759348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19414" y="5634606"/>
            <a:ext cx="1037572" cy="85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1" y="820395"/>
            <a:ext cx="4921804" cy="2232367"/>
          </a:xfrm>
        </p:spPr>
        <p:txBody>
          <a:bodyPr anchor="b"/>
          <a:lstStyle>
            <a:lvl1pPr algn="ctr">
              <a:defRPr sz="6000">
                <a:solidFill>
                  <a:srgbClr val="090909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653312"/>
            <a:ext cx="492180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idx="13"/>
          </p:nvPr>
        </p:nvSpPr>
        <p:spPr>
          <a:xfrm>
            <a:off x="6342601" y="820395"/>
            <a:ext cx="5011199" cy="4948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8038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2904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16992" y="961401"/>
            <a:ext cx="2136808" cy="474291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863125"/>
            <a:ext cx="4933013" cy="49394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5802594"/>
            <a:ext cx="2743200" cy="365125"/>
          </a:xfrm>
        </p:spPr>
        <p:txBody>
          <a:bodyPr/>
          <a:lstStyle/>
          <a:p>
            <a:fld id="{6146D937-DF1D-41E6-B9D6-316CB067AABE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5802594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5802594"/>
            <a:ext cx="2743200" cy="365125"/>
          </a:xfrm>
        </p:spPr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8247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684376" y="461471"/>
            <a:ext cx="4913832" cy="540094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441789" y="461472"/>
            <a:ext cx="5014560" cy="887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>
            <a:lvl1pPr>
              <a:defRPr>
                <a:solidFill>
                  <a:srgbClr val="090909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6441788" y="1483793"/>
            <a:ext cx="5014561" cy="4378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0237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7070" y="897308"/>
            <a:ext cx="5006730" cy="267805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47069" y="3920934"/>
            <a:ext cx="5044821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9807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4555" y="452928"/>
            <a:ext cx="5109673" cy="546076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4556" y="6356349"/>
            <a:ext cx="2743200" cy="365125"/>
          </a:xfrm>
        </p:spPr>
        <p:txBody>
          <a:bodyPr/>
          <a:lstStyle/>
          <a:p>
            <a:fld id="{6146D937-DF1D-41E6-B9D6-316CB067AABE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751603" y="6356350"/>
            <a:ext cx="462327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956844" cy="365125"/>
          </a:xfrm>
        </p:spPr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479532" y="452928"/>
            <a:ext cx="5087911" cy="930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3"/>
          </p:nvPr>
        </p:nvSpPr>
        <p:spPr>
          <a:xfrm>
            <a:off x="6479532" y="1517976"/>
            <a:ext cx="5087912" cy="439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3591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1602" y="410265"/>
            <a:ext cx="5204387" cy="913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410265"/>
            <a:ext cx="50633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1" y="1401510"/>
            <a:ext cx="5063382" cy="421921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71601" y="1401510"/>
            <a:ext cx="52043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55219" y="2303645"/>
            <a:ext cx="5204387" cy="3425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18256" y="5728920"/>
            <a:ext cx="2743200" cy="365125"/>
          </a:xfrm>
        </p:spPr>
        <p:txBody>
          <a:bodyPr/>
          <a:lstStyle/>
          <a:p>
            <a:fld id="{6146D937-DF1D-41E6-B9D6-316CB067AABE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18656" y="572892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90656" y="5728920"/>
            <a:ext cx="2968950" cy="365125"/>
          </a:xfrm>
        </p:spPr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2026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969495"/>
            <a:ext cx="48281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105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2744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392" y="249640"/>
            <a:ext cx="4990606" cy="94438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4304" y="452928"/>
            <a:ext cx="5203972" cy="52642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6392" y="1281870"/>
            <a:ext cx="4990607" cy="44562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26392" y="5804985"/>
            <a:ext cx="2829370" cy="217407"/>
          </a:xfrm>
        </p:spPr>
        <p:txBody>
          <a:bodyPr/>
          <a:lstStyle/>
          <a:p>
            <a:fld id="{6146D937-DF1D-41E6-B9D6-316CB067AABE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12962" y="5804985"/>
            <a:ext cx="4114800" cy="217407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84962" y="5804985"/>
            <a:ext cx="2943314" cy="217407"/>
          </a:xfrm>
        </p:spPr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7267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108" y="517406"/>
            <a:ext cx="4972500" cy="12632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439742" y="517406"/>
            <a:ext cx="489696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1108" y="1974079"/>
            <a:ext cx="4972499" cy="34169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1108" y="5584455"/>
            <a:ext cx="2743200" cy="365125"/>
          </a:xfrm>
        </p:spPr>
        <p:txBody>
          <a:bodyPr/>
          <a:lstStyle/>
          <a:p>
            <a:fld id="{6146D937-DF1D-41E6-B9D6-316CB067AABE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1508" y="5584455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93508" y="5584455"/>
            <a:ext cx="2743200" cy="365125"/>
          </a:xfrm>
        </p:spPr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600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playcast.ru/uploads/2018/08/31/25759348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10773429" y="188540"/>
            <a:ext cx="1037571" cy="85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playcast.ru/uploads/2018/08/31/25759348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19414" y="188540"/>
            <a:ext cx="1037572" cy="85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laycast.ru/uploads/2018/08/31/25759348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3429" y="5634606"/>
            <a:ext cx="1037571" cy="85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playcast.ru/uploads/2018/08/31/25759348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19414" y="5634606"/>
            <a:ext cx="1037572" cy="85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11129006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>
                <a:solidFill>
                  <a:srgbClr val="B7B1A0"/>
                </a:solidFill>
                <a:latin typeface="AGReverance" pitchFamily="2" charset="0"/>
              </a:rPr>
              <a:t>© </a:t>
            </a:r>
            <a:r>
              <a:rPr lang="ru-RU" sz="600" dirty="0" smtClean="0">
                <a:solidFill>
                  <a:srgbClr val="B7B1A0"/>
                </a:solidFill>
                <a:latin typeface="AGReverance" pitchFamily="2" charset="0"/>
              </a:rPr>
              <a:t>Полшкова В.В., 2019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2423" y="632389"/>
            <a:ext cx="5011198" cy="1123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2422" y="1825624"/>
            <a:ext cx="5011199" cy="4028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03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0" kern="1200" cap="none" spc="0">
          <a:ln w="0"/>
          <a:solidFill>
            <a:srgbClr val="090909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aseev\OneDrive\&#1056;&#1072;&#1073;&#1086;&#1095;&#1080;&#1081;%20&#1089;&#1090;&#1086;&#1083;\&#1042;%20&#1089;&#1080;&#1085;&#1077;&#1084;%20&#1085;&#1077;&#1073;&#1077;%20&#1087;&#1083;&#1099;&#1074;&#1091;&#1090;%20&#1085;&#1072;&#1076;%20&#1087;&#1086;&#1083;&#1103;&#1084;&#1080;%20(&#1053;&#1080;&#1082;&#1080;&#1090;&#1080;&#1085;).mp4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04334" y="4969061"/>
            <a:ext cx="4921804" cy="2232367"/>
          </a:xfrm>
        </p:spPr>
        <p:txBody>
          <a:bodyPr>
            <a:noAutofit/>
          </a:bodyPr>
          <a:lstStyle/>
          <a:p>
            <a:r>
              <a:rPr lang="ru-RU" sz="7200" dirty="0" smtClean="0"/>
              <a:t>Иван</a:t>
            </a:r>
            <a:br>
              <a:rPr lang="ru-RU" sz="7200" dirty="0" smtClean="0"/>
            </a:br>
            <a:r>
              <a:rPr lang="ru-RU" sz="7200" dirty="0" smtClean="0"/>
              <a:t> </a:t>
            </a:r>
            <a:r>
              <a:rPr lang="ru-RU" sz="7200" dirty="0" err="1" smtClean="0"/>
              <a:t>Саввич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Никитин</a:t>
            </a:r>
            <a:br>
              <a:rPr lang="ru-RU" sz="7200" dirty="0" smtClean="0"/>
            </a:br>
            <a:r>
              <a:rPr lang="ru-RU" sz="4000" dirty="0" smtClean="0"/>
              <a:t>1824-1861</a:t>
            </a:r>
            <a:br>
              <a:rPr lang="ru-RU" sz="40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  <p:sp>
        <p:nvSpPr>
          <p:cNvPr id="5" name="Объект 10"/>
          <p:cNvSpPr txBox="1">
            <a:spLocks/>
          </p:cNvSpPr>
          <p:nvPr/>
        </p:nvSpPr>
        <p:spPr>
          <a:xfrm>
            <a:off x="6419716" y="1121434"/>
            <a:ext cx="4811843" cy="5055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200" dirty="0"/>
          </a:p>
        </p:txBody>
      </p:sp>
      <p:sp>
        <p:nvSpPr>
          <p:cNvPr id="5122" name="AutoShape 2" descr="https://memorial-zv.ru/800/600/https/sun3-13.userapi.com/yhVPPQQD83ovF3BckDI2WIFjTaAUKbsytbyYAw/4hF6zm6U9C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memorial-zv.ru/800/600/https/sun3-13.userapi.com/yhVPPQQD83ovF3BckDI2WIFjTaAUKbsytbyYAw/4hF6zm6U9C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/>
          <a:srcRect l="26902" t="7552" r="37572" b="15789"/>
          <a:stretch>
            <a:fillRect/>
          </a:stretch>
        </p:blipFill>
        <p:spPr bwMode="auto">
          <a:xfrm>
            <a:off x="6731000" y="618067"/>
            <a:ext cx="4521200" cy="5401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55927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blogger.googleusercontent.com/img/b/R29vZ2xl/AVvXsEh3nUxnjaYtYddj0xmpYEwgcDSOyCGF5M3yVVrvfiZTibhJxhawFre2XlrJJYMiurlmlsE3Q_Zc1EMIdEm1oFqoK6bJdo7_WSAP1VlCvAnmaFFJr4EAT4beAawEy1qL7x4FsjlYBrp_zMnv3TnacIKQ-tLpMR_9RrZXLgSDD3GhRu7GIuaHWmYhfg2FCw/s730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5767" y="4641669"/>
            <a:ext cx="4716667" cy="164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b="1" u="sng" dirty="0" smtClean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Грезит</a:t>
            </a:r>
            <a:r>
              <a:rPr lang="ru-RU" sz="2800" dirty="0" smtClean="0">
                <a:solidFill>
                  <a:srgbClr val="38185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smtClean="0">
                <a:solidFill>
                  <a:srgbClr val="381850"/>
                </a:solidFill>
                <a:latin typeface="Georgia" pitchFamily="18" charset="0"/>
                <a:cs typeface="Arial" pitchFamily="34" charset="0"/>
              </a:rPr>
              <a:t>- </a:t>
            </a:r>
            <a:r>
              <a:rPr lang="ru-RU" sz="28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мечтает.</a:t>
            </a:r>
            <a:endParaRPr lang="ru-RU" sz="2800" dirty="0" smtClean="0"/>
          </a:p>
          <a:p>
            <a:endParaRPr lang="ru-RU" sz="2800" b="1" u="sng" dirty="0" smtClean="0">
              <a:solidFill>
                <a:srgbClr val="381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800" b="1" u="sng" dirty="0" smtClean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Межа</a:t>
            </a:r>
            <a:r>
              <a:rPr lang="ru-RU" sz="2800" u="sng" dirty="0" smtClean="0">
                <a:solidFill>
                  <a:srgbClr val="3818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граница земельных участков.</a:t>
            </a:r>
            <a:r>
              <a:rPr lang="ru-RU" sz="2800" dirty="0" smtClean="0"/>
              <a:t> </a:t>
            </a:r>
          </a:p>
          <a:p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333012" y="548722"/>
            <a:ext cx="5203972" cy="52642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В синем небе плывут над полями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Облака с золотыми краями;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Чуть заметен над лесом туман,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Тёплый вечер прозрачно-румян.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   Вот уж веет прохладой ночною;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Грезит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 колос над узкой </a:t>
            </a: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межою;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Месяц огненным шаром встаёт,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Красным заревом лес обдаёт.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   Кротко звёзд золотое сиянье,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В чистом поле покой и молчанье;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Точно в храме, стою я в тиши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И в восторге молюсь от души.</a:t>
            </a:r>
          </a:p>
          <a:p>
            <a:pPr>
              <a:buNone/>
            </a:pPr>
            <a:r>
              <a:rPr lang="ru-RU" sz="2800" dirty="0" smtClean="0">
                <a:latin typeface="Bahnschrift Condensed" pitchFamily="34" charset="0"/>
              </a:rPr>
              <a:t>                                              </a:t>
            </a:r>
          </a:p>
          <a:p>
            <a:pPr>
              <a:buNone/>
            </a:pPr>
            <a:r>
              <a:rPr lang="ru-RU" sz="3100" dirty="0" smtClean="0"/>
              <a:t>                                                                                 </a:t>
            </a:r>
            <a:endParaRPr lang="ru-RU" sz="3100" dirty="0" smtClean="0">
              <a:latin typeface="Bahnschrift Condensed" pitchFamily="34" charset="0"/>
            </a:endParaRPr>
          </a:p>
          <a:p>
            <a:endParaRPr lang="ru-RU" dirty="0"/>
          </a:p>
        </p:txBody>
      </p:sp>
      <p:pic>
        <p:nvPicPr>
          <p:cNvPr id="7" name="Picture 2" descr="C:\Users\Преподаватель\Desktop\фотомама\17366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42857" y="3378927"/>
            <a:ext cx="3573577" cy="2358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blogger.googleusercontent.com/img/b/R29vZ2xl/AVvXsEh3nUxnjaYtYddj0xmpYEwgcDSOyCGF5M3yVVrvfiZTibhJxhawFre2XlrJJYMiurlmlsE3Q_Zc1EMIdEm1oFqoK6bJdo7_WSAP1VlCvAnmaFFJr4EAT4beAawEy1qL7x4FsjlYBrp_zMnv3TnacIKQ-tLpMR_9RrZXLgSDD3GhRu7GIuaHWmYhfg2FCw/s730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5767" y="4641669"/>
            <a:ext cx="4716667" cy="164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b="1" u="sng" dirty="0" smtClean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Зарево</a:t>
            </a:r>
            <a:r>
              <a:rPr lang="ru-RU" sz="3200" b="1" dirty="0" smtClean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</a:t>
            </a:r>
            <a:r>
              <a:rPr lang="ru-RU" sz="3200" dirty="0" smtClean="0">
                <a:latin typeface="Arial" pitchFamily="34" charset="0"/>
                <a:cs typeface="Times New Roman" pitchFamily="18" charset="0"/>
              </a:rPr>
              <a:t>огненный свет или отблеск на небе от небесных явлений</a:t>
            </a:r>
            <a:r>
              <a:rPr lang="ru-RU" sz="3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.</a:t>
            </a:r>
            <a:r>
              <a:rPr lang="ru-RU" sz="3200" dirty="0" smtClean="0"/>
              <a:t> </a:t>
            </a:r>
          </a:p>
          <a:p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333012" y="548722"/>
            <a:ext cx="5203972" cy="52642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В синем небе плывут над полями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Облака с золотыми краями;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Чуть заметен над лесом туман,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Тёплый вечер прозрачно-румян.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   Вот уж веет прохладой ночною;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Грезит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 колос над узкой </a:t>
            </a: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межою;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Месяц огненным шаром встаёт,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Красным </a:t>
            </a: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заревом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 лес обдаёт.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   Кротко звёзд золотое сиянье,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В чистом поле покой и молчанье;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Точно в храме, стою я в тиши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И в восторге молюсь от души.</a:t>
            </a:r>
          </a:p>
          <a:p>
            <a:pPr>
              <a:buNone/>
            </a:pPr>
            <a:r>
              <a:rPr lang="ru-RU" sz="2800" dirty="0" smtClean="0">
                <a:latin typeface="Bahnschrift Condensed" pitchFamily="34" charset="0"/>
              </a:rPr>
              <a:t>                                              </a:t>
            </a:r>
          </a:p>
          <a:p>
            <a:pPr>
              <a:buNone/>
            </a:pPr>
            <a:r>
              <a:rPr lang="ru-RU" sz="3100" dirty="0" smtClean="0"/>
              <a:t>                                                                                 </a:t>
            </a:r>
            <a:endParaRPr lang="ru-RU" sz="3100" dirty="0" smtClean="0">
              <a:latin typeface="Bahnschrift Condensed" pitchFamily="34" charset="0"/>
            </a:endParaRPr>
          </a:p>
          <a:p>
            <a:endParaRPr lang="ru-RU" dirty="0"/>
          </a:p>
        </p:txBody>
      </p:sp>
      <p:pic>
        <p:nvPicPr>
          <p:cNvPr id="8" name="Picture 2" descr="C:\Users\Преподаватель\Desktop\фотомама\zarev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470" y="3113151"/>
            <a:ext cx="4033501" cy="27957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blogger.googleusercontent.com/img/b/R29vZ2xl/AVvXsEh3nUxnjaYtYddj0xmpYEwgcDSOyCGF5M3yVVrvfiZTibhJxhawFre2XlrJJYMiurlmlsE3Q_Zc1EMIdEm1oFqoK6bJdo7_WSAP1VlCvAnmaFFJr4EAT4beAawEy1qL7x4FsjlYBrp_zMnv3TnacIKQ-tLpMR_9RrZXLgSDD3GhRu7GIuaHWmYhfg2FCw/s730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5767" y="4641669"/>
            <a:ext cx="4716667" cy="164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b="1" u="sng" dirty="0" smtClean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Храм</a:t>
            </a:r>
            <a:r>
              <a:rPr lang="ru-RU" sz="3200" b="1" dirty="0" smtClean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</a:t>
            </a:r>
            <a:r>
              <a:rPr lang="ru-RU" sz="3200" dirty="0" smtClean="0">
                <a:latin typeface="Arial" pitchFamily="34" charset="0"/>
                <a:cs typeface="Times New Roman" pitchFamily="18" charset="0"/>
              </a:rPr>
              <a:t>здание для совершения богослужения и религиозных обрядов.</a:t>
            </a:r>
            <a:r>
              <a:rPr lang="ru-RU" sz="3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/>
              <a:t> </a:t>
            </a:r>
          </a:p>
          <a:p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333012" y="548722"/>
            <a:ext cx="5203972" cy="52642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В синем небе плывут над полями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Облака с золотыми краями;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Чуть заметен над лесом туман,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Тёплый вечер прозрачно-румян.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   Вот уж веет прохладой ночною;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Грезит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 колос над узкой </a:t>
            </a: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межою;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Месяц огненным шаром встаёт,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Красным </a:t>
            </a: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заревом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 лес обдаёт.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   Кротко звёзд золотое сиянье,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В чистом поле покой и молчанье;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Точно </a:t>
            </a: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в храме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, стою я в тиши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И в восторге молюсь от души.</a:t>
            </a:r>
          </a:p>
          <a:p>
            <a:pPr>
              <a:buNone/>
            </a:pPr>
            <a:r>
              <a:rPr lang="ru-RU" sz="2800" dirty="0" smtClean="0">
                <a:latin typeface="Bahnschrift Condensed" pitchFamily="34" charset="0"/>
              </a:rPr>
              <a:t>                                              </a:t>
            </a:r>
          </a:p>
          <a:p>
            <a:pPr>
              <a:buNone/>
            </a:pPr>
            <a:r>
              <a:rPr lang="ru-RU" sz="3100" dirty="0" smtClean="0"/>
              <a:t>                                                                                 </a:t>
            </a:r>
            <a:endParaRPr lang="ru-RU" sz="3100" dirty="0" smtClean="0">
              <a:latin typeface="Bahnschrift Condensed" pitchFamily="34" charset="0"/>
            </a:endParaRPr>
          </a:p>
          <a:p>
            <a:endParaRPr lang="ru-RU" dirty="0"/>
          </a:p>
        </p:txBody>
      </p:sp>
      <p:pic>
        <p:nvPicPr>
          <p:cNvPr id="24580" name="Picture 4" descr="https://sportishka.com/uploads/posts/2022-03/thumbs/1646134863_8-sportishka-com-p-doroga-k-khramu-turizm-krasivo-foto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4956" y="3370218"/>
            <a:ext cx="3853543" cy="2569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Мечтает</a:t>
            </a:r>
          </a:p>
          <a:p>
            <a:r>
              <a:rPr lang="ru-RU" dirty="0" smtClean="0"/>
              <a:t>Восхищение</a:t>
            </a:r>
          </a:p>
          <a:p>
            <a:r>
              <a:rPr lang="ru-RU" dirty="0" smtClean="0"/>
              <a:t>Жёлтый, оранжевый</a:t>
            </a:r>
          </a:p>
          <a:p>
            <a:r>
              <a:rPr lang="ru-RU" dirty="0" smtClean="0"/>
              <a:t>Мерцать, переливаться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0266" y="1247035"/>
            <a:ext cx="4990607" cy="4456252"/>
          </a:xfrm>
        </p:spPr>
        <p:txBody>
          <a:bodyPr/>
          <a:lstStyle/>
          <a:p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rial" pitchFamily="34" charset="0"/>
              </a:rPr>
              <a:t>Подберите </a:t>
            </a: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rial" pitchFamily="34" charset="0"/>
              </a:rPr>
              <a:t>синонимы</a:t>
            </a: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rial" pitchFamily="34" charset="0"/>
              </a:rPr>
              <a:t> к  словам:</a:t>
            </a: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Грезит-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Восторг-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Золотой-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Сиять -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GReverence-Oblique"/>
                <a:ea typeface="Calibri" pitchFamily="34" charset="0"/>
                <a:cs typeface="Times New Roman" pitchFamily="18" charset="0"/>
              </a:rPr>
              <a:t>Жаркий, знойный, </a:t>
            </a:r>
          </a:p>
          <a:p>
            <a:pPr>
              <a:buNone/>
            </a:pPr>
            <a:r>
              <a:rPr lang="ru-RU" dirty="0" smtClean="0">
                <a:latin typeface="AGReverence-Oblique"/>
                <a:ea typeface="Calibri" pitchFamily="34" charset="0"/>
                <a:cs typeface="Times New Roman" pitchFamily="18" charset="0"/>
              </a:rPr>
              <a:t>тёплый</a:t>
            </a:r>
          </a:p>
          <a:p>
            <a:r>
              <a:rPr lang="ru-RU" dirty="0" smtClean="0">
                <a:latin typeface="AGReverence-Oblique"/>
                <a:ea typeface="Calibri" pitchFamily="34" charset="0"/>
                <a:cs typeface="Times New Roman" pitchFamily="18" charset="0"/>
              </a:rPr>
              <a:t>Огорчение, печаль,</a:t>
            </a:r>
          </a:p>
          <a:p>
            <a:pPr>
              <a:buNone/>
            </a:pPr>
            <a:r>
              <a:rPr lang="ru-RU" dirty="0" smtClean="0">
                <a:latin typeface="AGReverence-Oblique"/>
                <a:ea typeface="Calibri" pitchFamily="34" charset="0"/>
                <a:cs typeface="Times New Roman" pitchFamily="18" charset="0"/>
              </a:rPr>
              <a:t>тоска</a:t>
            </a:r>
            <a:endParaRPr lang="ru-RU" dirty="0" smtClean="0">
              <a:latin typeface="AGReverence-Oblique"/>
            </a:endParaRPr>
          </a:p>
          <a:p>
            <a:endParaRPr lang="ru-RU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rial" pitchFamily="34" charset="0"/>
              </a:rPr>
              <a:t>Подберите 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rial" pitchFamily="34" charset="0"/>
              </a:rPr>
              <a:t>антонимы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rial" pitchFamily="34" charset="0"/>
              </a:rPr>
              <a:t> к  словам:</a:t>
            </a: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indent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38185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indent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3818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Прохладный</a:t>
            </a:r>
            <a:r>
              <a:rPr lang="ru-RU" sz="3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-</a:t>
            </a:r>
          </a:p>
          <a:p>
            <a:pPr lvl="0" indent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3818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Восторг</a:t>
            </a:r>
            <a:r>
              <a:rPr lang="ru-RU" sz="3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В синем небе плывут над полями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Облака с золотыми краями;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Чуть заметен над лесом туман,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Тёплый вечер прозрачно-румян.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   Вот уж веет прохладой ночною;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Грезит колос над узкой межою;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Месяц огненным шаром встаёт,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Красным заревом лес обдаёт.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   Кротко звёзд золотое сиянье,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В чистом поле покой и молчанье;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Точно в храме, стою я в тиши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И в восторге молюсь от души.</a:t>
            </a:r>
          </a:p>
          <a:p>
            <a:pPr>
              <a:buNone/>
            </a:pPr>
            <a:r>
              <a:rPr lang="ru-RU" dirty="0" smtClean="0">
                <a:latin typeface="Bahnschrift Condensed" pitchFamily="34" charset="0"/>
              </a:rPr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6392" y="705394"/>
            <a:ext cx="4990607" cy="50327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Найдите в тексте эпитеты.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949440" y="1149531"/>
            <a:ext cx="1210491" cy="1588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554685" y="1458685"/>
            <a:ext cx="2146664" cy="4355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605452" y="2020389"/>
            <a:ext cx="3740331" cy="13062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990114" y="2764971"/>
            <a:ext cx="2225040" cy="4355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765177" y="3052353"/>
            <a:ext cx="1397726" cy="21773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7467600" y="3300549"/>
            <a:ext cx="2042161" cy="3048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736079" y="3640184"/>
            <a:ext cx="1859280" cy="2177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190412" y="4288971"/>
            <a:ext cx="1798319" cy="21772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6605452" y="4572000"/>
            <a:ext cx="1589314" cy="13063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s://blogger.googleusercontent.com/img/b/R29vZ2xl/AVvXsEh3nUxnjaYtYddj0xmpYEwgcDSOyCGF5M3yVVrvfiZTibhJxhawFre2XlrJJYMiurlmlsE3Q_Zc1EMIdEm1oFqoK6bJdo7_WSAP1VlCvAnmaFFJr4EAT4beAawEy1qL7x4FsjlYBrp_zMnv3TnacIKQ-tLpMR_9RrZXLgSDD3GhRu7GIuaHWmYhfg2FCw/s730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732" y="3178629"/>
            <a:ext cx="4716667" cy="2290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В синем небе плывут над полями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Облака с золотыми краями;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Чуть заметен над лесом туман,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Тёплый вечер прозрачно-румян.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   Вот уж веет прохладой ночною;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Грезит колос над узкой межою;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Месяц огненным шаром встаёт,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Красным заревом лес обдаёт.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   Кротко звёзд золотое сиянье,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В чистом поле покой и молчанье;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Точно в храме, стою я в тиши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И в восторге молюсь от души.</a:t>
            </a:r>
          </a:p>
          <a:p>
            <a:pPr>
              <a:buNone/>
            </a:pPr>
            <a:r>
              <a:rPr lang="ru-RU" dirty="0" smtClean="0">
                <a:latin typeface="Bahnschrift Condensed" pitchFamily="34" charset="0"/>
              </a:rPr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6392" y="705394"/>
            <a:ext cx="4990607" cy="50327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Найдите в тексте сравнения.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" descr="https://blogger.googleusercontent.com/img/b/R29vZ2xl/AVvXsEh3nUxnjaYtYddj0xmpYEwgcDSOyCGF5M3yVVrvfiZTibhJxhawFre2XlrJJYMiurlmlsE3Q_Zc1EMIdEm1oFqoK6bJdo7_WSAP1VlCvAnmaFFJr4EAT4beAawEy1qL7x4FsjlYBrp_zMnv3TnacIKQ-tLpMR_9RrZXLgSDD3GhRu7GIuaHWmYhfg2FCw/s730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732" y="3178629"/>
            <a:ext cx="4716667" cy="2290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6635931" y="4894218"/>
            <a:ext cx="164592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В синем небе плывут над полями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Облака с золотыми краями;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Чуть заметен над лесом туман,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Тёплый вечер прозрачно-румян.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   Вот уж веет прохладой ночною;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Грезит колос над узкой межою;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Месяц огненным шаром встаёт,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Красным заревом лес обдаёт.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   Кротко звёзд золотое сиянье,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В чистом поле покой и молчанье;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Точно в храме, стою я в тиши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И в восторге молюсь от души.</a:t>
            </a:r>
          </a:p>
          <a:p>
            <a:pPr>
              <a:buNone/>
            </a:pPr>
            <a:r>
              <a:rPr lang="ru-RU" dirty="0" smtClean="0">
                <a:latin typeface="Bahnschrift Condensed" pitchFamily="34" charset="0"/>
              </a:rPr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6392" y="705394"/>
            <a:ext cx="4990607" cy="50327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Найдите в тексте метафоры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" descr="https://blogger.googleusercontent.com/img/b/R29vZ2xl/AVvXsEh3nUxnjaYtYddj0xmpYEwgcDSOyCGF5M3yVVrvfiZTibhJxhawFre2XlrJJYMiurlmlsE3Q_Zc1EMIdEm1oFqoK6bJdo7_WSAP1VlCvAnmaFFJr4EAT4beAawEy1qL7x4FsjlYBrp_zMnv3TnacIKQ-tLpMR_9RrZXLgSDD3GhRu7GIuaHWmYhfg2FCw/s730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732" y="3178629"/>
            <a:ext cx="4716667" cy="2290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7524205" y="2055223"/>
            <a:ext cx="2821578" cy="87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7432765" y="3326674"/>
            <a:ext cx="1894115" cy="43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В синем небе плывут над полями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Облака с золотыми краями;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Чуть заметен над лесом туман,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Тёплый вечер прозрачно-румян.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   Вот уж веет прохладой ночною;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Грезит колос над узкой межою;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Месяц огненным шаром встаёт,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Красным заревом лес обдаёт.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   Кротко звёзд золотое сиянье,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В чистом поле покой и молчанье;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Точно в храме, стою я в тиши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И в восторге молюсь от души.</a:t>
            </a:r>
          </a:p>
          <a:p>
            <a:pPr>
              <a:buNone/>
            </a:pPr>
            <a:r>
              <a:rPr lang="ru-RU" dirty="0" smtClean="0">
                <a:latin typeface="Bahnschrift Condensed" pitchFamily="34" charset="0"/>
              </a:rPr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6392" y="705394"/>
            <a:ext cx="4990607" cy="50327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Найдите в тексте олицетворения.</a:t>
            </a:r>
            <a:r>
              <a:rPr lang="ru-RU" sz="2800" b="1" dirty="0" smtClean="0"/>
              <a:t> 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6601096" y="3004457"/>
            <a:ext cx="1497875" cy="174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657702" y="4297682"/>
            <a:ext cx="1484812" cy="130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152708" y="4302037"/>
            <a:ext cx="818606" cy="87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s://cdn.culture.ru/images/a9aac9e2-eb8f-5862-869e-1b234008e4f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13" y="1996680"/>
            <a:ext cx="4328365" cy="3625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"В синем небе плывут над полями"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Пословицы: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видав вечера и хвалиться нечего.</a:t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Солнца нет, так и месяц светит.</a:t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Закат солнца молитвой провожают.</a:t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Каковы глаза, такова и природа.</a:t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Красота не от моды, а от природы.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Главная мысль стихотворения:</a:t>
            </a:r>
            <a:endParaRPr lang="ru-RU" sz="2000" dirty="0" smtClean="0"/>
          </a:p>
          <a:p>
            <a:r>
              <a:rPr lang="ru-RU" sz="2000" dirty="0" smtClean="0"/>
              <a:t>Нет ничего чудесней тихого летнего вечера.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Чему учит стихотворение: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Стихотворение учит любить прекрасное, любить природу, восторгаться ее красотой.</a:t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очень мелодичное и восторженное стихотворение, которое заставляет читателя пожалеть о невозможности каждый день, каждый час радоваться летнему вечеру, его тихой и возвышенной красоте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Саввич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Никитин</a:t>
            </a:r>
          </a:p>
          <a:p>
            <a:pPr algn="ctr">
              <a:buNone/>
            </a:pPr>
            <a:r>
              <a:rPr lang="ru-RU" sz="2400" dirty="0" smtClean="0"/>
              <a:t>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родился </a:t>
            </a:r>
          </a:p>
          <a:p>
            <a:pPr algn="ctr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сентября </a:t>
            </a:r>
          </a:p>
          <a:p>
            <a:pPr algn="ctr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1824 года, а умер </a:t>
            </a:r>
          </a:p>
          <a:p>
            <a:pPr algn="ctr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октября 1861 года. </a:t>
            </a:r>
          </a:p>
          <a:p>
            <a:pPr algn="ctr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русский поэт.</a:t>
            </a:r>
          </a:p>
          <a:p>
            <a:pPr algn="ctr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098" name="Picture 2" descr="https://avatars.mds.yandex.net/get-altay/2006845/2a0000016dfa9a707dd42e6f408a55975f92/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5696" y="524934"/>
            <a:ext cx="4386540" cy="5647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		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Не видав вечера и хвалиться нечего.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Солнца нет, так и месяц светит.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Закат солнца молитвой провожают.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Каковы глаза, такова и природа.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Красота не от моды, а от природы.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Пословицы к стихотворению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"В синем небе плывут над полями"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cdn.culture.ru/images/a9aac9e2-eb8f-5862-869e-1b234008e4f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9147" y="2690947"/>
            <a:ext cx="3747288" cy="3138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392" y="859240"/>
            <a:ext cx="4990606" cy="94438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Дом-музей                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И. Никитина  в Воронеже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Мемориальные доски в память об Иване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Саввиче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Никитине появились в Воронеже еще в дореволюционное время. Первые из них были установлены в 1911 году к 50-летию со дня смерти поэта. Они разместились на доме, где жил поэт и на здании книжной лавки Никитина. На массивной плите серого гранита на стене дома-музея Ивана Никитина выгравирован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текст: «ЗДЕСЬ ЖИЛЪ И УМЕРЪ 16 ОКТЯБРЯ 1861 ГОДА ПОЭТ И. С. НИКИТИНЪ».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https://sun9-18.userapi.com/impg/4EKajVA07patCpD7I9yXDlGSd2Jcg-NzWGFDqQ/bpPL1sWDHtM.jpg?size=807x337&amp;quality=96&amp;sign=ea4aa15a615a99c5bfc0788b7a027f1c&amp;c_uniq_tag=cxghNvREisUsxxq2HftiRyLs2_1lNOZiq7ctsQXwktA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3646" y="3805512"/>
            <a:ext cx="4197532" cy="2340163"/>
          </a:xfrm>
          <a:prstGeom prst="rect">
            <a:avLst/>
          </a:prstGeom>
          <a:noFill/>
        </p:spPr>
      </p:pic>
      <p:pic>
        <p:nvPicPr>
          <p:cNvPr id="9" name="Picture 4" descr="https://i2.photo.2gis.com/images/geo/31/4362862153055236_4e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353" y="1645602"/>
            <a:ext cx="5128838" cy="3422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83382" y="4850673"/>
            <a:ext cx="5144893" cy="1127719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Составитель: Асеева Е.В.</a:t>
            </a:r>
          </a:p>
          <a:p>
            <a:pPr>
              <a:buNone/>
            </a:pPr>
            <a:r>
              <a:rPr lang="ru-RU" sz="2000" dirty="0" smtClean="0"/>
              <a:t>11.12. 2023г. МАОУ гимназия №49 </a:t>
            </a:r>
          </a:p>
          <a:p>
            <a:pPr>
              <a:buNone/>
            </a:pPr>
            <a:r>
              <a:rPr lang="ru-RU" sz="2000" dirty="0" smtClean="0"/>
              <a:t> г. Тюмень 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70" name="Picture 6" descr="https://cf3.ppt-online.org/files3/slide/q/QkPuBnqRID9zyg5Tc7AhljpYC0wOJMimWexHFb/slide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080" y="1088571"/>
            <a:ext cx="5045930" cy="4310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Родился поэт в городе Воронеже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3"/>
          </p:nvPr>
        </p:nvSpPr>
        <p:spPr>
          <a:xfrm>
            <a:off x="6479532" y="508000"/>
            <a:ext cx="5087912" cy="5405689"/>
          </a:xfrm>
        </p:spPr>
        <p:txBody>
          <a:bodyPr/>
          <a:lstStyle/>
          <a:p>
            <a:r>
              <a:rPr lang="ru-RU" dirty="0" smtClean="0"/>
              <a:t>У отца его был завод, где делали свечи, и лавка (так называли тогда небольшой магазин). </a:t>
            </a:r>
            <a:endParaRPr lang="ru-RU" dirty="0"/>
          </a:p>
        </p:txBody>
      </p:sp>
      <p:pic>
        <p:nvPicPr>
          <p:cNvPr id="3074" name="Picture 2" descr="https://i.pinimg.com/originals/bd/67/43/bd674315f935402a6d4abc6b4e802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107" y="2412470"/>
            <a:ext cx="4939221" cy="3412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gorenka.org/images/fotoarhiv/voronezh/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4928" y="2260600"/>
            <a:ext cx="3792506" cy="2294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://studiolum.com/wang/russian/nep-nepmans-soviet-union-1920-30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4203699"/>
            <a:ext cx="2923175" cy="2038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46439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Постоялый двор (заезжий дом) — в Российской империи, Руси, тип недорогой крестьянской гостиницы — помещение для отдыха и ночлега с двором для размещения лошадей и экипажей.</a:t>
            </a:r>
            <a:endParaRPr lang="ru-RU" sz="18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Мечтал Никитин - старший: «Вырастет сын  и станет лекарем. Будет помогать людям от разных хворей». Но мечта так и осталась мечтой. Отец разорился, и стал сын работать вместе с ним на постоялом дворе.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0" name="AutoShape 2" descr="https://cleaningnn.ru/800/600/https/oldsaratov.ru/sites/default/files/photos/additional/2012-06/1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13243" t="15618" r="23820" b="18881"/>
          <a:stretch>
            <a:fillRect/>
          </a:stretch>
        </p:blipFill>
        <p:spPr bwMode="auto">
          <a:xfrm>
            <a:off x="6688668" y="2582335"/>
            <a:ext cx="47752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98569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76555" y="505179"/>
            <a:ext cx="5203972" cy="526420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Найдя свободную минутку, уходил Иван в какой-нибудь уголок дома, где можно было сидеть в тишине, читать или писать стихи. « С летами росла любовь к поэзии, но вместе с ней росло и сомнение: есть ли во мне хоть капля дарования»,- писал Никитин.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https://upload.wikimedia.org/wikipedia/commons/thumb/f/fe/Nikitin_IS_by_Timm.jpg/1280px-Nikitin_IS_by_Ti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1509" y="739245"/>
            <a:ext cx="4368352" cy="5187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https://hudognik.net/cache/60538_gal2.jpg"/>
          <p:cNvPicPr>
            <a:picLocks noChangeAspect="1" noChangeArrowheads="1"/>
          </p:cNvPicPr>
          <p:nvPr/>
        </p:nvPicPr>
        <p:blipFill>
          <a:blip r:embed="rId2" cstate="print"/>
          <a:srcRect b="10486"/>
          <a:stretch>
            <a:fillRect/>
          </a:stretch>
        </p:blipFill>
        <p:spPr bwMode="auto">
          <a:xfrm>
            <a:off x="3052054" y="4450081"/>
            <a:ext cx="2822875" cy="1907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6392" y="889000"/>
            <a:ext cx="4990607" cy="484912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было у него не просто дарование, а огромный талант. Сколько прекрасных стихов написал поэт о рассвете, вечере, смене времён года!</a:t>
            </a:r>
          </a:p>
          <a:p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Полюбуйся: весна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Наступает,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Журавли караваном летят, 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ярком золоте день 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утопает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ручьи по оврагам 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шумят.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9462" name="Picture 6" descr="http://gdz-gramota.ru/wp-content/uploads/2021/11/9-8-905x679.jpg"/>
          <p:cNvPicPr>
            <a:picLocks noChangeAspect="1" noChangeArrowheads="1"/>
          </p:cNvPicPr>
          <p:nvPr/>
        </p:nvPicPr>
        <p:blipFill>
          <a:blip r:embed="rId3"/>
          <a:srcRect t="5489" b="3015"/>
          <a:stretch>
            <a:fillRect/>
          </a:stretch>
        </p:blipFill>
        <p:spPr bwMode="auto">
          <a:xfrm>
            <a:off x="6419980" y="1245326"/>
            <a:ext cx="5048750" cy="4336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2440" y="653224"/>
            <a:ext cx="5484520" cy="520764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 хорошо проснуться рано-рано утром,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когда «безлюдье вокруг»!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Пробежаться по траве,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покрытой капельками росы,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навстречу просыпающемуся 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солнышку: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Птички солнышка ждут,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птички песни поют,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 стоит себе лес, улыбается.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 Вот и солнце встает,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из-за пашен блестит,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 морями ночлег свой покинуло.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20484" name="Picture 4" descr="https://photocentra.ru/images/main59/599575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0137" y="1147989"/>
            <a:ext cx="5138057" cy="392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>
          <a:xfrm>
            <a:off x="766354" y="759358"/>
            <a:ext cx="5024846" cy="4456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Reverence-Oblique" panose="020B7200000000000000" pitchFamily="34" charset="0"/>
                <a:ea typeface="+mn-ea"/>
                <a:cs typeface="+mn-cs"/>
              </a:rPr>
              <a:t>	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Reverence-Oblique" panose="020B7200000000000000" pitchFamily="34" charset="0"/>
                <a:ea typeface="+mn-ea"/>
                <a:cs typeface="+mn-cs"/>
              </a:rPr>
              <a:t>Стихи Ивана Никитина необыкновенно певучи 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Reverence-Oblique" panose="020B7200000000000000" pitchFamily="34" charset="0"/>
                <a:ea typeface="+mn-ea"/>
                <a:cs typeface="+mn-cs"/>
              </a:rPr>
              <a:t>и музыкальны. 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Reverence-Oblique" panose="020B7200000000000000" pitchFamily="34" charset="0"/>
                <a:ea typeface="+mn-ea"/>
                <a:cs typeface="+mn-cs"/>
              </a:rPr>
              <a:t>	Более 60 песен и 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Reverence-Oblique" panose="020B7200000000000000" pitchFamily="34" charset="0"/>
                <a:ea typeface="+mn-ea"/>
                <a:cs typeface="+mn-cs"/>
              </a:rPr>
              <a:t>романсов сочинили 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Reverence-Oblique" panose="020B7200000000000000" pitchFamily="34" charset="0"/>
                <a:ea typeface="+mn-ea"/>
                <a:cs typeface="+mn-cs"/>
              </a:rPr>
              <a:t>композиторы на эти стихи.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Reverence-Oblique" panose="020B7200000000000000" pitchFamily="34" charset="0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23306" t="32710" r="33937" b="35826"/>
          <a:stretch>
            <a:fillRect/>
          </a:stretch>
        </p:blipFill>
        <p:spPr bwMode="auto">
          <a:xfrm>
            <a:off x="1201784" y="4058194"/>
            <a:ext cx="4376012" cy="1811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В синем небе плывут над полями (Никитин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627449" y="1619295"/>
            <a:ext cx="4937534" cy="35535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37166" y="441850"/>
            <a:ext cx="35375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синем небе…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33013" y="944880"/>
            <a:ext cx="5203972" cy="535141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В синем небе плывут над полями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Облака с золотыми краями;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Чуть заметен над лесом туман,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Тёплый вечер прозрачно-румян.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   Вот уж веет прохладой ночною;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Грезит колос над узкой межою;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Месяц огненным шаром встаёт,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Красным заревом лес обдаёт.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   Кротко звёзд золотое сиянье,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В чистом поле покой и молчанье;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Точно в храме, стою я в тиши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И в восторге молюсь от души.</a:t>
            </a:r>
          </a:p>
          <a:p>
            <a:pPr>
              <a:buNone/>
            </a:pPr>
            <a:r>
              <a:rPr lang="ru-RU" sz="2800" dirty="0" smtClean="0">
                <a:latin typeface="Bahnschrift Condensed" pitchFamily="34" charset="0"/>
              </a:rPr>
              <a:t>                                              </a:t>
            </a:r>
          </a:p>
          <a:p>
            <a:pPr>
              <a:buNone/>
            </a:pPr>
            <a:r>
              <a:rPr lang="ru-RU" sz="3100" dirty="0" smtClean="0"/>
              <a:t>                                                                                 </a:t>
            </a:r>
            <a:endParaRPr lang="ru-RU" sz="3100" dirty="0" smtClean="0">
              <a:latin typeface="Bahnschrift Condensed" pitchFamily="34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8644" y="567767"/>
            <a:ext cx="4990607" cy="445625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Reverence-Oblique"/>
              </a:rPr>
              <a:t>	Стихотворение было написано Иваном Никитиным в 1858 году.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Reverence-Oblique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Reverence-Oblique"/>
              </a:rPr>
              <a:t>	По жанру это пейзажная лирика.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Reverence-Oblique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Reverence-Oblique"/>
              </a:rPr>
              <a:t>Поэт с восторгом описывает вечер, описывает окружающую природу. Он рассказывает о том, какие чувства в его душе пробудила природа. Поэт сравнивает природу с храмом, а свои чувства к ней с молитвой.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Reverence-Oblique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Reverence-Oblique"/>
              </a:rPr>
              <a:t>	Стихотворение состоит из 12 строк, трех четверостиший.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Reverence-Oblique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Reverence-Oblique"/>
              </a:rPr>
              <a:t> Рифмовка парная.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Reverence-Oblique"/>
            </a:endParaRPr>
          </a:p>
        </p:txBody>
      </p:sp>
      <p:pic>
        <p:nvPicPr>
          <p:cNvPr id="22530" name="Picture 2" descr="https://blogger.googleusercontent.com/img/b/R29vZ2xl/AVvXsEh3nUxnjaYtYddj0xmpYEwgcDSOyCGF5M3yVVrvfiZTibhJxhawFre2XlrJJYMiurlmlsE3Q_Zc1EMIdEm1oFqoK6bJdo7_WSAP1VlCvAnmaFFJr4EAT4beAawEy1qL7x4FsjlYBrp_zMnv3TnacIKQ-tLpMR_9RrZXLgSDD3GhRu7GIuaHWmYhfg2FCw/s730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3738" y="3147854"/>
            <a:ext cx="4332638" cy="3009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ние 8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листание 7" id="{0CE75DB1-FDE2-4B07-8783-FD2325410490}" vid="{4B0FD19C-AF86-4C35-9F38-0720CAB139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8</Template>
  <TotalTime>1123</TotalTime>
  <Words>456</Words>
  <Application>Microsoft Office PowerPoint</Application>
  <PresentationFormat>Произвольный</PresentationFormat>
  <Paragraphs>128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листание 8</vt:lpstr>
      <vt:lpstr>Иван  Саввич Никитин 1824-1861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Словарная работа.</vt:lpstr>
      <vt:lpstr>Словарная работа.</vt:lpstr>
      <vt:lpstr>Словарная работа.</vt:lpstr>
      <vt:lpstr>Слайд 13</vt:lpstr>
      <vt:lpstr>Слайд 14</vt:lpstr>
      <vt:lpstr>Слайд 15</vt:lpstr>
      <vt:lpstr>Слайд 16</vt:lpstr>
      <vt:lpstr>Слайд 17</vt:lpstr>
      <vt:lpstr>Слайд 18</vt:lpstr>
      <vt:lpstr>"В синем небе плывут над полями"</vt:lpstr>
      <vt:lpstr>Слайд 20</vt:lpstr>
      <vt:lpstr>Дом-музей                  И. Никитина  в Воронеже </vt:lpstr>
      <vt:lpstr>Слайд 22</vt:lpstr>
    </vt:vector>
  </TitlesOfParts>
  <Manager>Полшкова Виктория Валерьяновна</Manager>
  <Company>МАОУ ДО ЦРТДиЮКаменского района Пензенской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Книга</dc:title>
  <dc:subject>литература, книги</dc:subject>
  <dc:creator>Viktoriya Polshkova</dc:creator>
  <cp:keywords>литература;шаблон по литературе;книга</cp:keywords>
  <cp:lastModifiedBy>Елена Асеева</cp:lastModifiedBy>
  <cp:revision>92</cp:revision>
  <dcterms:created xsi:type="dcterms:W3CDTF">2016-11-15T09:14:47Z</dcterms:created>
  <dcterms:modified xsi:type="dcterms:W3CDTF">2023-12-10T17:44:55Z</dcterms:modified>
</cp:coreProperties>
</file>