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.xml" ContentType="application/vnd.openxmlformats-officedocument.presentationml.notesSlide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-8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Relationship Id="rId4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0262934906802"/>
          <c:y val="1.0166804521643232E-2"/>
          <c:w val="0.88212597514063351"/>
          <c:h val="0.655788780752486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юноши</c:v>
                </c:pt>
                <c:pt idx="1">
                  <c:v>девушки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</c:v>
                </c:pt>
                <c:pt idx="1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юноши</c:v>
                </c:pt>
                <c:pt idx="1">
                  <c:v>девушки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4.4000000000000004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203968"/>
        <c:axId val="41205120"/>
        <c:axId val="0"/>
      </c:bar3DChart>
      <c:catAx>
        <c:axId val="4120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1205120"/>
        <c:crosses val="autoZero"/>
        <c:auto val="1"/>
        <c:lblAlgn val="ctr"/>
        <c:lblOffset val="100"/>
        <c:noMultiLvlLbl val="0"/>
      </c:catAx>
      <c:valAx>
        <c:axId val="41205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120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4488005302503335"/>
          <c:w val="0.69166285509150516"/>
          <c:h val="0.16869454482575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43594367093538E-3"/>
          <c:y val="1.3210623629852888E-2"/>
          <c:w val="0.99265640563290647"/>
          <c:h val="0.82422823172682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8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1776798377220485"/>
                  <c:y val="-0.178610854368359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latin typeface="Arial Black" panose="020B0A04020102020204" pitchFamily="34" charset="0"/>
                      </a:rPr>
                      <a:t>77%</a:t>
                    </a:r>
                    <a:endParaRPr lang="en-US" b="1" dirty="0">
                      <a:latin typeface="Arial Black" panose="020B0A04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47701763762694"/>
                      <c:h val="0.1122602315919738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6474647226418987"/>
                  <c:y val="7.247683379403999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latin typeface="Arial Black" panose="020B0A04020102020204" pitchFamily="34" charset="0"/>
                      </a:rPr>
                      <a:t>23%</a:t>
                    </a:r>
                    <a:endParaRPr lang="en-US" b="1" dirty="0">
                      <a:latin typeface="Arial Black" panose="020B0A04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3458254249486"/>
                      <c:h val="9.409514557385509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</c:v>
                </c:pt>
                <c:pt idx="1">
                  <c:v>5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3783138533509E-3"/>
          <c:y val="2.4110050311084739E-2"/>
          <c:w val="0.99265640563290647"/>
          <c:h val="0.82422823172682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explosion val="4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6063772335079282"/>
                  <c:y val="-0.26786837647600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latin typeface="Arial Black" panose="020B0A04020102020204" pitchFamily="34" charset="0"/>
                      </a:rPr>
                      <a:t>86%</a:t>
                    </a:r>
                    <a:endParaRPr lang="en-US" b="1" dirty="0">
                      <a:latin typeface="Arial Black" panose="020B0A04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57311454155745"/>
                      <c:h val="0.1592380578484781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11362991191806383"/>
                  <c:y val="8.81361817222759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b="1" dirty="0" smtClean="0">
                        <a:latin typeface="Arial Black" panose="020B0A04020102020204" pitchFamily="34" charset="0"/>
                      </a:rPr>
                      <a:t>14%</a:t>
                    </a:r>
                    <a:endParaRPr lang="en-US" b="1" dirty="0">
                      <a:latin typeface="Arial Black" panose="020B0A04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3458254249486"/>
                      <c:h val="9.409514557385509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30262934906802"/>
          <c:y val="1.0166804521643232E-2"/>
          <c:w val="0.88212597514063351"/>
          <c:h val="0.6557887807524865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юноши</c:v>
                </c:pt>
                <c:pt idx="1">
                  <c:v>девушки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юноши</c:v>
                </c:pt>
                <c:pt idx="1">
                  <c:v>девушки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202432"/>
        <c:axId val="43203968"/>
        <c:axId val="0"/>
      </c:bar3DChart>
      <c:catAx>
        <c:axId val="4320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3203968"/>
        <c:crosses val="autoZero"/>
        <c:auto val="1"/>
        <c:lblAlgn val="ctr"/>
        <c:lblOffset val="100"/>
        <c:noMultiLvlLbl val="0"/>
      </c:catAx>
      <c:valAx>
        <c:axId val="43203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202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74488005302503335"/>
          <c:w val="0.69166285509150516"/>
          <c:h val="0.16869454482575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9265640563290647"/>
          <c:h val="0.82422823172682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explosion val="4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1.2515388677646861E-2"/>
                  <c:y val="-0.4297502562201353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latin typeface="Arial Black" panose="020B0A04020102020204" pitchFamily="34" charset="0"/>
                      </a:rPr>
                      <a:t>100%</a:t>
                    </a:r>
                    <a:endParaRPr lang="en-US" sz="1400" b="1" dirty="0">
                      <a:latin typeface="Arial Black" panose="020B0A04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57311454155745"/>
                      <c:h val="0.1592380578484781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6123285495824782E-2"/>
                  <c:y val="5.71375647872850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latin typeface="Arial Black" panose="020B0A04020102020204" pitchFamily="34" charset="0"/>
                      </a:rPr>
                      <a:t>0%</a:t>
                    </a:r>
                    <a:endParaRPr lang="en-US" sz="1400" b="1" dirty="0">
                      <a:latin typeface="Arial Black" panose="020B0A04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3458254249486"/>
                      <c:h val="9.409514557385509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13783138533509E-3"/>
          <c:y val="2.4110050311084739E-2"/>
          <c:w val="0.99265640563290647"/>
          <c:h val="0.824228231726820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8"/>
          <c:dPt>
            <c:idx val="0"/>
            <c:bubble3D val="0"/>
            <c:explosion val="42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latin typeface="Arial Black" panose="020B0A04020102020204" pitchFamily="34" charset="0"/>
                      </a:rPr>
                      <a:t>91%</a:t>
                    </a:r>
                    <a:endParaRPr lang="en-US" sz="1400" b="1" dirty="0">
                      <a:latin typeface="Arial Black" panose="020B0A04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757311454155745"/>
                      <c:h val="0.1592380578484781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9.7871186063773777E-2"/>
                  <c:y val="0.1088033143318654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Black" panose="020B0A04020102020204" pitchFamily="34" charset="0"/>
                        <a:ea typeface="+mn-ea"/>
                        <a:cs typeface="+mn-cs"/>
                      </a:defRPr>
                    </a:pPr>
                    <a:r>
                      <a:rPr lang="en-US" sz="1400" b="1" dirty="0" smtClean="0">
                        <a:latin typeface="Arial Black" panose="020B0A04020102020204" pitchFamily="34" charset="0"/>
                      </a:rPr>
                      <a:t>9%</a:t>
                    </a:r>
                    <a:endParaRPr lang="en-US" sz="1400" b="1" dirty="0">
                      <a:latin typeface="Arial Black" panose="020B0A0402010202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783458254249486"/>
                      <c:h val="9.4095145573855093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05826014809116E-2"/>
          <c:y val="0.1000038809155136"/>
          <c:w val="0.83706423889923864"/>
          <c:h val="0.59754331563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8039194820299669E-3"/>
                  <c:y val="0.27143910534210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0.275677433205577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юноши</c:v>
                </c:pt>
                <c:pt idx="1">
                  <c:v>девушки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5.6078389640599288E-2"/>
                  <c:y val="-2.50009702288784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729406756871921E-2"/>
                  <c:y val="-2.50009702288784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 Black" panose="020B0A04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юноши</c:v>
                </c:pt>
                <c:pt idx="1">
                  <c:v>девушки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304064"/>
        <c:axId val="43305600"/>
        <c:axId val="90643072"/>
      </c:bar3DChart>
      <c:catAx>
        <c:axId val="4330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3305600"/>
        <c:crosses val="autoZero"/>
        <c:auto val="1"/>
        <c:lblAlgn val="ctr"/>
        <c:lblOffset val="100"/>
        <c:noMultiLvlLbl val="0"/>
      </c:catAx>
      <c:valAx>
        <c:axId val="43305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304064"/>
        <c:crosses val="autoZero"/>
        <c:crossBetween val="between"/>
      </c:valAx>
      <c:serAx>
        <c:axId val="90643072"/>
        <c:scaling>
          <c:orientation val="minMax"/>
        </c:scaling>
        <c:delete val="1"/>
        <c:axPos val="b"/>
        <c:majorTickMark val="none"/>
        <c:minorTickMark val="none"/>
        <c:tickLblPos val="nextTo"/>
        <c:crossAx val="43305600"/>
        <c:crosses val="autoZero"/>
      </c:ser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417559689263903E-2"/>
          <c:y val="0.82547561982251683"/>
          <c:w val="0.51057695831697714"/>
          <c:h val="0.153094990766858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676153790128756E-3"/>
          <c:y val="0"/>
          <c:w val="0.98873655170100538"/>
          <c:h val="0.61675900417729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юноши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дисциплинорованность (75%)</c:v>
                </c:pt>
                <c:pt idx="1">
                  <c:v>целеустремленность (65%)</c:v>
                </c:pt>
                <c:pt idx="2">
                  <c:v>оптимизм (15 %)</c:v>
                </c:pt>
                <c:pt idx="3">
                  <c:v>уверенность в себе (50 %)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девушки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дисциплинорованность (75%)</c:v>
                </c:pt>
                <c:pt idx="1">
                  <c:v>целеустремленность (65%)</c:v>
                </c:pt>
                <c:pt idx="2">
                  <c:v>оптимизм (15 %)</c:v>
                </c:pt>
                <c:pt idx="3">
                  <c:v>уверенность в себе (50 %)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</c:v>
                </c:pt>
                <c:pt idx="1">
                  <c:v>7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402944"/>
        <c:axId val="44412928"/>
      </c:barChart>
      <c:catAx>
        <c:axId val="444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ru-RU"/>
          </a:p>
        </c:txPr>
        <c:crossAx val="44412928"/>
        <c:crosses val="autoZero"/>
        <c:auto val="1"/>
        <c:lblAlgn val="ctr"/>
        <c:lblOffset val="100"/>
        <c:noMultiLvlLbl val="0"/>
      </c:catAx>
      <c:valAx>
        <c:axId val="44412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4402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230571897937218"/>
          <c:y val="0.82048188800618682"/>
          <c:w val="0.44052730818719604"/>
          <c:h val="0.162777040565241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ln>
                <a:solidFill>
                  <a:schemeClr val="accent2">
                    <a:lumMod val="7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0.44631</cdr:x>
      <cdr:y>0.1028</cdr:y>
    </cdr:from>
    <cdr:to>
      <cdr:x>0.52476</cdr:x>
      <cdr:y>0.3198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 rot="8569404">
          <a:off x="3437152" y="379063"/>
          <a:ext cx="604165" cy="800135"/>
        </a:xfrm>
        <a:prstGeom xmlns:a="http://schemas.openxmlformats.org/drawingml/2006/main" prst="triangle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  <a:ln xmlns:a="http://schemas.openxmlformats.org/drawingml/2006/main">
          <a:solidFill>
            <a:schemeClr val="accent2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E3FE1-DAB8-4A95-8FB9-EA39639D8082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B34A2-EDAB-4F51-9068-7548D8C647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529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34A2-EDAB-4F51-9068-7548D8C647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52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B34A2-EDAB-4F51-9068-7548D8C647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22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90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88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065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10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5477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859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91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94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74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3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215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3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2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81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263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443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5E0D9-4C9B-48B8-94E4-BF3DC28D13FB}" type="datetimeFigureOut">
              <a:rPr lang="ru-RU" smtClean="0"/>
              <a:t>18.01.2024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C265846-8F6D-4D32-8F0E-99205506D6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1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4128" y="3986784"/>
            <a:ext cx="8249874" cy="795528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Спорт </a:t>
            </a:r>
            <a:b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60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становлении личности </a:t>
            </a:r>
            <a:r>
              <a:rPr lang="ru-RU" sz="60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60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6000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физической культуры Калашникова Н.В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7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75921"/>
            <a:ext cx="8596668" cy="5665442"/>
          </a:xfrm>
        </p:spPr>
        <p:txBody>
          <a:bodyPr/>
          <a:lstStyle/>
          <a:p>
            <a:r>
              <a:rPr lang="ru-RU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3 вопрос. Как Вы думаете занятие спортом полезно для здоровья? </a:t>
            </a: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192639270"/>
              </p:ext>
            </p:extLst>
          </p:nvPr>
        </p:nvGraphicFramePr>
        <p:xfrm>
          <a:off x="1046480" y="1365012"/>
          <a:ext cx="7701279" cy="368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16560" y="5189153"/>
            <a:ext cx="8544560" cy="880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все подростки считают, что занятие спортом полезно для здоровья 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1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14960"/>
            <a:ext cx="8596668" cy="5726403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4 вопрос. Как Вы думаете занятие спортом в детском или подростковом возрасте влияет на формирование характера?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5 вопрос*. 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Если влияет, то </a:t>
            </a:r>
            <a:r>
              <a:rPr lang="ru-RU" b="1" dirty="0">
                <a:solidFill>
                  <a:schemeClr val="tx1"/>
                </a:solidFill>
                <a:latin typeface="Arial Black" panose="020B0A04020102020204" pitchFamily="34" charset="0"/>
              </a:rPr>
              <a:t>скажите </a:t>
            </a:r>
            <a:r>
              <a:rPr lang="ru-RU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какое это влияние «положительное» или «отрицательное»?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754038792"/>
              </p:ext>
            </p:extLst>
          </p:nvPr>
        </p:nvGraphicFramePr>
        <p:xfrm>
          <a:off x="27171" y="1950720"/>
          <a:ext cx="4856695" cy="368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77334" y="5185727"/>
            <a:ext cx="81517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Также практически все опрошенные мною подростки (91 %) считают, что занятие спортом в детском или подростковом возрасте оказывает влияние на формирование личности.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 влияние это положительное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683516139"/>
              </p:ext>
            </p:extLst>
          </p:nvPr>
        </p:nvGraphicFramePr>
        <p:xfrm>
          <a:off x="4814247" y="1390305"/>
          <a:ext cx="4529374" cy="369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56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894" y="270829"/>
            <a:ext cx="8596668" cy="3880773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6 вопрос*.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Какие положительные черты характера формируются при занятии спортом?</a:t>
            </a:r>
            <a:endParaRPr lang="ru-RU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15323398"/>
              </p:ext>
            </p:extLst>
          </p:nvPr>
        </p:nvGraphicFramePr>
        <p:xfrm>
          <a:off x="217424" y="1453896"/>
          <a:ext cx="9885680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96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014" y="23469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Анализ собственного опыта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400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0660" y="895096"/>
            <a:ext cx="8533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Я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начала заниматься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спортом 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самого раннего возраста. </a:t>
            </a:r>
          </a:p>
        </p:txBody>
      </p:sp>
      <p:pic>
        <p:nvPicPr>
          <p:cNvPr id="1030" name="Picture 6" descr="https://static.tildacdn.com/tild3431-6332-4633-b637-393832363238/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73" y="1924828"/>
            <a:ext cx="7131618" cy="44725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static.tildacdn.com/tild3431-6332-4633-b637-393832363238/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073" y="1897396"/>
            <a:ext cx="7131618" cy="4472543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45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454" y="158053"/>
            <a:ext cx="8596668" cy="3880773"/>
          </a:xfrm>
        </p:spPr>
        <p:txBody>
          <a:bodyPr/>
          <a:lstStyle/>
          <a:p>
            <a:pPr algn="just"/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Спортивное ориентирование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— вид спорта, в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котором участники при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помощи спортивной карты и компаса должны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пройти неизвестную им трассу (дистанцию) </a:t>
            </a:r>
            <a:r>
              <a:rPr 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через контрольные пункты (КП), расположенные </a:t>
            </a:r>
            <a:r>
              <a:rPr lang="ru-RU" dirty="0">
                <a:solidFill>
                  <a:schemeClr val="tx1"/>
                </a:solidFill>
                <a:latin typeface="Arial Black" panose="020B0A04020102020204" pitchFamily="34" charset="0"/>
              </a:rPr>
              <a:t>на местности. </a:t>
            </a:r>
            <a:endParaRPr lang="ru-RU" dirty="0"/>
          </a:p>
        </p:txBody>
      </p:sp>
      <p:pic>
        <p:nvPicPr>
          <p:cNvPr id="8196" name="Picture 4" descr="https://ic.pics.livejournal.com/leaorient/72805976/315281/31528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04" y="1692511"/>
            <a:ext cx="5878914" cy="391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74536" y="2488305"/>
            <a:ext cx="2889504" cy="3101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Виды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спортивного ориентирования:</a:t>
            </a:r>
            <a:endParaRPr lang="ru-RU" sz="1400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ориентирование бегом;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ориентирование на лыжах;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600" i="1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ориентирование на велосипедах.</a:t>
            </a:r>
            <a:endParaRPr lang="ru-RU" sz="1600" i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870" y="203773"/>
            <a:ext cx="8596668" cy="3880773"/>
          </a:xfrm>
        </p:spPr>
        <p:txBody>
          <a:bodyPr/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Биатлон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  <a:r>
              <a:rPr lang="ru-RU" i="1" dirty="0">
                <a:latin typeface="Arial Black" panose="020B0A04020102020204" pitchFamily="34" charset="0"/>
              </a:rPr>
              <a:t>– </a:t>
            </a:r>
            <a:r>
              <a:rPr lang="ru-RU" dirty="0" smtClean="0">
                <a:latin typeface="Arial Black" panose="020B0A04020102020204" pitchFamily="34" charset="0"/>
              </a:rPr>
              <a:t>зимний олимпийский вид спорта, сочетающий </a:t>
            </a:r>
            <a:r>
              <a:rPr lang="ru-RU" dirty="0">
                <a:latin typeface="Arial Black" panose="020B0A04020102020204" pitchFamily="34" charset="0"/>
              </a:rPr>
              <a:t>лыжные гонки со стрельбой из винтовки.</a:t>
            </a:r>
          </a:p>
          <a:p>
            <a:endParaRPr lang="ru-RU" dirty="0"/>
          </a:p>
        </p:txBody>
      </p:sp>
      <p:sp>
        <p:nvSpPr>
          <p:cNvPr id="4" name="AutoShape 2" descr="blob:https://xn--80affa3aj0al.xn--80asehdb/7a8ef819-063b-428c-8cb1-22927a620247"/>
          <p:cNvSpPr>
            <a:spLocks noChangeAspect="1" noChangeArrowheads="1"/>
          </p:cNvSpPr>
          <p:nvPr/>
        </p:nvSpPr>
        <p:spPr bwMode="auto">
          <a:xfrm>
            <a:off x="1335150" y="3421697"/>
            <a:ext cx="4132961" cy="413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937" y="1569947"/>
            <a:ext cx="3771899" cy="502919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903" y="907097"/>
            <a:ext cx="3771899" cy="502919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760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734" y="265176"/>
            <a:ext cx="9234762" cy="4032504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4500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Вывод:</a:t>
            </a:r>
            <a:r>
              <a:rPr lang="ru-RU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Занятие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спортом полезно для здоровья. А также занятие спортом в детском и подростковом возрасте оказывает положительное влияние на формирование личности, так ка формирует дисциплинированность, целеустремленность, уверенность в себе и в своих силах. </a:t>
            </a:r>
            <a:r>
              <a:rPr lang="ru-RU" sz="36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Занятия </a:t>
            </a:r>
            <a: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спортом является мощным фактором преодоления у представителей молодого поколения многих возрастных проблем, а также рациональной формой проведения досуга.</a:t>
            </a:r>
            <a:br>
              <a:rPr lang="ru-RU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3312" y="4553712"/>
            <a:ext cx="8229600" cy="1655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«Надо непременно встряхивать себя физически, чтобы быть здоровым нравственно».</a:t>
            </a:r>
            <a: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</a:t>
            </a:r>
            <a:r>
              <a:rPr lang="ru-RU" sz="2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Л.Н. Толстой</a:t>
            </a:r>
            <a:endParaRPr lang="ru-RU" sz="2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25974" y="2383536"/>
            <a:ext cx="76322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Спасибо за внимание</a:t>
            </a:r>
            <a:r>
              <a:rPr lang="ru-RU" sz="5400" i="1" dirty="0">
                <a:solidFill>
                  <a:schemeClr val="accent1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825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112" y="590320"/>
            <a:ext cx="8074152" cy="1320800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Цель работы: </a:t>
            </a:r>
            <a:r>
              <a:rPr lang="ru-RU" sz="2800" i="1" dirty="0">
                <a:solidFill>
                  <a:schemeClr val="tx1"/>
                </a:solidFill>
                <a:latin typeface="Arial Black" panose="020B0A04020102020204" pitchFamily="34" charset="0"/>
              </a:rPr>
              <a:t>узнать, как спорт влияет на формирование личности и разностороннее ее </a:t>
            </a:r>
            <a:r>
              <a:rPr lang="ru-RU" sz="2800" i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развитие  </a:t>
            </a:r>
            <a: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4488" y="2816352"/>
            <a:ext cx="6137304" cy="4121122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Задачи:</a:t>
            </a:r>
          </a:p>
          <a:p>
            <a:pPr lvl="0">
              <a:spcAft>
                <a:spcPts val="1000"/>
              </a:spcAft>
            </a:pPr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изучение спорта в современном обществе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;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2400" dirty="0">
                <a:solidFill>
                  <a:schemeClr val="tx1"/>
                </a:solidFill>
                <a:latin typeface="Arial Black" panose="020B0A04020102020204" pitchFamily="34" charset="0"/>
              </a:rPr>
              <a:t>изучение влияние спорта на развитие </a:t>
            </a:r>
            <a:r>
              <a:rPr lang="ru-RU" sz="24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личности</a:t>
            </a:r>
            <a:endParaRPr lang="ru-RU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77"/>
          <a:stretch/>
        </p:blipFill>
        <p:spPr>
          <a:xfrm>
            <a:off x="634540" y="1847088"/>
            <a:ext cx="2913332" cy="394041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isometricOffAxis1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0883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53568"/>
            <a:ext cx="8596668" cy="1320800"/>
          </a:xfrm>
        </p:spPr>
        <p:txBody>
          <a:bodyPr>
            <a:noAutofit/>
          </a:bodyPr>
          <a:lstStyle/>
          <a:p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Актуальность </a:t>
            </a:r>
            <a:r>
              <a:rPr lang="ru-RU" sz="2200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исследования</a:t>
            </a: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: </a:t>
            </a:r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в нашей стране физическая культура и спорт рассматриваются как одно из важнейших средств воспитания человека, гармонически сочетающего в себе духовное богатство, моральную чистоту и физическое совершенство. В тоже время спорт – очень сложен и порой противоречив. Поэтому влияние его на становление личности не однозначно. </a:t>
            </a:r>
            <a:b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331" y="3529584"/>
            <a:ext cx="7280610" cy="2319754"/>
          </a:xfrm>
        </p:spPr>
        <p:txBody>
          <a:bodyPr/>
          <a:lstStyle/>
          <a:p>
            <a:pPr marL="0" indent="0">
              <a:buNone/>
            </a:pPr>
            <a:r>
              <a:rPr lang="ru-RU" sz="22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Методы исследования: </a:t>
            </a:r>
          </a:p>
          <a:p>
            <a:r>
              <a:rPr lang="ru-RU" b="1" dirty="0">
                <a:latin typeface="Arial Black" panose="020B0A04020102020204" pitchFamily="34" charset="0"/>
              </a:rPr>
              <a:t>- сбор информации из разных источников;</a:t>
            </a:r>
          </a:p>
          <a:p>
            <a:r>
              <a:rPr lang="ru-RU" b="1" dirty="0">
                <a:latin typeface="Arial Black" panose="020B0A04020102020204" pitchFamily="34" charset="0"/>
              </a:rPr>
              <a:t>- анкетирование;</a:t>
            </a:r>
          </a:p>
          <a:p>
            <a:r>
              <a:rPr lang="ru-RU" b="1" dirty="0">
                <a:latin typeface="Arial Black" panose="020B0A04020102020204" pitchFamily="34" charset="0"/>
              </a:rPr>
              <a:t>- анализ полученной информации;</a:t>
            </a:r>
          </a:p>
          <a:p>
            <a:r>
              <a:rPr lang="ru-RU" b="1" dirty="0">
                <a:latin typeface="Arial Black" panose="020B0A04020102020204" pitchFamily="34" charset="0"/>
              </a:rPr>
              <a:t>- собственный опыт.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52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652461"/>
              </p:ext>
            </p:extLst>
          </p:nvPr>
        </p:nvGraphicFramePr>
        <p:xfrm>
          <a:off x="653144" y="2622051"/>
          <a:ext cx="8518848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1588"/>
                <a:gridCol w="4027260"/>
              </a:tblGrid>
              <a:tr h="290449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Массовый спорт  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вовлечена масса людей различных возрастных групп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kern="1200" dirty="0" smtClean="0">
                          <a:solidFill>
                            <a:schemeClr val="tx1"/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· </a:t>
                      </a:r>
                      <a:r>
                        <a:rPr lang="ru-RU" sz="1800" b="0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детско-юношеский или школьно-студенческий спорт;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· профессионально-прикладной спорт;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· физкультурно-кондиционный спорт;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· оздоровительно-рекреативный спорт.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Спорт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  <a:latin typeface="Arial Black" panose="020B0A04020102020204" pitchFamily="34" charset="0"/>
                        </a:rPr>
                        <a:t> высших достижений (большой спорт)</a:t>
                      </a:r>
                    </a:p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удел немногих, а только обладающих выдающимися спортивными способностями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endParaRPr lang="ru-RU" sz="1800" b="1" i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любительский спорт;</a:t>
                      </a:r>
                      <a:endParaRPr lang="ru-RU" sz="1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1" i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профессиональный спорт.</a:t>
                      </a:r>
                      <a:endParaRPr lang="ru-RU" sz="1800" b="1" kern="1200" dirty="0" smtClean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 Black" panose="020B0A04020102020204" pitchFamily="34" charset="0"/>
                        <a:ea typeface="+mn-ea"/>
                        <a:cs typeface="+mn-cs"/>
                      </a:endParaRPr>
                    </a:p>
                    <a:p>
                      <a:endParaRPr lang="ru-RU" dirty="0">
                        <a:solidFill>
                          <a:schemeClr val="tx1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5622" y="217436"/>
            <a:ext cx="7642557" cy="672938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Спорт в современном обществе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400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8566" y="952327"/>
            <a:ext cx="8596668" cy="41173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СПОРТИВНОЕ ДВИЖЕНИЕ</a:t>
            </a: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1281523">
            <a:off x="2801760" y="1465248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Стрелка вниз 4"/>
          <p:cNvSpPr/>
          <p:nvPr/>
        </p:nvSpPr>
        <p:spPr>
          <a:xfrm rot="19853425">
            <a:off x="6427330" y="1465248"/>
            <a:ext cx="484632" cy="978408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16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9086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27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Влияние спорта на развитие личности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10235" y="1373612"/>
            <a:ext cx="4139255" cy="40873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Для того чтобы достичь спортивного результата необходимо постоянно и непрерывно работать. Над развитием силы, быстроты, выносливости, гибкости, над совершенствованием координации движений – техникой выполнения упражнений. При этом необходимо научиться действовать в полную силу, когда не хочется, когда устал, когда страшно – то есть действовать, опираясь на волевые качества.</a:t>
            </a:r>
          </a:p>
        </p:txBody>
      </p:sp>
      <p:pic>
        <p:nvPicPr>
          <p:cNvPr id="7" name="Picture 2" descr="Татьяна Сорина лыж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3" y="1099883"/>
            <a:ext cx="4823173" cy="482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6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одготовка лыжников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1427480"/>
            <a:ext cx="7296912" cy="487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454" y="44500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Спортивные тренировки и соревнования обязательно сопряжены с преодолением разнообразных преград. </a:t>
            </a:r>
          </a:p>
        </p:txBody>
      </p:sp>
    </p:spTree>
    <p:extLst>
      <p:ext uri="{BB962C8B-B14F-4D97-AF65-F5344CB8AC3E}">
        <p14:creationId xmlns:p14="http://schemas.microsoft.com/office/powerpoint/2010/main" val="38883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35" y="554736"/>
            <a:ext cx="3821514" cy="2279904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спорте точнее, чем в любом другом виде деятельности, можно сказать, кто есть, </a:t>
            </a: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кто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102" name="Picture 6" descr="Биатлон Россия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50" y="3230531"/>
            <a:ext cx="5249453" cy="342526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Александр Логинов СБР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991" y="116846"/>
            <a:ext cx="4793443" cy="315568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735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51104"/>
            <a:ext cx="8596668" cy="771144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Анкетирование</a:t>
            </a:r>
            <a:br>
              <a:rPr lang="ru-RU" sz="2800" i="1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</a:br>
            <a:endParaRPr lang="ru-RU" sz="2800" i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803628"/>
            <a:ext cx="8596668" cy="4826255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Arial Black" panose="020B0A04020102020204" pitchFamily="34" charset="0"/>
              </a:rPr>
              <a:t>1 вопрос. Занимались/занимаетесь </a:t>
            </a:r>
            <a:r>
              <a:rPr lang="ru-RU" sz="2000" dirty="0">
                <a:latin typeface="Arial Black" panose="020B0A04020102020204" pitchFamily="34" charset="0"/>
              </a:rPr>
              <a:t>ли Вы в каких-либо спортивных секциях/кружках? </a:t>
            </a:r>
            <a:br>
              <a:rPr lang="ru-RU" sz="2000" dirty="0">
                <a:latin typeface="Arial Black" panose="020B0A04020102020204" pitchFamily="34" charset="0"/>
              </a:rPr>
            </a:br>
            <a:endParaRPr lang="ru-RU" sz="2000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593706542"/>
              </p:ext>
            </p:extLst>
          </p:nvPr>
        </p:nvGraphicFramePr>
        <p:xfrm>
          <a:off x="4883866" y="1198880"/>
          <a:ext cx="4390136" cy="433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296570057"/>
              </p:ext>
            </p:extLst>
          </p:nvPr>
        </p:nvGraphicFramePr>
        <p:xfrm>
          <a:off x="677334" y="1574772"/>
          <a:ext cx="4223681" cy="4055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589280" y="5530419"/>
            <a:ext cx="7701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Из 22 опрошенных подростков б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ольшинство занимались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либо продолжают заниматься и в настоящее время в каких-либо спортивных секциях (кружках). </a:t>
            </a:r>
            <a:endParaRPr lang="ru-RU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65761"/>
            <a:ext cx="8596668" cy="5675602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Arial Black" panose="020B0A04020102020204" pitchFamily="34" charset="0"/>
              </a:rPr>
              <a:t>2 вопрос. Посещаете/посещали ли Вы тренажерный зал/бассейн либо ведете активный образ жизни (пробежки, велопрогулки, катание на лыжах, коньках и т.п.)?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47795141"/>
              </p:ext>
            </p:extLst>
          </p:nvPr>
        </p:nvGraphicFramePr>
        <p:xfrm>
          <a:off x="27171" y="1615440"/>
          <a:ext cx="4856695" cy="3687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58713741"/>
              </p:ext>
            </p:extLst>
          </p:nvPr>
        </p:nvGraphicFramePr>
        <p:xfrm>
          <a:off x="4901015" y="1473201"/>
          <a:ext cx="4390136" cy="4053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97391" y="5133407"/>
            <a:ext cx="84937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Также практически все из опрошенных подростков в настоящее время продолжают в той или иной мере вести активный образ жизни – либо посещают тренажерный зал и бассейн, либо в свободное время просто ходят кататься на лыжах, коньках, выходят на пробежки или велопрогулки 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0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1409</TotalTime>
  <Words>587</Words>
  <Application>Microsoft Office PowerPoint</Application>
  <PresentationFormat>Произвольный</PresentationFormat>
  <Paragraphs>71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    Спорт  в становлении личности   </vt:lpstr>
      <vt:lpstr>Цель работы: узнать, как спорт влияет на формирование личности и разностороннее ее развитие   </vt:lpstr>
      <vt:lpstr>Актуальность исследования: в нашей стране физическая культура и спорт рассматриваются как одно из важнейших средств воспитания человека, гармонически сочетающего в себе духовное богатство, моральную чистоту и физическое совершенство. В тоже время спорт – очень сложен и порой противоречив. Поэтому влияние его на становление личности не однозначно.  </vt:lpstr>
      <vt:lpstr>Спорт в современном обществе </vt:lpstr>
      <vt:lpstr>Влияние спорта на развитие личности </vt:lpstr>
      <vt:lpstr>Спортивные тренировки и соревнования обязательно сопряжены с преодолением разнообразных преград. </vt:lpstr>
      <vt:lpstr>в спорте точнее, чем в любом другом виде деятельности, можно сказать, кто есть, кто </vt:lpstr>
      <vt:lpstr>Анкетирование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собственного опыта 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 в становлении личности  </dc:title>
  <dc:creator>Александра</dc:creator>
  <cp:lastModifiedBy>Учитель</cp:lastModifiedBy>
  <cp:revision>37</cp:revision>
  <dcterms:created xsi:type="dcterms:W3CDTF">2023-03-04T21:34:21Z</dcterms:created>
  <dcterms:modified xsi:type="dcterms:W3CDTF">2024-01-18T07:25:11Z</dcterms:modified>
</cp:coreProperties>
</file>