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</p:sldMasterIdLst>
  <p:notesMasterIdLst>
    <p:notesMasterId r:id="rId15"/>
  </p:notesMasterIdLst>
  <p:handoutMasterIdLst>
    <p:handoutMasterId r:id="rId16"/>
  </p:handoutMasterIdLst>
  <p:sldIdLst>
    <p:sldId id="257" r:id="rId3"/>
    <p:sldId id="273" r:id="rId4"/>
    <p:sldId id="260" r:id="rId5"/>
    <p:sldId id="258" r:id="rId6"/>
    <p:sldId id="262" r:id="rId7"/>
    <p:sldId id="274" r:id="rId8"/>
    <p:sldId id="275" r:id="rId9"/>
    <p:sldId id="276" r:id="rId10"/>
    <p:sldId id="269" r:id="rId11"/>
    <p:sldId id="270" r:id="rId12"/>
    <p:sldId id="277" r:id="rId13"/>
    <p:sldId id="27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4"/>
    <a:srgbClr val="F6921E"/>
    <a:srgbClr val="357B74"/>
    <a:srgbClr val="2B8F66"/>
    <a:srgbClr val="00A69C"/>
    <a:srgbClr val="006C64"/>
    <a:srgbClr val="F9BB6F"/>
    <a:srgbClr val="429063"/>
    <a:srgbClr val="39A3C3"/>
    <a:srgbClr val="DD4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noFill/>
        </a:fill>
      </a:tcStyle>
    </a:wholeTbl>
  </a:tblStyle>
  <a:tblStyle styleId="{00A15C55-8517-42AA-B614-E9B94910E394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FFC000">
              <a:tint val="20000"/>
            </a:srgbClr>
          </a:solidFill>
        </a:fill>
      </a:tcStyle>
    </a:wholeTbl>
    <a:band1H>
      <a:tcStyle>
        <a:tcBdr/>
        <a:fill>
          <a:solidFill>
            <a:srgbClr val="FFC000">
              <a:tint val="40000"/>
            </a:srgbClr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C000">
              <a:tint val="40000"/>
            </a:srgb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rgbClr val="FFC000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rgbClr val="FFC000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FFC000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rgbClr val="FFFFFF"/>
              </a:solidFill>
            </a:ln>
          </a:bottom>
        </a:tcBdr>
        <a:fill>
          <a:solidFill>
            <a:srgbClr val="FFC000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C6B18-BEFC-4FBB-B3C3-E663F0CA242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7A817E79-CA95-4959-83D1-5673DA4F10D6}" type="pres">
      <dgm:prSet presAssocID="{55EC6B18-BEFC-4FBB-B3C3-E663F0CA242F}" presName="Name0" presStyleCnt="0">
        <dgm:presLayoutVars>
          <dgm:dir/>
          <dgm:animLvl val="lvl"/>
          <dgm:resizeHandles val="exact"/>
        </dgm:presLayoutVars>
      </dgm:prSet>
      <dgm:spPr/>
    </dgm:pt>
    <dgm:pt modelId="{FDF93ED1-A82E-4B21-A76E-1A2A45E579E8}" type="pres">
      <dgm:prSet presAssocID="{55EC6B18-BEFC-4FBB-B3C3-E663F0CA242F}" presName="dummy" presStyleCnt="0"/>
      <dgm:spPr/>
    </dgm:pt>
    <dgm:pt modelId="{CA928DE8-D17D-4213-9579-4F07EB467D07}" type="pres">
      <dgm:prSet presAssocID="{55EC6B18-BEFC-4FBB-B3C3-E663F0CA242F}" presName="linH" presStyleCnt="0"/>
      <dgm:spPr/>
    </dgm:pt>
    <dgm:pt modelId="{61EDAB51-8489-49BC-AF5C-1B5FB1223C39}" type="pres">
      <dgm:prSet presAssocID="{55EC6B18-BEFC-4FBB-B3C3-E663F0CA242F}" presName="padding1" presStyleCnt="0"/>
      <dgm:spPr/>
    </dgm:pt>
    <dgm:pt modelId="{D913E9ED-A25D-466A-960C-EF50EE028D63}" type="pres">
      <dgm:prSet presAssocID="{55EC6B18-BEFC-4FBB-B3C3-E663F0CA242F}" presName="padding2" presStyleCnt="0"/>
      <dgm:spPr/>
    </dgm:pt>
    <dgm:pt modelId="{F4601889-CD0A-4A48-B0B3-DCD62EBEF5BC}" type="pres">
      <dgm:prSet presAssocID="{55EC6B18-BEFC-4FBB-B3C3-E663F0CA242F}" presName="negArrow" presStyleCnt="0"/>
      <dgm:spPr/>
    </dgm:pt>
    <dgm:pt modelId="{30F2094B-60B7-4196-95CF-BD0986CA7877}" type="pres">
      <dgm:prSet presAssocID="{55EC6B18-BEFC-4FBB-B3C3-E663F0CA242F}" presName="backgroundArrow" presStyleLbl="node1" presStyleIdx="0" presStyleCnt="1" custLinFactNeighborX="-30189" custLinFactNeighborY="76073"/>
      <dgm:spPr/>
      <dgm:t>
        <a:bodyPr/>
        <a:lstStyle/>
        <a:p>
          <a:endParaRPr lang="ru-RU"/>
        </a:p>
      </dgm:t>
    </dgm:pt>
  </dgm:ptLst>
  <dgm:cxnLst>
    <dgm:cxn modelId="{608B965F-0C9C-4E53-819D-362449D0183D}" type="presOf" srcId="{55EC6B18-BEFC-4FBB-B3C3-E663F0CA242F}" destId="{7A817E79-CA95-4959-83D1-5673DA4F10D6}" srcOrd="0" destOrd="0" presId="urn:microsoft.com/office/officeart/2005/8/layout/hProcess3"/>
    <dgm:cxn modelId="{FA1AAF08-3AD1-4E4F-85D0-CACBB2E15E1C}" type="presParOf" srcId="{7A817E79-CA95-4959-83D1-5673DA4F10D6}" destId="{FDF93ED1-A82E-4B21-A76E-1A2A45E579E8}" srcOrd="0" destOrd="0" presId="urn:microsoft.com/office/officeart/2005/8/layout/hProcess3"/>
    <dgm:cxn modelId="{78D632DA-974C-49B2-B1BB-08A56EC9E642}" type="presParOf" srcId="{7A817E79-CA95-4959-83D1-5673DA4F10D6}" destId="{CA928DE8-D17D-4213-9579-4F07EB467D07}" srcOrd="1" destOrd="0" presId="urn:microsoft.com/office/officeart/2005/8/layout/hProcess3"/>
    <dgm:cxn modelId="{C24443C9-500D-486D-BE27-C89A433CC3E3}" type="presParOf" srcId="{CA928DE8-D17D-4213-9579-4F07EB467D07}" destId="{61EDAB51-8489-49BC-AF5C-1B5FB1223C39}" srcOrd="0" destOrd="0" presId="urn:microsoft.com/office/officeart/2005/8/layout/hProcess3"/>
    <dgm:cxn modelId="{AE323A9C-C603-4D21-9690-8E1DB5EBB187}" type="presParOf" srcId="{CA928DE8-D17D-4213-9579-4F07EB467D07}" destId="{D913E9ED-A25D-466A-960C-EF50EE028D63}" srcOrd="1" destOrd="0" presId="urn:microsoft.com/office/officeart/2005/8/layout/hProcess3"/>
    <dgm:cxn modelId="{E2E20D75-0B14-401C-B55E-B48E70565A24}" type="presParOf" srcId="{CA928DE8-D17D-4213-9579-4F07EB467D07}" destId="{F4601889-CD0A-4A48-B0B3-DCD62EBEF5BC}" srcOrd="2" destOrd="0" presId="urn:microsoft.com/office/officeart/2005/8/layout/hProcess3"/>
    <dgm:cxn modelId="{EFAFD162-13A2-4C45-BEE1-3CB1A23B36D0}" type="presParOf" srcId="{CA928DE8-D17D-4213-9579-4F07EB467D07}" destId="{30F2094B-60B7-4196-95CF-BD0986CA7877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094B-60B7-4196-95CF-BD0986CA7877}">
      <dsp:nvSpPr>
        <dsp:cNvPr id="0" name=""/>
        <dsp:cNvSpPr/>
      </dsp:nvSpPr>
      <dsp:spPr>
        <a:xfrm>
          <a:off x="0" y="15301"/>
          <a:ext cx="2101278" cy="129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5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96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6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855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104895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95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5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5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104895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69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20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9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04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0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90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0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8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85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BEF-EB59-4DE9-A66D-EF741DA497C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104885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5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740-831E-40B5-9BDD-396EBA8AF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4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4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BEF-EB59-4DE9-A66D-EF741DA497C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104884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4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740-831E-40B5-9BDD-396EBA8AF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877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7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BEF-EB59-4DE9-A66D-EF741DA497C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104887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8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740-831E-40B5-9BDD-396EBA8AF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71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72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7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BEF-EB59-4DE9-A66D-EF741DA497C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104887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7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740-831E-40B5-9BDD-396EBA8AF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92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93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94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95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9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BEF-EB59-4DE9-A66D-EF741DA497C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104889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9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740-831E-40B5-9BDD-396EBA8AF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8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BEF-EB59-4DE9-A66D-EF741DA497C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104888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9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740-831E-40B5-9BDD-396EBA8AF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BEF-EB59-4DE9-A66D-EF741DA497C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104884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4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740-831E-40B5-9BDD-396EBA8AF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882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83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8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BEF-EB59-4DE9-A66D-EF741DA497C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104888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8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740-831E-40B5-9BDD-396EBA8AF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09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9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855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856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5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BEF-EB59-4DE9-A66D-EF741DA497C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104885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5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740-831E-40B5-9BDD-396EBA8AF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61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6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BEF-EB59-4DE9-A66D-EF741DA497C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104886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6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740-831E-40B5-9BDD-396EBA8AF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66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6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BEF-EB59-4DE9-A66D-EF741DA497C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104886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6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740-831E-40B5-9BDD-396EBA8AF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25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9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30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31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3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93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3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36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37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3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39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4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94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0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90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0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94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47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48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9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14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915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1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91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1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B924962-3816-43BA-9BCB-0E93DF6D0E52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3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3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4BEF-EB59-4DE9-A66D-EF741DA497C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104883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84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9740-831E-40B5-9BDD-396EBA8AF6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-1" y="-1"/>
            <a:ext cx="12192000" cy="48810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indent="0" algn="ctr">
              <a:buNone/>
            </a:pPr>
            <a:r>
              <a:rPr lang="ru-RU" altLang="zh-CN" sz="2800" b="1" dirty="0" smtClean="0">
                <a:solidFill>
                  <a:schemeClr val="bg1"/>
                </a:solidFill>
                <a:ea typeface="Calibri" panose="020F0502020204030204" charset="0"/>
                <a:cs typeface="Calibri" panose="020F0502020204030204" charset="0"/>
              </a:rPr>
              <a:t>    </a:t>
            </a:r>
            <a:r>
              <a:rPr lang="ru-RU" altLang="zh-CN" sz="1800" b="1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rPr>
              <a:t>Муниципальное бюджетное общеобразовательное учреждение</a:t>
            </a:r>
          </a:p>
          <a:p>
            <a:pPr marL="0" indent="0" algn="ctr">
              <a:buNone/>
            </a:pPr>
            <a:r>
              <a:rPr lang="ru-RU" altLang="zh-CN" sz="1800" b="1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rPr>
              <a:t>«</a:t>
            </a:r>
            <a:r>
              <a:rPr lang="ru-RU" altLang="zh-CN" sz="1800" b="1" dirty="0" err="1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rPr>
              <a:t>Куокуйская</a:t>
            </a:r>
            <a:r>
              <a:rPr lang="ru-RU" altLang="zh-CN" sz="1800" b="1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rPr>
              <a:t> средняя общеобразовательная школа</a:t>
            </a:r>
          </a:p>
          <a:p>
            <a:pPr marL="0" indent="0" algn="ctr">
              <a:buNone/>
            </a:pPr>
            <a:r>
              <a:rPr lang="ru-RU" altLang="zh-CN" sz="1800" b="1" dirty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rPr>
              <a:t>с углубленным изучением отдельных предметов»</a:t>
            </a:r>
          </a:p>
        </p:txBody>
      </p:sp>
      <p:sp>
        <p:nvSpPr>
          <p:cNvPr id="104864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4881093"/>
            <a:ext cx="12192000" cy="1976908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097169" name="图片 23"/>
          <p:cNvPicPr>
            <a:picLocks noChangeAspect="1"/>
          </p:cNvPicPr>
          <p:nvPr/>
        </p:nvPicPr>
        <p:blipFill rotWithShape="1">
          <a:blip r:embed="rId2" cstate="print"/>
          <a:srcRect l="82256" t="20493" r="3839" b="71711"/>
          <a:stretch>
            <a:fillRect/>
          </a:stretch>
        </p:blipFill>
        <p:spPr>
          <a:xfrm rot="19375453">
            <a:off x="130828" y="5308939"/>
            <a:ext cx="600345" cy="881854"/>
          </a:xfrm>
          <a:prstGeom prst="rect">
            <a:avLst/>
          </a:prstGeom>
        </p:spPr>
      </p:pic>
      <p:pic>
        <p:nvPicPr>
          <p:cNvPr id="2097170" name="图片 24"/>
          <p:cNvPicPr>
            <a:picLocks noChangeAspect="1"/>
          </p:cNvPicPr>
          <p:nvPr/>
        </p:nvPicPr>
        <p:blipFill rotWithShape="1">
          <a:blip r:embed="rId2" cstate="print"/>
          <a:srcRect t="29848" r="80462" b="64472"/>
          <a:stretch>
            <a:fillRect/>
          </a:stretch>
        </p:blipFill>
        <p:spPr>
          <a:xfrm>
            <a:off x="11348412" y="5548300"/>
            <a:ext cx="843587" cy="642493"/>
          </a:xfrm>
          <a:prstGeom prst="rect">
            <a:avLst/>
          </a:prstGeom>
        </p:spPr>
      </p:pic>
      <p:sp>
        <p:nvSpPr>
          <p:cNvPr id="1048642" name="文本框 22"/>
          <p:cNvSpPr txBox="1"/>
          <p:nvPr/>
        </p:nvSpPr>
        <p:spPr>
          <a:xfrm>
            <a:off x="969817" y="4881092"/>
            <a:ext cx="1025236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5400" b="1" dirty="0" smtClean="0"/>
              <a:t>Клуб «</a:t>
            </a:r>
            <a:r>
              <a:rPr lang="ru-RU" sz="5400" b="1" dirty="0" err="1" smtClean="0"/>
              <a:t>МиФ</a:t>
            </a:r>
            <a:r>
              <a:rPr lang="ru-RU" sz="5400" b="1" dirty="0" smtClean="0"/>
              <a:t>»</a:t>
            </a:r>
            <a:endParaRPr lang="zh-CN" altLang="en-US" sz="5400" b="1" dirty="0">
              <a:solidFill>
                <a:srgbClr val="C0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67" y="0"/>
            <a:ext cx="1449999" cy="1396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本框 22"/>
          <p:cNvSpPr txBox="1"/>
          <p:nvPr/>
        </p:nvSpPr>
        <p:spPr>
          <a:xfrm>
            <a:off x="2510088" y="5917495"/>
            <a:ext cx="71718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2400" b="1" dirty="0"/>
              <a:t>С</a:t>
            </a:r>
            <a:r>
              <a:rPr lang="ru-RU" sz="2400" b="1" dirty="0" smtClean="0"/>
              <a:t>оставители: Игнатьев </a:t>
            </a:r>
            <a:r>
              <a:rPr lang="ru-RU" sz="2400" b="1" dirty="0"/>
              <a:t>К.Т</a:t>
            </a:r>
            <a:r>
              <a:rPr lang="ru-RU" sz="2400" b="1" dirty="0" smtClean="0"/>
              <a:t>., </a:t>
            </a:r>
            <a:r>
              <a:rPr lang="ru-RU" sz="2400" b="1" dirty="0" err="1" smtClean="0"/>
              <a:t>Винокурова</a:t>
            </a:r>
            <a:r>
              <a:rPr lang="ru-RU" sz="2400" b="1" dirty="0" smtClean="0"/>
              <a:t> А.М. </a:t>
            </a:r>
            <a:endParaRPr lang="zh-CN" altLang="en-US" sz="2400" b="1" dirty="0">
              <a:solidFill>
                <a:srgbClr val="C0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34" y="1294129"/>
            <a:ext cx="3358055" cy="3358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-59622" y="1355081"/>
            <a:ext cx="12192000" cy="5577841"/>
          </a:xfrm>
          <a:prstGeom prst="rect">
            <a:avLst/>
          </a:prstGeom>
          <a:solidFill>
            <a:srgbClr val="F5C13A"/>
          </a:solidFill>
          <a:ln w="9525">
            <a:solidFill>
              <a:schemeClr val="accent2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7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7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78" name="文本框 17"/>
          <p:cNvSpPr txBox="1"/>
          <p:nvPr/>
        </p:nvSpPr>
        <p:spPr>
          <a:xfrm>
            <a:off x="3516114" y="130272"/>
            <a:ext cx="719713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" altLang="en-US" sz="4800" b="1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Риски</a:t>
            </a:r>
            <a:endParaRPr lang="zh-CN" altLang="en-US" sz="4800" b="1" dirty="0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812" name="文本框 66"/>
          <p:cNvSpPr txBox="1"/>
          <p:nvPr/>
        </p:nvSpPr>
        <p:spPr>
          <a:xfrm>
            <a:off x="4814846" y="1910334"/>
            <a:ext cx="239887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ЗАГРУЖЕННОСТЬ</a:t>
            </a:r>
            <a:r>
              <a:rPr lang="en-US" altLang="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" altLang="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УЧАЩИХСЯ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813" name="文本框 69"/>
          <p:cNvSpPr txBox="1"/>
          <p:nvPr/>
        </p:nvSpPr>
        <p:spPr>
          <a:xfrm>
            <a:off x="1410815" y="5563823"/>
            <a:ext cx="239887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НИЗКОЕ</a:t>
            </a:r>
            <a:r>
              <a:rPr lang="en-US" altLang="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" altLang="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КАЧЕСТВО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МОНИТОРИНГОВЫХ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ИССЛЕДОВАНИЙ 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814" name="文本框 72"/>
          <p:cNvSpPr txBox="1"/>
          <p:nvPr/>
        </p:nvSpPr>
        <p:spPr>
          <a:xfrm>
            <a:off x="864765" y="3181201"/>
            <a:ext cx="2398876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НИЗКОЕ</a:t>
            </a:r>
            <a:r>
              <a:rPr lang="en-US" altLang="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" altLang="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КАЧЕСТВО</a:t>
            </a:r>
            <a:r>
              <a:rPr lang="en-US" altLang="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" altLang="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ПОСЕЩАЕМОСТИ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6" name="文本框 66"/>
          <p:cNvSpPr txBox="1"/>
          <p:nvPr/>
        </p:nvSpPr>
        <p:spPr>
          <a:xfrm>
            <a:off x="8785334" y="2938610"/>
            <a:ext cx="239887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ЗАГРУЖЕННОСТЬ</a:t>
            </a:r>
            <a:r>
              <a:rPr lang="en-US" altLang="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" altLang="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ПЕДАГОГОВ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7" name="文本框 66"/>
          <p:cNvSpPr txBox="1"/>
          <p:nvPr/>
        </p:nvSpPr>
        <p:spPr>
          <a:xfrm>
            <a:off x="8785334" y="5461892"/>
            <a:ext cx="239887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НЕМОТИВИРОВАННОСТЬ  УЧАСТНИКОВ ОБРАЗОВАТЕЛЬНЫХ ОТНОШЕНИЙ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Кольцо 1"/>
          <p:cNvSpPr/>
          <p:nvPr/>
        </p:nvSpPr>
        <p:spPr>
          <a:xfrm>
            <a:off x="4031773" y="1196547"/>
            <a:ext cx="4009210" cy="205636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837" y="4822008"/>
            <a:ext cx="4596163" cy="2287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5" y="4699801"/>
            <a:ext cx="4637655" cy="2308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0894"/>
            <a:ext cx="4269113" cy="2133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454" y="2147830"/>
            <a:ext cx="4253793" cy="2117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587" y="3327828"/>
            <a:ext cx="2875891" cy="3215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97" y="-141438"/>
            <a:ext cx="2469094" cy="231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0193" y="1266357"/>
            <a:ext cx="12192000" cy="5577841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9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9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95" name="文本框 17"/>
          <p:cNvSpPr txBox="1"/>
          <p:nvPr/>
        </p:nvSpPr>
        <p:spPr>
          <a:xfrm>
            <a:off x="2515701" y="265273"/>
            <a:ext cx="744651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zh-CN" sz="4800" b="1" dirty="0" smtClean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Результат   проекта</a:t>
            </a:r>
            <a:endParaRPr lang="zh-CN" altLang="en-US" sz="4800" b="1" dirty="0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00" name="文本框 30"/>
          <p:cNvSpPr txBox="1"/>
          <p:nvPr/>
        </p:nvSpPr>
        <p:spPr>
          <a:xfrm>
            <a:off x="199689" y="2939152"/>
            <a:ext cx="3854153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sah-RU" sz="2400" dirty="0"/>
              <a:t>выявление и поддержка обучающихся, имеющих склонность, способность в изучении учебных предметов “Математика” и “Физика”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97463315"/>
              </p:ext>
            </p:extLst>
          </p:nvPr>
        </p:nvGraphicFramePr>
        <p:xfrm>
          <a:off x="4233338" y="3314583"/>
          <a:ext cx="2101278" cy="1311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Freeform: Shape 5"/>
          <p:cNvSpPr/>
          <p:nvPr/>
        </p:nvSpPr>
        <p:spPr>
          <a:xfrm>
            <a:off x="6022790" y="2185831"/>
            <a:ext cx="6169210" cy="3568806"/>
          </a:xfrm>
          <a:custGeom>
            <a:avLst/>
            <a:gdLst>
              <a:gd name="connsiteX0" fmla="*/ 1190625 w 2381250"/>
              <a:gd name="connsiteY0" fmla="*/ 0 h 2981326"/>
              <a:gd name="connsiteX1" fmla="*/ 2340893 w 2381250"/>
              <a:gd name="connsiteY1" fmla="*/ 542463 h 2981326"/>
              <a:gd name="connsiteX2" fmla="*/ 2381250 w 2381250"/>
              <a:gd name="connsiteY2" fmla="*/ 596432 h 2981326"/>
              <a:gd name="connsiteX3" fmla="*/ 2335794 w 2381250"/>
              <a:gd name="connsiteY3" fmla="*/ 657219 h 2981326"/>
              <a:gd name="connsiteX4" fmla="*/ 2081212 w 2381250"/>
              <a:gd name="connsiteY4" fmla="*/ 1490663 h 2981326"/>
              <a:gd name="connsiteX5" fmla="*/ 2335794 w 2381250"/>
              <a:gd name="connsiteY5" fmla="*/ 2324107 h 2981326"/>
              <a:gd name="connsiteX6" fmla="*/ 2381250 w 2381250"/>
              <a:gd name="connsiteY6" fmla="*/ 2384895 h 2981326"/>
              <a:gd name="connsiteX7" fmla="*/ 2340893 w 2381250"/>
              <a:gd name="connsiteY7" fmla="*/ 2438863 h 2981326"/>
              <a:gd name="connsiteX8" fmla="*/ 1190625 w 2381250"/>
              <a:gd name="connsiteY8" fmla="*/ 2981326 h 2981326"/>
              <a:gd name="connsiteX9" fmla="*/ 40357 w 2381250"/>
              <a:gd name="connsiteY9" fmla="*/ 2438863 h 2981326"/>
              <a:gd name="connsiteX10" fmla="*/ 0 w 2381250"/>
              <a:gd name="connsiteY10" fmla="*/ 2384895 h 2981326"/>
              <a:gd name="connsiteX11" fmla="*/ 45456 w 2381250"/>
              <a:gd name="connsiteY11" fmla="*/ 2324107 h 2981326"/>
              <a:gd name="connsiteX12" fmla="*/ 300038 w 2381250"/>
              <a:gd name="connsiteY12" fmla="*/ 1490663 h 2981326"/>
              <a:gd name="connsiteX13" fmla="*/ 45456 w 2381250"/>
              <a:gd name="connsiteY13" fmla="*/ 657219 h 2981326"/>
              <a:gd name="connsiteX14" fmla="*/ 0 w 2381250"/>
              <a:gd name="connsiteY14" fmla="*/ 596432 h 2981326"/>
              <a:gd name="connsiteX15" fmla="*/ 40357 w 2381250"/>
              <a:gd name="connsiteY15" fmla="*/ 542463 h 2981326"/>
              <a:gd name="connsiteX16" fmla="*/ 1190625 w 2381250"/>
              <a:gd name="connsiteY16" fmla="*/ 0 h 298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1250" h="2981326">
                <a:moveTo>
                  <a:pt x="1190625" y="0"/>
                </a:moveTo>
                <a:cubicBezTo>
                  <a:pt x="1653714" y="0"/>
                  <a:pt x="2067483" y="211167"/>
                  <a:pt x="2340893" y="542463"/>
                </a:cubicBezTo>
                <a:lnTo>
                  <a:pt x="2381250" y="596432"/>
                </a:lnTo>
                <a:lnTo>
                  <a:pt x="2335794" y="657219"/>
                </a:lnTo>
                <a:cubicBezTo>
                  <a:pt x="2175064" y="895131"/>
                  <a:pt x="2081212" y="1181937"/>
                  <a:pt x="2081212" y="1490663"/>
                </a:cubicBezTo>
                <a:cubicBezTo>
                  <a:pt x="2081212" y="1799389"/>
                  <a:pt x="2175064" y="2086195"/>
                  <a:pt x="2335794" y="2324107"/>
                </a:cubicBezTo>
                <a:lnTo>
                  <a:pt x="2381250" y="2384895"/>
                </a:lnTo>
                <a:lnTo>
                  <a:pt x="2340893" y="2438863"/>
                </a:lnTo>
                <a:cubicBezTo>
                  <a:pt x="2067483" y="2770159"/>
                  <a:pt x="1653714" y="2981326"/>
                  <a:pt x="1190625" y="2981326"/>
                </a:cubicBezTo>
                <a:cubicBezTo>
                  <a:pt x="727535" y="2981326"/>
                  <a:pt x="313766" y="2770159"/>
                  <a:pt x="40357" y="2438863"/>
                </a:cubicBezTo>
                <a:lnTo>
                  <a:pt x="0" y="2384895"/>
                </a:lnTo>
                <a:lnTo>
                  <a:pt x="45456" y="2324107"/>
                </a:lnTo>
                <a:cubicBezTo>
                  <a:pt x="206186" y="2086195"/>
                  <a:pt x="300038" y="1799389"/>
                  <a:pt x="300038" y="1490663"/>
                </a:cubicBezTo>
                <a:cubicBezTo>
                  <a:pt x="300038" y="1181937"/>
                  <a:pt x="206186" y="895131"/>
                  <a:pt x="45456" y="657219"/>
                </a:cubicBezTo>
                <a:lnTo>
                  <a:pt x="0" y="596432"/>
                </a:lnTo>
                <a:lnTo>
                  <a:pt x="40357" y="542463"/>
                </a:lnTo>
                <a:cubicBezTo>
                  <a:pt x="313766" y="211167"/>
                  <a:pt x="727535" y="0"/>
                  <a:pt x="1190625" y="0"/>
                </a:cubicBezTo>
                <a:close/>
              </a:path>
            </a:pathLst>
          </a:custGeom>
          <a:solidFill>
            <a:srgbClr val="F692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ru-RU" altLang="zh-CN" sz="2400" b="1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Повышение качества образования по учебным предметам «Математика», «Физика»;</a:t>
            </a:r>
          </a:p>
          <a:p>
            <a:pPr algn="ctr"/>
            <a:r>
              <a:rPr lang="ru-RU" altLang="zh-CN" sz="2400" b="1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ru-RU" altLang="zh-CN" sz="2400" b="1" dirty="0" err="1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Предпрофильные</a:t>
            </a:r>
            <a:r>
              <a:rPr lang="ru-RU" altLang="zh-CN" sz="2400" b="1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-RU" altLang="zh-CN" sz="24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и профильные </a:t>
            </a:r>
            <a:r>
              <a:rPr lang="ru-RU" altLang="zh-CN" sz="2400" b="1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классы</a:t>
            </a:r>
            <a:r>
              <a:rPr lang="ru-RU" altLang="zh-CN" sz="24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;</a:t>
            </a:r>
            <a:r>
              <a:rPr lang="ru-RU" altLang="zh-CN" sz="2400" b="1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</a:t>
            </a:r>
            <a:endParaRPr lang="zh-CN" altLang="en-US" sz="24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-RU" altLang="zh-CN" sz="2400" b="1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-Успешная сдачи ГИА;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8820" y="-52557"/>
            <a:ext cx="1652159" cy="15485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93" y="-326275"/>
            <a:ext cx="2877561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69011" y="-117265"/>
            <a:ext cx="12192000" cy="6858001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835" name="文本框 22"/>
          <p:cNvSpPr txBox="1"/>
          <p:nvPr/>
        </p:nvSpPr>
        <p:spPr>
          <a:xfrm>
            <a:off x="2052021" y="4477197"/>
            <a:ext cx="8087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5400" b="1" dirty="0" smtClean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Благодарим </a:t>
            </a:r>
            <a:r>
              <a:rPr lang="ru-RU" altLang="zh-CN" sz="5400" b="1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за </a:t>
            </a:r>
            <a:r>
              <a:rPr lang="ru-RU" altLang="zh-CN" sz="5400" b="1" dirty="0" smtClean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внимание!</a:t>
            </a:r>
            <a:r>
              <a:rPr lang="en-US" altLang="zh-CN" sz="5400" b="1" dirty="0" smtClean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lang="zh-CN" altLang="en-US" sz="5400" b="1" dirty="0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968" y="958499"/>
            <a:ext cx="3472057" cy="3254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778" y="0"/>
            <a:ext cx="12190222" cy="1671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8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1671813"/>
            <a:ext cx="12192000" cy="5186188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8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732035" y="1846143"/>
            <a:ext cx="4168505" cy="68071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zh-CN" sz="4000" b="1" dirty="0">
                <a:solidFill>
                  <a:schemeClr val="bg1"/>
                </a:solidFill>
                <a:ea typeface="Calibri" panose="020F0502020204030204" charset="0"/>
                <a:cs typeface="Calibri" panose="020F0502020204030204" charset="0"/>
              </a:rPr>
              <a:t>Г</a:t>
            </a:r>
            <a:r>
              <a:rPr lang="ru-RU" altLang="zh-CN" sz="4000" b="1" dirty="0" smtClean="0">
                <a:solidFill>
                  <a:schemeClr val="bg1"/>
                </a:solidFill>
                <a:ea typeface="Calibri" panose="020F0502020204030204" charset="0"/>
                <a:cs typeface="Calibri" panose="020F0502020204030204" charset="0"/>
              </a:rPr>
              <a:t>ипотеза </a:t>
            </a:r>
            <a:r>
              <a:rPr lang="ru-RU" altLang="zh-CN" sz="4000" b="1" dirty="0">
                <a:solidFill>
                  <a:schemeClr val="bg1"/>
                </a:solidFill>
                <a:ea typeface="Calibri" panose="020F0502020204030204" charset="0"/>
                <a:cs typeface="Calibri" panose="020F0502020204030204" charset="0"/>
              </a:rPr>
              <a:t>п</a:t>
            </a:r>
            <a:r>
              <a:rPr lang="ru-RU" altLang="zh-CN" sz="4000" b="1" dirty="0" smtClean="0">
                <a:solidFill>
                  <a:schemeClr val="bg1"/>
                </a:solidFill>
                <a:ea typeface="Calibri" panose="020F0502020204030204" charset="0"/>
                <a:cs typeface="Calibri" panose="020F0502020204030204" charset="0"/>
              </a:rPr>
              <a:t>роекта</a:t>
            </a:r>
            <a:endParaRPr lang="ru-RU" altLang="zh-CN" sz="4000" b="1" dirty="0">
              <a:solidFill>
                <a:schemeClr val="bg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8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93551" y="65985"/>
            <a:ext cx="3217167" cy="1504808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vert="horz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zh-CN" sz="4000" b="1" dirty="0" smtClean="0">
                <a:solidFill>
                  <a:srgbClr val="C00000"/>
                </a:solidFill>
                <a:ea typeface="Calibri" panose="020F0502020204030204" charset="0"/>
                <a:cs typeface="Calibri" panose="020F0502020204030204" charset="0"/>
              </a:rPr>
              <a:t>Актуальность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zh-CN" sz="4000" b="1" dirty="0" smtClean="0">
                <a:solidFill>
                  <a:srgbClr val="C00000"/>
                </a:solidFill>
                <a:ea typeface="Calibri" panose="020F0502020204030204" charset="0"/>
                <a:cs typeface="Calibri" panose="020F0502020204030204" charset="0"/>
              </a:rPr>
              <a:t>проекта</a:t>
            </a:r>
            <a:endParaRPr lang="zh-CN" altLang="en-US" sz="4000" b="1" dirty="0">
              <a:solidFill>
                <a:srgbClr val="C00000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097153" name="图片 14"/>
          <p:cNvPicPr>
            <a:picLocks noChangeAspect="1"/>
          </p:cNvPicPr>
          <p:nvPr/>
        </p:nvPicPr>
        <p:blipFill rotWithShape="1">
          <a:blip r:embed="rId2" cstate="print"/>
          <a:srcRect l="14141" t="15318" r="15590" b="76144"/>
          <a:stretch>
            <a:fillRect/>
          </a:stretch>
        </p:blipFill>
        <p:spPr>
          <a:xfrm>
            <a:off x="9945287" y="6264364"/>
            <a:ext cx="2099854" cy="677731"/>
          </a:xfrm>
          <a:prstGeom prst="rect">
            <a:avLst/>
          </a:prstGeom>
        </p:spPr>
      </p:pic>
      <p:sp>
        <p:nvSpPr>
          <p:cNvPr id="1048591" name="文本框 17"/>
          <p:cNvSpPr txBox="1"/>
          <p:nvPr/>
        </p:nvSpPr>
        <p:spPr>
          <a:xfrm>
            <a:off x="172165" y="2656675"/>
            <a:ext cx="11847670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sah-RU" sz="2800" dirty="0" smtClean="0"/>
              <a:t>При создании </a:t>
            </a:r>
            <a:r>
              <a:rPr lang="ru-RU" sz="2800" dirty="0" smtClean="0"/>
              <a:t>позитивных </a:t>
            </a:r>
            <a:r>
              <a:rPr lang="ru-RU" sz="2800" dirty="0"/>
              <a:t>эмоций от математической </a:t>
            </a:r>
            <a:r>
              <a:rPr lang="ru-RU" sz="2800" dirty="0" smtClean="0"/>
              <a:t>деятельности, повысится учебная мотивация. </a:t>
            </a:r>
          </a:p>
          <a:p>
            <a:pPr marL="342900" lvl="0" indent="-342900" algn="just">
              <a:buFontTx/>
              <a:buChar char="-"/>
            </a:pPr>
            <a:r>
              <a:rPr lang="ru-RU" sz="2800" dirty="0" smtClean="0"/>
              <a:t>Если </a:t>
            </a:r>
            <a:r>
              <a:rPr lang="ru-RU" sz="2800" dirty="0"/>
              <a:t>уделять особое внимание </a:t>
            </a:r>
            <a:r>
              <a:rPr lang="ru-RU" sz="2800" dirty="0" smtClean="0"/>
              <a:t>учащимся, </a:t>
            </a:r>
            <a:r>
              <a:rPr lang="ru-RU" sz="2800" dirty="0"/>
              <a:t>проявляющим повышенные способности к математике</a:t>
            </a:r>
            <a:r>
              <a:rPr lang="ru-RU" sz="2800" dirty="0" smtClean="0"/>
              <a:t>, физике, то можно формировать и развить исследовательские навыки.</a:t>
            </a:r>
          </a:p>
          <a:p>
            <a:pPr marL="342900" lvl="0" indent="-342900" algn="just">
              <a:buFontTx/>
              <a:buChar char="-"/>
            </a:pPr>
            <a:r>
              <a:rPr lang="ru-RU" sz="2800" dirty="0" smtClean="0"/>
              <a:t>Если изучить жизнь и деятельность выпускников, достигших успехов, то можно стремиться </a:t>
            </a:r>
            <a:r>
              <a:rPr lang="ru-RU" sz="2800" dirty="0"/>
              <a:t>к выполнению определенной </a:t>
            </a:r>
            <a:r>
              <a:rPr lang="ru-RU" sz="2800" dirty="0" smtClean="0"/>
              <a:t>деятельности.</a:t>
            </a:r>
          </a:p>
          <a:p>
            <a:pPr lvl="0"/>
            <a:endParaRPr lang="ru-RU" sz="2400" dirty="0"/>
          </a:p>
        </p:txBody>
      </p:sp>
      <p:sp>
        <p:nvSpPr>
          <p:cNvPr id="1048592" name="TextBox 1049154"/>
          <p:cNvSpPr txBox="1"/>
          <p:nvPr/>
        </p:nvSpPr>
        <p:spPr>
          <a:xfrm>
            <a:off x="3310718" y="341335"/>
            <a:ext cx="8734423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развитие способностей </a:t>
            </a:r>
            <a:r>
              <a:rPr lang="ru-RU" sz="2800" dirty="0"/>
              <a:t>у </a:t>
            </a:r>
            <a:r>
              <a:rPr lang="ru-RU" sz="2800" dirty="0" smtClean="0"/>
              <a:t>учащихся, воспитание </a:t>
            </a:r>
          </a:p>
          <a:p>
            <a:pPr algn="ctr"/>
            <a:r>
              <a:rPr lang="ru-RU" sz="2800" dirty="0" smtClean="0"/>
              <a:t>у </a:t>
            </a:r>
            <a:r>
              <a:rPr lang="ru-RU" sz="2800" dirty="0"/>
              <a:t>них интересов и склонностей к </a:t>
            </a:r>
            <a:r>
              <a:rPr lang="ru-RU" sz="2800" dirty="0" smtClean="0"/>
              <a:t>математике, физике</a:t>
            </a:r>
            <a:r>
              <a:rPr lang="ru-RU" sz="2800" dirty="0"/>
              <a:t>. </a:t>
            </a:r>
            <a:endParaRPr lang="ru-RU" sz="2800" b="1" i="1" dirty="0"/>
          </a:p>
        </p:txBody>
      </p:sp>
      <p:pic>
        <p:nvPicPr>
          <p:cNvPr id="2097154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51" y="1737798"/>
            <a:ext cx="544933" cy="89418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785" y="1190550"/>
            <a:ext cx="1647645" cy="1547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89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778" y="-1"/>
            <a:ext cx="12190222" cy="1927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8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-1" y="1736045"/>
            <a:ext cx="12192001" cy="5121956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8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649191" y="1927930"/>
            <a:ext cx="3707656" cy="69622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zh-CN" sz="4000" b="1" dirty="0">
                <a:solidFill>
                  <a:schemeClr val="bg1"/>
                </a:solidFill>
                <a:ea typeface="Calibri" panose="020F0502020204030204" charset="0"/>
                <a:cs typeface="Calibri" panose="020F0502020204030204" charset="0"/>
              </a:rPr>
              <a:t>Задачи </a:t>
            </a:r>
            <a:r>
              <a:rPr lang="ru-RU" altLang="zh-CN" sz="4000" b="1" dirty="0" smtClean="0">
                <a:solidFill>
                  <a:schemeClr val="bg1"/>
                </a:solidFill>
                <a:ea typeface="Calibri" panose="020F0502020204030204" charset="0"/>
                <a:cs typeface="Calibri" panose="020F0502020204030204" charset="0"/>
              </a:rPr>
              <a:t>проекта</a:t>
            </a:r>
            <a:endParaRPr lang="ru-RU" altLang="zh-CN" sz="4000" b="1" dirty="0">
              <a:solidFill>
                <a:schemeClr val="bg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8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60872" y="134220"/>
            <a:ext cx="3323459" cy="1467603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vert="horz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zh-CN" sz="4000" b="1" dirty="0" smtClean="0">
                <a:solidFill>
                  <a:srgbClr val="C00000"/>
                </a:solidFill>
                <a:ea typeface="Calibri" panose="020F0502020204030204" charset="0"/>
                <a:cs typeface="Calibri" panose="020F0502020204030204" charset="0"/>
              </a:rPr>
              <a:t>Цель </a:t>
            </a:r>
            <a:r>
              <a:rPr lang="ru-RU" altLang="zh-CN" sz="4000" b="1" dirty="0">
                <a:solidFill>
                  <a:srgbClr val="C00000"/>
                </a:solidFill>
                <a:ea typeface="Calibri" panose="020F0502020204030204" charset="0"/>
                <a:cs typeface="Calibri" panose="020F0502020204030204" charset="0"/>
              </a:rPr>
              <a:t>проекта</a:t>
            </a:r>
            <a:endParaRPr lang="zh-CN" altLang="en-US" sz="4000" b="1" dirty="0">
              <a:solidFill>
                <a:srgbClr val="C00000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91" name="文本框 17"/>
          <p:cNvSpPr txBox="1"/>
          <p:nvPr/>
        </p:nvSpPr>
        <p:spPr>
          <a:xfrm>
            <a:off x="124725" y="2748336"/>
            <a:ext cx="1194254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sah-RU" sz="2400" dirty="0" smtClean="0"/>
              <a:t>-популяризация </a:t>
            </a:r>
            <a:r>
              <a:rPr lang="sah-RU" sz="2400" dirty="0"/>
              <a:t>и пропаганда </a:t>
            </a:r>
            <a:r>
              <a:rPr lang="sah-RU" sz="2400" dirty="0" smtClean="0"/>
              <a:t>знаний </a:t>
            </a:r>
            <a:r>
              <a:rPr lang="sah-RU" sz="2400" dirty="0"/>
              <a:t>обучающихся в области </a:t>
            </a:r>
            <a:r>
              <a:rPr lang="sah-RU" sz="2400" dirty="0" smtClean="0"/>
              <a:t>математики и </a:t>
            </a:r>
            <a:r>
              <a:rPr lang="ru-RU" sz="2400" dirty="0" smtClean="0"/>
              <a:t>физики;</a:t>
            </a:r>
            <a:endParaRPr lang="ru-RU" sz="2400" dirty="0"/>
          </a:p>
          <a:p>
            <a:pPr lvl="0" algn="just"/>
            <a:r>
              <a:rPr lang="sah-RU" sz="2400" dirty="0" smtClean="0"/>
              <a:t>-содействие </a:t>
            </a:r>
            <a:r>
              <a:rPr lang="sah-RU" sz="2400" dirty="0"/>
              <a:t>повышению привлекательности </a:t>
            </a:r>
            <a:r>
              <a:rPr lang="sah-RU" sz="2400" dirty="0" smtClean="0"/>
              <a:t>математики и физики для </a:t>
            </a:r>
            <a:r>
              <a:rPr lang="sah-RU" sz="2400" dirty="0"/>
              <a:t>подрастающего поколения и заинтересованности обучающихся</a:t>
            </a:r>
            <a:r>
              <a:rPr lang="ru-RU" sz="2400" dirty="0"/>
              <a:t> </a:t>
            </a:r>
            <a:r>
              <a:rPr lang="sah-RU" sz="2400" dirty="0"/>
              <a:t>в области </a:t>
            </a:r>
            <a:r>
              <a:rPr lang="ru-RU" sz="2400" dirty="0" smtClean="0"/>
              <a:t>физико-математического образования;</a:t>
            </a:r>
            <a:endParaRPr lang="ru-RU" sz="2400" dirty="0"/>
          </a:p>
          <a:p>
            <a:pPr lvl="0" algn="just"/>
            <a:r>
              <a:rPr lang="sah-RU" sz="2400" dirty="0" smtClean="0"/>
              <a:t>-создание </a:t>
            </a:r>
            <a:r>
              <a:rPr lang="sah-RU" sz="2400" dirty="0"/>
              <a:t>условий, способствующих реализации интеллектуального и творческого потенциала обучающихся;</a:t>
            </a:r>
            <a:endParaRPr lang="ru-RU" sz="2400" dirty="0"/>
          </a:p>
          <a:p>
            <a:pPr lvl="0" algn="just"/>
            <a:r>
              <a:rPr lang="sah-RU" sz="2400" dirty="0" smtClean="0"/>
              <a:t>-развитие </a:t>
            </a:r>
            <a:r>
              <a:rPr lang="sah-RU" sz="2400" dirty="0"/>
              <a:t>творческих способностей и интереса обучающихся к </a:t>
            </a:r>
            <a:r>
              <a:rPr lang="sah-RU" sz="2400" dirty="0" smtClean="0"/>
              <a:t>научно-исследовательской </a:t>
            </a:r>
            <a:r>
              <a:rPr lang="sah-RU" sz="2400" dirty="0"/>
              <a:t>деятельности</a:t>
            </a:r>
            <a:r>
              <a:rPr lang="sah-RU" sz="2400" dirty="0" smtClean="0"/>
              <a:t>;</a:t>
            </a:r>
          </a:p>
          <a:p>
            <a:pPr lvl="0" algn="just"/>
            <a:r>
              <a:rPr lang="sah-RU" sz="2400" dirty="0" smtClean="0"/>
              <a:t>-повышение учебной мотивации через изучение жизни и научной деятельности Петровых Е.Е., З.Е. выпускников школы, докторов технических наук.</a:t>
            </a:r>
            <a:endParaRPr lang="ru-RU" sz="2400" dirty="0"/>
          </a:p>
        </p:txBody>
      </p:sp>
      <p:sp>
        <p:nvSpPr>
          <p:cNvPr id="1048592" name="TextBox 1049154"/>
          <p:cNvSpPr txBox="1"/>
          <p:nvPr/>
        </p:nvSpPr>
        <p:spPr>
          <a:xfrm>
            <a:off x="3384331" y="181324"/>
            <a:ext cx="8661343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sah-RU" sz="2800" dirty="0"/>
              <a:t>выявление и поддержка обучающихся, имеющих </a:t>
            </a:r>
            <a:r>
              <a:rPr lang="sah-RU" sz="2800" dirty="0" smtClean="0"/>
              <a:t>склонность, способность в изучении учебных предметов “Математика” и “Физика”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97154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19" y="1860228"/>
            <a:ext cx="465552" cy="76392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830" y="1171423"/>
            <a:ext cx="1650844" cy="154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1280160"/>
            <a:ext cx="12192000" cy="5577841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16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-7013"/>
            <a:ext cx="9696492" cy="12871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1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18" name="文本框 17"/>
          <p:cNvSpPr txBox="1"/>
          <p:nvPr/>
        </p:nvSpPr>
        <p:spPr>
          <a:xfrm>
            <a:off x="4433031" y="194471"/>
            <a:ext cx="4757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b="1" dirty="0" smtClean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Участники </a:t>
            </a:r>
            <a:r>
              <a:rPr lang="en-US" altLang="zh-CN" sz="4000" b="1" dirty="0" smtClean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lang="ru-RU" altLang="zh-CN" sz="4000" b="1" dirty="0" smtClean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проекта</a:t>
            </a:r>
            <a:endParaRPr lang="zh-CN" altLang="en-US" sz="4000" b="1" dirty="0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2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496701" y="1808654"/>
            <a:ext cx="3657600" cy="18551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2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509563" y="4029054"/>
            <a:ext cx="3657600" cy="1599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27" name="文本框 22"/>
          <p:cNvSpPr txBox="1"/>
          <p:nvPr/>
        </p:nvSpPr>
        <p:spPr>
          <a:xfrm>
            <a:off x="565230" y="1924031"/>
            <a:ext cx="3524596" cy="16244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>
                <a:latin typeface="Calibri" panose="020F0502020204030204" charset="0"/>
                <a:cs typeface="Calibri" panose="020F0502020204030204" charset="0"/>
              </a:rPr>
              <a:t>Учащиеся </a:t>
            </a:r>
          </a:p>
          <a:p>
            <a:pPr algn="ctr">
              <a:lnSpc>
                <a:spcPct val="114000"/>
              </a:lnSpc>
            </a:pPr>
            <a:r>
              <a:rPr lang="ru-RU" altLang="zh-CN" sz="2000" b="1" dirty="0">
                <a:latin typeface="Calibri" panose="020F0502020204030204" charset="0"/>
                <a:cs typeface="Calibri" panose="020F0502020204030204" charset="0"/>
              </a:rPr>
              <a:t>Уровень подготовленности</a:t>
            </a:r>
          </a:p>
          <a:p>
            <a:pPr algn="ctr">
              <a:lnSpc>
                <a:spcPct val="114000"/>
              </a:lnSpc>
            </a:pPr>
            <a:r>
              <a:rPr lang="ru-RU" altLang="zh-CN" sz="2000" b="1" dirty="0" smtClean="0">
                <a:latin typeface="Calibri" panose="020F0502020204030204" charset="0"/>
                <a:cs typeface="Calibri" panose="020F0502020204030204" charset="0"/>
              </a:rPr>
              <a:t>Уровень </a:t>
            </a:r>
            <a:r>
              <a:rPr lang="ru-RU" altLang="zh-CN" sz="2000" b="1" dirty="0" err="1">
                <a:latin typeface="Calibri" panose="020F0502020204030204" charset="0"/>
                <a:cs typeface="Calibri" panose="020F0502020204030204" charset="0"/>
              </a:rPr>
              <a:t>мотивированности</a:t>
            </a:r>
            <a:endParaRPr lang="ru-RU" altLang="zh-CN" sz="2000" b="1" dirty="0"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ct val="114000"/>
              </a:lnSpc>
            </a:pPr>
            <a:r>
              <a:rPr lang="ru-RU" altLang="zh-CN" sz="14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1400" dirty="0">
              <a:latin typeface="Calibri" panose="020F0502020204030204" charset="0"/>
              <a:cs typeface="Calibri" panose="020F0502020204030204" charset="0"/>
            </a:endParaRPr>
          </a:p>
          <a:p>
            <a:pPr algn="ctr"/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28" name="文本框 30"/>
          <p:cNvSpPr txBox="1"/>
          <p:nvPr/>
        </p:nvSpPr>
        <p:spPr>
          <a:xfrm>
            <a:off x="483235" y="4428500"/>
            <a:ext cx="3657599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800" b="1" dirty="0">
                <a:latin typeface="Calibri" panose="020F0502020204030204" charset="0"/>
                <a:cs typeface="Calibri" panose="020F0502020204030204" charset="0"/>
              </a:rPr>
              <a:t>Учителя и </a:t>
            </a:r>
            <a:r>
              <a:rPr lang="ru-RU" altLang="zh-CN" sz="2800" b="1" dirty="0" smtClean="0">
                <a:latin typeface="Calibri" panose="020F0502020204030204" charset="0"/>
                <a:cs typeface="Calibri" panose="020F0502020204030204" charset="0"/>
              </a:rPr>
              <a:t>родители</a:t>
            </a:r>
            <a:endParaRPr lang="ru-RU" altLang="zh-CN" sz="2800" b="1" dirty="0"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-RU" altLang="zh-CN" b="1" dirty="0">
                <a:latin typeface="Calibri" panose="020F0502020204030204" charset="0"/>
                <a:cs typeface="Calibri" panose="020F0502020204030204" charset="0"/>
              </a:rPr>
              <a:t>Уровень компетенции </a:t>
            </a:r>
            <a:endParaRPr lang="zh-CN" altLang="en-US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30" name="文本框 36"/>
          <p:cNvSpPr txBox="1"/>
          <p:nvPr/>
        </p:nvSpPr>
        <p:spPr>
          <a:xfrm>
            <a:off x="7648372" y="2148148"/>
            <a:ext cx="4189446" cy="32008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200" b="1" dirty="0" smtClean="0">
                <a:latin typeface="Calibri" panose="020F0502020204030204" charset="0"/>
                <a:cs typeface="Calibri" panose="020F0502020204030204" charset="0"/>
              </a:rPr>
              <a:t>СОЦИАЛЬНЫЕ ПАРТНЕРЫ:</a:t>
            </a:r>
          </a:p>
          <a:p>
            <a:pPr algn="just"/>
            <a:r>
              <a:rPr lang="ru-RU" altLang="zh-CN" b="1" dirty="0" smtClean="0">
                <a:latin typeface="Calibri" panose="020F0502020204030204" charset="0"/>
                <a:cs typeface="Calibri" panose="020F0502020204030204" charset="0"/>
              </a:rPr>
              <a:t>-ФДОП СВФУ; </a:t>
            </a:r>
          </a:p>
          <a:p>
            <a:pPr algn="just"/>
            <a:r>
              <a:rPr lang="ru-RU" altLang="zh-CN" b="1" dirty="0"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ru-RU" altLang="zh-CN" b="1" dirty="0" smtClean="0">
                <a:latin typeface="Calibri" panose="020F0502020204030204" charset="0"/>
                <a:cs typeface="Calibri" panose="020F0502020204030204" charset="0"/>
              </a:rPr>
              <a:t>1970 г выпуск </a:t>
            </a:r>
            <a:r>
              <a:rPr lang="ru-RU" altLang="zh-CN" b="1" dirty="0" err="1" smtClean="0">
                <a:latin typeface="Calibri" panose="020F0502020204030204" charset="0"/>
                <a:cs typeface="Calibri" panose="020F0502020204030204" charset="0"/>
              </a:rPr>
              <a:t>Кобяйской</a:t>
            </a:r>
            <a:r>
              <a:rPr lang="ru-RU" altLang="zh-CN" b="1" dirty="0" smtClean="0">
                <a:latin typeface="Calibri" panose="020F0502020204030204" charset="0"/>
                <a:cs typeface="Calibri" panose="020F0502020204030204" charset="0"/>
              </a:rPr>
              <a:t> СОШ -одноклассники </a:t>
            </a:r>
            <a:r>
              <a:rPr lang="ru-RU" altLang="zh-CN" b="1" dirty="0">
                <a:latin typeface="Calibri" panose="020F0502020204030204" charset="0"/>
                <a:cs typeface="Calibri" panose="020F0502020204030204" charset="0"/>
              </a:rPr>
              <a:t>Петрова </a:t>
            </a:r>
            <a:r>
              <a:rPr lang="ru-RU" altLang="zh-CN" b="1" dirty="0" smtClean="0">
                <a:latin typeface="Calibri" panose="020F0502020204030204" charset="0"/>
                <a:cs typeface="Calibri" panose="020F0502020204030204" charset="0"/>
              </a:rPr>
              <a:t>Е.Е.;</a:t>
            </a:r>
          </a:p>
          <a:p>
            <a:pPr algn="just"/>
            <a:r>
              <a:rPr lang="ru-RU" altLang="zh-CN" b="1" dirty="0" smtClean="0">
                <a:latin typeface="Calibri" panose="020F0502020204030204" charset="0"/>
                <a:cs typeface="Calibri" panose="020F0502020204030204" charset="0"/>
              </a:rPr>
              <a:t>- кафедра </a:t>
            </a:r>
            <a:r>
              <a:rPr lang="ru-RU" altLang="zh-CN" b="1" dirty="0">
                <a:latin typeface="Calibri" panose="020F0502020204030204" charset="0"/>
                <a:cs typeface="Calibri" panose="020F0502020204030204" charset="0"/>
              </a:rPr>
              <a:t>физико-математических наук и технологии им. А. Н. </a:t>
            </a:r>
            <a:r>
              <a:rPr lang="ru-RU" altLang="zh-CN" b="1" dirty="0" smtClean="0">
                <a:latin typeface="Calibri" panose="020F0502020204030204" charset="0"/>
                <a:cs typeface="Calibri" panose="020F0502020204030204" charset="0"/>
              </a:rPr>
              <a:t>Сметанина </a:t>
            </a:r>
            <a:r>
              <a:rPr lang="ru-RU" altLang="zh-CN" b="1" dirty="0" err="1" smtClean="0">
                <a:latin typeface="Calibri" panose="020F0502020204030204" charset="0"/>
                <a:cs typeface="Calibri" panose="020F0502020204030204" charset="0"/>
              </a:rPr>
              <a:t>Кобяйской</a:t>
            </a:r>
            <a:r>
              <a:rPr lang="ru-RU" altLang="zh-CN" b="1" dirty="0" smtClean="0">
                <a:latin typeface="Calibri" panose="020F0502020204030204" charset="0"/>
                <a:cs typeface="Calibri" panose="020F0502020204030204" charset="0"/>
              </a:rPr>
              <a:t> СОШ;</a:t>
            </a:r>
          </a:p>
          <a:p>
            <a:pPr algn="just"/>
            <a:r>
              <a:rPr lang="ru-RU" altLang="zh-CN" b="1" dirty="0" smtClean="0">
                <a:latin typeface="Calibri" panose="020F0502020204030204" charset="0"/>
                <a:cs typeface="Calibri" panose="020F0502020204030204" charset="0"/>
              </a:rPr>
              <a:t>-кафедра </a:t>
            </a:r>
            <a:r>
              <a:rPr lang="ru-RU" altLang="zh-CN" b="1" dirty="0">
                <a:latin typeface="Calibri" panose="020F0502020204030204" charset="0"/>
                <a:cs typeface="Calibri" panose="020F0502020204030204" charset="0"/>
              </a:rPr>
              <a:t>"Производство строительных материалов, изделий и конструкций" Инженерно-технического института </a:t>
            </a:r>
            <a:r>
              <a:rPr lang="ru-RU" altLang="zh-CN" b="1" dirty="0" smtClean="0">
                <a:latin typeface="Calibri" panose="020F0502020204030204" charset="0"/>
                <a:cs typeface="Calibri" panose="020F0502020204030204" charset="0"/>
              </a:rPr>
              <a:t>СВФУ</a:t>
            </a:r>
            <a:endParaRPr lang="zh-CN" altLang="en-US" b="1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63" y="60413"/>
            <a:ext cx="1652159" cy="15485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44" y="2057391"/>
            <a:ext cx="3192247" cy="321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1280160"/>
            <a:ext cx="12192000" cy="5577841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0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0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09" name="文本框 17"/>
          <p:cNvSpPr txBox="1"/>
          <p:nvPr/>
        </p:nvSpPr>
        <p:spPr>
          <a:xfrm>
            <a:off x="5171653" y="130342"/>
            <a:ext cx="2520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b="1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Учащиеся</a:t>
            </a:r>
            <a:r>
              <a:rPr lang="ru-RU" altLang="zh-CN" sz="4800" b="1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lang="zh-CN" altLang="en-US" sz="4800" b="1" dirty="0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11" name="TextBox 14"/>
          <p:cNvSpPr txBox="1"/>
          <p:nvPr/>
        </p:nvSpPr>
        <p:spPr>
          <a:xfrm>
            <a:off x="209785" y="3763975"/>
            <a:ext cx="6646520" cy="2735437"/>
          </a:xfrm>
          <a:prstGeom prst="rect">
            <a:avLst/>
          </a:prstGeom>
          <a:solidFill>
            <a:srgbClr val="00A69C"/>
          </a:solidFill>
        </p:spPr>
        <p:txBody>
          <a:bodyPr vert="horz" wrap="none" lIns="121920" tIns="60960" rIns="121920" bIns="60960" anchor="ctr">
            <a:normAutofit/>
          </a:bodyPr>
          <a:lstStyle/>
          <a:p>
            <a:pPr algn="ctr"/>
            <a:endParaRPr lang="zh-CN" altLang="en-US" sz="2400" dirty="0">
              <a:cs typeface="Calibri" panose="020F0502020204030204" charset="0"/>
            </a:endParaRPr>
          </a:p>
        </p:txBody>
      </p:sp>
      <p:sp>
        <p:nvSpPr>
          <p:cNvPr id="1048612" name="TextBox 15"/>
          <p:cNvSpPr txBox="1"/>
          <p:nvPr/>
        </p:nvSpPr>
        <p:spPr>
          <a:xfrm>
            <a:off x="6938326" y="1508023"/>
            <a:ext cx="5101274" cy="5197577"/>
          </a:xfrm>
          <a:prstGeom prst="rect">
            <a:avLst/>
          </a:prstGeom>
          <a:solidFill>
            <a:srgbClr val="F6921E"/>
          </a:solidFill>
        </p:spPr>
        <p:txBody>
          <a:bodyPr vert="horz" wrap="none" lIns="121920" tIns="60960" rIns="121920" bIns="60960" anchor="ctr">
            <a:normAutofit/>
          </a:bodyPr>
          <a:lstStyle/>
          <a:p>
            <a:endParaRPr lang="ru-RU" sz="2400" dirty="0"/>
          </a:p>
        </p:txBody>
      </p:sp>
      <p:sp>
        <p:nvSpPr>
          <p:cNvPr id="1048613" name="文本框 30"/>
          <p:cNvSpPr txBox="1"/>
          <p:nvPr/>
        </p:nvSpPr>
        <p:spPr>
          <a:xfrm>
            <a:off x="6856305" y="2645329"/>
            <a:ext cx="2801722" cy="2743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endParaRPr lang="en-US" altLang="zh-CN" sz="1100" dirty="0">
              <a:solidFill>
                <a:schemeClr val="bg1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1048614" name="文本框 33"/>
          <p:cNvSpPr txBox="1"/>
          <p:nvPr/>
        </p:nvSpPr>
        <p:spPr>
          <a:xfrm>
            <a:off x="295923" y="3854169"/>
            <a:ext cx="6467524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358775"/>
            <a:r>
              <a:rPr lang="ru-RU" dirty="0" smtClean="0"/>
              <a:t>	</a:t>
            </a:r>
            <a:r>
              <a:rPr lang="ru-RU" sz="2000" dirty="0" smtClean="0"/>
              <a:t>Математика и физика являются одними </a:t>
            </a:r>
            <a:r>
              <a:rPr lang="ru-RU" sz="2000" dirty="0"/>
              <a:t>из самых сложно осваиваемых дисциплин школьного цикла. </a:t>
            </a:r>
            <a:endParaRPr lang="ru-RU" sz="2000" dirty="0" smtClean="0"/>
          </a:p>
          <a:p>
            <a:pPr algn="just" defTabSz="1344613">
              <a:tabLst>
                <a:tab pos="358775" algn="l"/>
              </a:tabLst>
            </a:pPr>
            <a:r>
              <a:rPr lang="ru-RU" sz="2000" dirty="0" smtClean="0"/>
              <a:t>	Специфика учебных предметов - недостаточное понимание практической направленности данных предметов. </a:t>
            </a:r>
            <a:endParaRPr lang="ru-RU" sz="2000" dirty="0"/>
          </a:p>
          <a:p>
            <a:pPr algn="just" defTabSz="358775"/>
            <a:r>
              <a:rPr lang="ru-RU" sz="2000" dirty="0" smtClean="0"/>
              <a:t>	Слабая </a:t>
            </a:r>
            <a:r>
              <a:rPr lang="ru-RU" sz="2000" dirty="0"/>
              <a:t>подготовка школьников по </a:t>
            </a:r>
            <a:r>
              <a:rPr lang="ru-RU" sz="2000" dirty="0" smtClean="0"/>
              <a:t>математике и физике не </a:t>
            </a:r>
            <a:r>
              <a:rPr lang="ru-RU" sz="2000" dirty="0"/>
              <a:t>позволяет должным образом освоить материалы </a:t>
            </a:r>
            <a:r>
              <a:rPr lang="ru-RU" sz="2000" dirty="0" smtClean="0"/>
              <a:t>учебных заведений </a:t>
            </a:r>
            <a:r>
              <a:rPr lang="ru-RU" sz="2000" dirty="0" err="1" smtClean="0"/>
              <a:t>СУЗов</a:t>
            </a:r>
            <a:r>
              <a:rPr lang="ru-RU" sz="2000" dirty="0" smtClean="0"/>
              <a:t>, ВУЗов. </a:t>
            </a:r>
            <a:r>
              <a:rPr lang="ru-RU" sz="2000" dirty="0"/>
              <a:t> </a:t>
            </a:r>
            <a:endParaRPr lang="ru-RU" sz="2000" dirty="0" smtClean="0"/>
          </a:p>
        </p:txBody>
      </p:sp>
      <p:sp>
        <p:nvSpPr>
          <p:cNvPr id="1048610" name="Rectangle 11"/>
          <p:cNvSpPr/>
          <p:nvPr/>
        </p:nvSpPr>
        <p:spPr>
          <a:xfrm>
            <a:off x="3175736" y="1476762"/>
            <a:ext cx="3415871" cy="21671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ea typeface="Calibri" panose="020F0502020204030204" charset="0"/>
                <a:cs typeface="Calibri" panose="020F0502020204030204" charset="0"/>
              </a:rPr>
              <a:t>Адресная помощь, </a:t>
            </a:r>
          </a:p>
          <a:p>
            <a:pPr algn="ctr"/>
            <a:r>
              <a:rPr lang="ru-RU" sz="2400" b="1" dirty="0" smtClean="0">
                <a:ea typeface="Calibri" panose="020F0502020204030204" charset="0"/>
                <a:cs typeface="Calibri" panose="020F0502020204030204" charset="0"/>
              </a:rPr>
              <a:t>адресное обучение</a:t>
            </a:r>
            <a:endParaRPr sz="2400" b="1" dirty="0"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097163" name="Picture 5" descr="C:\Users\Дима Левин\Documents\картинки\мы учим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145" y="1508023"/>
            <a:ext cx="2619232" cy="1964424"/>
          </a:xfrm>
          <a:prstGeom prst="rect">
            <a:avLst/>
          </a:prstGeom>
          <a:noFill/>
        </p:spPr>
      </p:pic>
      <p:sp>
        <p:nvSpPr>
          <p:cNvPr id="20" name="文本框 17"/>
          <p:cNvSpPr txBox="1"/>
          <p:nvPr/>
        </p:nvSpPr>
        <p:spPr>
          <a:xfrm>
            <a:off x="6997355" y="1598981"/>
            <a:ext cx="51027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cs typeface="Times New Roman" panose="02020603050405020304" pitchFamily="18" charset="0"/>
              </a:rPr>
              <a:t>1. Проектно-исследовательская </a:t>
            </a:r>
            <a:r>
              <a:rPr lang="ru-RU" sz="2400" b="1" i="1" dirty="0">
                <a:cs typeface="Times New Roman" panose="02020603050405020304" pitchFamily="18" charset="0"/>
              </a:rPr>
              <a:t>работа</a:t>
            </a:r>
          </a:p>
          <a:p>
            <a:r>
              <a:rPr lang="ru-RU" sz="2400" dirty="0"/>
              <a:t>«Величие человека в его способности мыслить». </a:t>
            </a:r>
          </a:p>
          <a:p>
            <a:r>
              <a:rPr lang="ru-RU" sz="2400" dirty="0"/>
              <a:t>(Б. Паскаль)</a:t>
            </a:r>
          </a:p>
          <a:p>
            <a:r>
              <a:rPr lang="ru-RU" sz="2400" b="1" i="1" dirty="0"/>
              <a:t>2. </a:t>
            </a:r>
            <a:r>
              <a:rPr lang="ru-RU" sz="2400" b="1" i="1" dirty="0" err="1">
                <a:cs typeface="Times New Roman" panose="02020603050405020304" pitchFamily="18" charset="0"/>
              </a:rPr>
              <a:t>Профориентационная</a:t>
            </a:r>
            <a:r>
              <a:rPr lang="ru-RU" sz="2400" b="1" i="1" dirty="0">
                <a:cs typeface="Times New Roman" panose="02020603050405020304" pitchFamily="18" charset="0"/>
              </a:rPr>
              <a:t> работа</a:t>
            </a:r>
          </a:p>
          <a:p>
            <a:r>
              <a:rPr lang="ru-RU" sz="2400" dirty="0"/>
              <a:t>«Лучший способ изучить что-либо это открыть самому».</a:t>
            </a:r>
          </a:p>
          <a:p>
            <a:r>
              <a:rPr lang="ru-RU" sz="2400" dirty="0"/>
              <a:t> (Д. Пойа</a:t>
            </a:r>
            <a:r>
              <a:rPr lang="ru-RU" sz="2400" dirty="0" smtClean="0"/>
              <a:t>)</a:t>
            </a:r>
            <a:endParaRPr lang="ru-RU" sz="2400" dirty="0"/>
          </a:p>
          <a:p>
            <a:r>
              <a:rPr lang="ru-RU" sz="2400" b="1" i="1" dirty="0"/>
              <a:t>3. </a:t>
            </a:r>
            <a:r>
              <a:rPr lang="ru-RU" sz="2400" b="1" i="1" dirty="0">
                <a:cs typeface="Times New Roman" panose="02020603050405020304" pitchFamily="18" charset="0"/>
              </a:rPr>
              <a:t>Развитие вычислительных навыков</a:t>
            </a:r>
            <a:endParaRPr lang="zh-CN" altLang="en-US" sz="2400" b="1" i="1" dirty="0">
              <a:cs typeface="Times New Roman" panose="02020603050405020304" pitchFamily="18" charset="0"/>
            </a:endParaRPr>
          </a:p>
          <a:p>
            <a:r>
              <a:rPr lang="ru-RU" sz="2400" dirty="0"/>
              <a:t>«Счет и вычисления - основа порядка в голове». (Песталоцци)</a:t>
            </a:r>
          </a:p>
          <a:p>
            <a:pPr algn="ctr"/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75" y="-40495"/>
            <a:ext cx="1652159" cy="154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1280160"/>
            <a:ext cx="12192000" cy="5577841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0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0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13" name="文本框 30"/>
          <p:cNvSpPr txBox="1"/>
          <p:nvPr/>
        </p:nvSpPr>
        <p:spPr>
          <a:xfrm>
            <a:off x="6856305" y="2645329"/>
            <a:ext cx="2801722" cy="2743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endParaRPr lang="en-US" altLang="zh-CN" sz="1100" dirty="0">
              <a:solidFill>
                <a:schemeClr val="bg1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53285"/>
              </p:ext>
            </p:extLst>
          </p:nvPr>
        </p:nvGraphicFramePr>
        <p:xfrm>
          <a:off x="0" y="1299127"/>
          <a:ext cx="12192000" cy="5206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8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9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0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28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0785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классов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280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жизни и  научной деятельности Петрова Е.Е.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2022-февраль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280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рефератов и докладов на «Петровские чтения -2023»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2022-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280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в организации улусной НПК «Петровские чтения-2023»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м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 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Дьогур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280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ежегодной школьной олимпиады им. Петрова Е.Е.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октября 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Дьогур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43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улусной олимпиады им. Петрова Е.Е.</a:t>
                      </a:r>
                      <a:r>
                        <a:rPr lang="ru-RU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Дьогур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Местников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А.Е.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5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рефератов и докладов на «Петровские чтения -2025»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7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Консультации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Дьогур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Местников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А.Е.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11"/>
          <p:cNvSpPr/>
          <p:nvPr/>
        </p:nvSpPr>
        <p:spPr>
          <a:xfrm>
            <a:off x="0" y="6240826"/>
            <a:ext cx="12192010" cy="6171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rPr>
              <a:t>Результат: </a:t>
            </a:r>
            <a:r>
              <a:rPr lang="ru-RU" sz="2400" dirty="0" smtClean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rPr>
              <a:t>Расширение знаний о Петрове Е.Е., повышение мотивации, интереса к ПИР </a:t>
            </a:r>
            <a:endParaRPr sz="24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文本框 17"/>
          <p:cNvSpPr txBox="1"/>
          <p:nvPr/>
        </p:nvSpPr>
        <p:spPr>
          <a:xfrm>
            <a:off x="2468871" y="-60984"/>
            <a:ext cx="94031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cs typeface="Times New Roman" panose="02020603050405020304" pitchFamily="18" charset="0"/>
              </a:rPr>
              <a:t>1. Проектно-исследовательская работа</a:t>
            </a:r>
          </a:p>
          <a:p>
            <a:pPr algn="just"/>
            <a:r>
              <a:rPr lang="ru-RU" sz="2800" dirty="0"/>
              <a:t>«Величие человека в его способности мыслить». </a:t>
            </a:r>
            <a:endParaRPr lang="ru-RU" sz="2800" dirty="0" smtClean="0"/>
          </a:p>
          <a:p>
            <a:pPr algn="just"/>
            <a:r>
              <a:rPr lang="ru-RU" sz="2800" dirty="0"/>
              <a:t>(Б. Паскаль)</a:t>
            </a:r>
          </a:p>
          <a:p>
            <a:pPr algn="ctr"/>
            <a:r>
              <a:rPr lang="ru-RU" altLang="zh-CN" sz="4800" b="1" dirty="0" smtClean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49" y="-115212"/>
            <a:ext cx="1652159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0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13" name="文本框 30"/>
          <p:cNvSpPr txBox="1"/>
          <p:nvPr/>
        </p:nvSpPr>
        <p:spPr>
          <a:xfrm>
            <a:off x="6856305" y="2645329"/>
            <a:ext cx="2801722" cy="2743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endParaRPr lang="en-US" altLang="zh-CN" sz="1100" dirty="0">
              <a:solidFill>
                <a:schemeClr val="bg1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21572"/>
              </p:ext>
            </p:extLst>
          </p:nvPr>
        </p:nvGraphicFramePr>
        <p:xfrm>
          <a:off x="-1" y="1322036"/>
          <a:ext cx="12192001" cy="433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88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9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07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28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312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классов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17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Беседы, собеседования 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выборе профессии, их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мотивированность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полугодие 1 раз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41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и анализ опроса, анкетирования среди учащихся и их родителей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начале и конце учебного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мини-курсов по профориентации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четверть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Онлайн-экскурсии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Дьогур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531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ВОШ,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СВОШ, РСОШ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Дьогур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ФДОП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5312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Встреча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выпускниками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Дьогур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54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Дни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открытых дверей СВФУ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 апрель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проектов,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Обутова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А.Д.,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Местников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А.Е.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Rectangle 11"/>
          <p:cNvSpPr/>
          <p:nvPr/>
        </p:nvSpPr>
        <p:spPr>
          <a:xfrm>
            <a:off x="-2" y="5605478"/>
            <a:ext cx="12192011" cy="12525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sz="2400" b="1" dirty="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文本框 17"/>
          <p:cNvSpPr txBox="1"/>
          <p:nvPr/>
        </p:nvSpPr>
        <p:spPr>
          <a:xfrm>
            <a:off x="94129" y="5621925"/>
            <a:ext cx="12003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ea typeface="Calibri" panose="020F0502020204030204" charset="0"/>
                <a:cs typeface="Calibri" panose="020F0502020204030204" charset="0"/>
              </a:rPr>
              <a:t>Результат: </a:t>
            </a:r>
            <a:r>
              <a:rPr lang="ru-RU" sz="2400" dirty="0" smtClean="0"/>
              <a:t>развивать </a:t>
            </a:r>
            <a:r>
              <a:rPr lang="ru-RU" sz="2400" dirty="0"/>
              <a:t>умения самостоятельно, творчески мыслить и использовать их </a:t>
            </a:r>
            <a:r>
              <a:rPr lang="ru-RU" sz="2400" dirty="0" smtClean="0"/>
              <a:t>на практике</a:t>
            </a:r>
            <a:r>
              <a:rPr lang="ru-RU" sz="2400" dirty="0"/>
              <a:t>;  способствовать мотивированному </a:t>
            </a:r>
            <a:r>
              <a:rPr lang="ru-RU" sz="2400" dirty="0" smtClean="0"/>
              <a:t>выбору профессии</a:t>
            </a:r>
            <a:r>
              <a:rPr lang="ru-RU" sz="2400" dirty="0"/>
              <a:t>, профессиональной </a:t>
            </a:r>
            <a:r>
              <a:rPr lang="ru-RU" sz="2400" dirty="0" smtClean="0"/>
              <a:t>и социальной адаптации.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文本框 17"/>
          <p:cNvSpPr txBox="1"/>
          <p:nvPr/>
        </p:nvSpPr>
        <p:spPr>
          <a:xfrm>
            <a:off x="2451739" y="-40450"/>
            <a:ext cx="9746134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cs typeface="Times New Roman" panose="02020603050405020304" pitchFamily="18" charset="0"/>
              </a:rPr>
              <a:t>2. </a:t>
            </a:r>
            <a:r>
              <a:rPr lang="ru-RU" sz="2800" b="1" i="1" dirty="0" err="1" smtClean="0">
                <a:cs typeface="Times New Roman" panose="02020603050405020304" pitchFamily="18" charset="0"/>
              </a:rPr>
              <a:t>Профориентационная</a:t>
            </a:r>
            <a:r>
              <a:rPr lang="ru-RU" sz="2800" b="1" i="1" dirty="0" smtClean="0"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cs typeface="Times New Roman" panose="02020603050405020304" pitchFamily="18" charset="0"/>
              </a:rPr>
              <a:t>работа</a:t>
            </a:r>
          </a:p>
          <a:p>
            <a:pPr algn="just"/>
            <a:r>
              <a:rPr lang="ru-RU" sz="2800" b="1" i="1" dirty="0">
                <a:cs typeface="Times New Roman" panose="02020603050405020304" pitchFamily="18" charset="0"/>
              </a:rPr>
              <a:t>«Лучший способ изучить что-либо это открыть самому</a:t>
            </a:r>
            <a:r>
              <a:rPr lang="ru-RU" sz="2800" b="1" i="1" dirty="0" smtClean="0">
                <a:cs typeface="Times New Roman" panose="02020603050405020304" pitchFamily="18" charset="0"/>
              </a:rPr>
              <a:t>». (</a:t>
            </a:r>
            <a:r>
              <a:rPr lang="ru-RU" sz="2800" b="1" i="1" dirty="0">
                <a:cs typeface="Times New Roman" panose="02020603050405020304" pitchFamily="18" charset="0"/>
              </a:rPr>
              <a:t>Д. Пойа</a:t>
            </a:r>
            <a:r>
              <a:rPr lang="ru-RU" sz="2800" b="1" i="1" dirty="0" smtClean="0">
                <a:cs typeface="Times New Roman" panose="02020603050405020304" pitchFamily="18" charset="0"/>
              </a:rPr>
              <a:t>)</a:t>
            </a:r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53" y="-60984"/>
            <a:ext cx="1652159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0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13" name="文本框 30"/>
          <p:cNvSpPr txBox="1"/>
          <p:nvPr/>
        </p:nvSpPr>
        <p:spPr>
          <a:xfrm>
            <a:off x="6856305" y="2645329"/>
            <a:ext cx="2801722" cy="2743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endParaRPr lang="en-US" altLang="zh-CN" sz="1100" dirty="0">
              <a:solidFill>
                <a:schemeClr val="bg1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3518"/>
              </p:ext>
            </p:extLst>
          </p:nvPr>
        </p:nvGraphicFramePr>
        <p:xfrm>
          <a:off x="-1" y="1280160"/>
          <a:ext cx="12173723" cy="532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68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77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591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1486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классов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1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устного счёта на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определенный промежуток времени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полугодие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Дьогур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87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«Математическая карусель», «Физические лабиринты»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учебном году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Дьогур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87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Комп-игры «Кто быстрее?»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Наслег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учебном году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ДК «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Угуйаан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8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Чемпионат с участием участников образовательных отношений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образовательных отношений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учебном году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Дьогур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87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конкурсы, соревнования, турниры, олимпиады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учебном году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Дьогур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кафедра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Кобяйской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0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11"/>
          <p:cNvSpPr/>
          <p:nvPr/>
        </p:nvSpPr>
        <p:spPr>
          <a:xfrm>
            <a:off x="0" y="5952565"/>
            <a:ext cx="12173721" cy="9054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a typeface="Calibri" panose="020F0502020204030204" charset="0"/>
                <a:cs typeface="Calibri" panose="020F0502020204030204" charset="0"/>
              </a:rPr>
              <a:t>Результат: Повышение математической грамотности</a:t>
            </a:r>
            <a:endParaRPr sz="2400" b="1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文本框 17"/>
          <p:cNvSpPr txBox="1"/>
          <p:nvPr/>
        </p:nvSpPr>
        <p:spPr>
          <a:xfrm>
            <a:off x="2824312" y="-52417"/>
            <a:ext cx="8976623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/>
              <a:t>3. </a:t>
            </a:r>
            <a:r>
              <a:rPr lang="ru-RU" sz="2800" b="1" i="1" dirty="0">
                <a:cs typeface="Times New Roman" panose="02020603050405020304" pitchFamily="18" charset="0"/>
              </a:rPr>
              <a:t>Развитие вычислительных навыков</a:t>
            </a:r>
            <a:endParaRPr lang="zh-CN" altLang="en-US" sz="2800" b="1" i="1" dirty="0">
              <a:cs typeface="Times New Roman" panose="02020603050405020304" pitchFamily="18" charset="0"/>
            </a:endParaRPr>
          </a:p>
          <a:p>
            <a:r>
              <a:rPr lang="ru-RU" sz="2800" dirty="0"/>
              <a:t>«Счет и вычисления - основа порядка в голове». </a:t>
            </a:r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dirty="0"/>
              <a:t>Песталоцци</a:t>
            </a:r>
            <a:r>
              <a:rPr lang="ru-RU" sz="2800" dirty="0" smtClean="0"/>
              <a:t>)</a:t>
            </a:r>
            <a:endParaRPr lang="zh-CN" altLang="en-US" sz="48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42" y="-134179"/>
            <a:ext cx="1652159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1280160"/>
            <a:ext cx="12192000" cy="5577841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5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5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-9708"/>
            <a:ext cx="2495508" cy="128016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59" name="文本框 17"/>
          <p:cNvSpPr txBox="1"/>
          <p:nvPr/>
        </p:nvSpPr>
        <p:spPr>
          <a:xfrm>
            <a:off x="3571316" y="239763"/>
            <a:ext cx="763932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b="1" dirty="0" smtClean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Вместе - сила. </a:t>
            </a:r>
            <a:r>
              <a:rPr lang="ru-RU" altLang="zh-CN" sz="3600" b="1" dirty="0" err="1" smtClean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Саморефлексия</a:t>
            </a:r>
            <a:endParaRPr lang="zh-CN" altLang="en-US" sz="3600" b="1" dirty="0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55" name="组合 45"/>
          <p:cNvGrpSpPr/>
          <p:nvPr/>
        </p:nvGrpSpPr>
        <p:grpSpPr>
          <a:xfrm>
            <a:off x="7772400" y="4779565"/>
            <a:ext cx="2801722" cy="1027459"/>
            <a:chOff x="574576" y="2528527"/>
            <a:chExt cx="2492110" cy="646984"/>
          </a:xfrm>
          <a:solidFill>
            <a:schemeClr val="bg1">
              <a:lumMod val="75000"/>
            </a:schemeClr>
          </a:solidFill>
        </p:grpSpPr>
        <p:sp>
          <p:nvSpPr>
            <p:cNvPr id="1048765" name="文本框 46"/>
            <p:cNvSpPr txBox="1"/>
            <p:nvPr/>
          </p:nvSpPr>
          <p:spPr>
            <a:xfrm>
              <a:off x="784493" y="2528527"/>
              <a:ext cx="2133781" cy="301141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10-й класс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048766" name="文本框 47"/>
            <p:cNvSpPr txBox="1"/>
            <p:nvPr/>
          </p:nvSpPr>
          <p:spPr>
            <a:xfrm>
              <a:off x="574576" y="2931461"/>
              <a:ext cx="2492110" cy="244050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56" name="组合 48"/>
          <p:cNvGrpSpPr/>
          <p:nvPr/>
        </p:nvGrpSpPr>
        <p:grpSpPr>
          <a:xfrm>
            <a:off x="9187078" y="2656274"/>
            <a:ext cx="2801722" cy="1135675"/>
            <a:chOff x="1877734" y="2510392"/>
            <a:chExt cx="2492110" cy="62163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48767" name="文本框 49"/>
            <p:cNvSpPr txBox="1"/>
            <p:nvPr/>
          </p:nvSpPr>
          <p:spPr>
            <a:xfrm>
              <a:off x="2044608" y="2510392"/>
              <a:ext cx="2133781" cy="301141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9-й класс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048768" name="文本框 50"/>
            <p:cNvSpPr txBox="1"/>
            <p:nvPr/>
          </p:nvSpPr>
          <p:spPr>
            <a:xfrm>
              <a:off x="1877734" y="2887977"/>
              <a:ext cx="2492110" cy="244050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57" name="组合 51"/>
          <p:cNvGrpSpPr/>
          <p:nvPr/>
        </p:nvGrpSpPr>
        <p:grpSpPr>
          <a:xfrm>
            <a:off x="2048581" y="4854464"/>
            <a:ext cx="2801722" cy="1124618"/>
            <a:chOff x="2993148" y="3106193"/>
            <a:chExt cx="2492110" cy="1000339"/>
          </a:xfrm>
          <a:solidFill>
            <a:srgbClr val="F6921E"/>
          </a:solidFill>
        </p:grpSpPr>
        <p:sp>
          <p:nvSpPr>
            <p:cNvPr id="1048769" name="文本框 52"/>
            <p:cNvSpPr txBox="1"/>
            <p:nvPr/>
          </p:nvSpPr>
          <p:spPr>
            <a:xfrm>
              <a:off x="3155251" y="3106193"/>
              <a:ext cx="2133781" cy="301141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8-й класс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048770" name="文本框 53"/>
            <p:cNvSpPr txBox="1"/>
            <p:nvPr/>
          </p:nvSpPr>
          <p:spPr>
            <a:xfrm>
              <a:off x="2993148" y="3525066"/>
              <a:ext cx="2492110" cy="58146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zh-CN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Предложения</a:t>
              </a:r>
              <a:r>
                <a:rPr lang="ru-RU" altLang="zh-CN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?</a:t>
              </a:r>
              <a:endPara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58" name="组合 54"/>
          <p:cNvGrpSpPr/>
          <p:nvPr/>
        </p:nvGrpSpPr>
        <p:grpSpPr>
          <a:xfrm>
            <a:off x="419607" y="3124906"/>
            <a:ext cx="2801721" cy="958823"/>
            <a:chOff x="1432849" y="2787986"/>
            <a:chExt cx="2492110" cy="359504"/>
          </a:xfrm>
        </p:grpSpPr>
        <p:sp>
          <p:nvSpPr>
            <p:cNvPr id="1048771" name="文本框 55"/>
            <p:cNvSpPr txBox="1"/>
            <p:nvPr/>
          </p:nvSpPr>
          <p:spPr>
            <a:xfrm>
              <a:off x="1682429" y="2787986"/>
              <a:ext cx="2133781" cy="12693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7-й класс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048772" name="文本框 56"/>
            <p:cNvSpPr txBox="1"/>
            <p:nvPr/>
          </p:nvSpPr>
          <p:spPr>
            <a:xfrm>
              <a:off x="1432849" y="2928689"/>
              <a:ext cx="2492110" cy="21880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zh-CN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Предложения</a:t>
              </a:r>
              <a:r>
                <a:rPr lang="ru-RU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?</a:t>
              </a:r>
              <a:endPara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59" name="组合 45"/>
          <p:cNvGrpSpPr/>
          <p:nvPr/>
        </p:nvGrpSpPr>
        <p:grpSpPr>
          <a:xfrm>
            <a:off x="4729120" y="1551686"/>
            <a:ext cx="2801722" cy="782290"/>
            <a:chOff x="1626835" y="2349127"/>
            <a:chExt cx="2492110" cy="58260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48773" name="文本框 46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11-й класс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048774" name="文本框 47"/>
            <p:cNvSpPr txBox="1"/>
            <p:nvPr/>
          </p:nvSpPr>
          <p:spPr>
            <a:xfrm>
              <a:off x="1626835" y="2687681"/>
              <a:ext cx="2492110" cy="244050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sp>
        <p:nvSpPr>
          <p:cNvPr id="1048775" name="TextBox 1"/>
          <p:cNvSpPr txBox="1"/>
          <p:nvPr/>
        </p:nvSpPr>
        <p:spPr>
          <a:xfrm>
            <a:off x="0" y="6207796"/>
            <a:ext cx="12192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82563" algn="just" defTabSz="781050"/>
            <a:r>
              <a:rPr lang="ru-RU" sz="2000" dirty="0"/>
              <a:t>П</a:t>
            </a:r>
            <a:r>
              <a:rPr lang="ru-RU" sz="2000" dirty="0" smtClean="0"/>
              <a:t>редложение  </a:t>
            </a:r>
            <a:r>
              <a:rPr lang="ru-RU" sz="2000" dirty="0"/>
              <a:t>своих способов  реализации тех или иных образовательных задач в пространстве со­вместной деятельности; разработка  программ общих образовательных событий и воспитательных мероприятий;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30544" y="3255239"/>
            <a:ext cx="2487156" cy="583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Предложения</a:t>
            </a:r>
            <a:r>
              <a:rPr lang="ru-RU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93025" y="5282146"/>
            <a:ext cx="2546466" cy="583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Предложения?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1167" y="1876753"/>
            <a:ext cx="2546466" cy="583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Предложения?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22" y="19416"/>
            <a:ext cx="2469472" cy="2314560"/>
          </a:xfrm>
          <a:prstGeom prst="rect">
            <a:avLst/>
          </a:prstGeom>
        </p:spPr>
      </p:pic>
      <p:sp>
        <p:nvSpPr>
          <p:cNvPr id="6" name="Шестиугольник 5"/>
          <p:cNvSpPr/>
          <p:nvPr/>
        </p:nvSpPr>
        <p:spPr>
          <a:xfrm>
            <a:off x="5917721" y="4069080"/>
            <a:ext cx="45719" cy="4571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ольцо 8"/>
          <p:cNvSpPr/>
          <p:nvPr/>
        </p:nvSpPr>
        <p:spPr>
          <a:xfrm>
            <a:off x="4664273" y="2553372"/>
            <a:ext cx="3108127" cy="2866512"/>
          </a:xfrm>
          <a:prstGeom prst="donut">
            <a:avLst/>
          </a:prstGeom>
          <a:solidFill>
            <a:srgbClr val="EC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792</Words>
  <Application>Microsoft Office PowerPoint</Application>
  <PresentationFormat>Широкоэкранный</PresentationFormat>
  <Paragraphs>172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lenovo-pc1</cp:lastModifiedBy>
  <cp:revision>69</cp:revision>
  <dcterms:created xsi:type="dcterms:W3CDTF">2018-03-04T21:20:00Z</dcterms:created>
  <dcterms:modified xsi:type="dcterms:W3CDTF">2024-01-24T00:19:29Z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2052-11.1.0.8980</vt:lpwstr>
  </property>
  <property fmtid="{D5CDD505-2E9C-101B-9397-08002B2CF9AE}" pid="3" name="ICV">
    <vt:lpwstr>38a0e88a8f7647b9b8015443ca346389</vt:lpwstr>
  </property>
</Properties>
</file>