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62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05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9149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3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7046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505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388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74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65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2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2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8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13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89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5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11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706C3-5017-4176-B0A8-6DED5A7A16CD}" type="datetimeFigureOut">
              <a:rPr lang="ru-RU" smtClean="0"/>
              <a:t>25.01.2024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F0C5C6-B4ED-4BC4-94D0-5BD5BAC2E3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7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8838" y="2225616"/>
            <a:ext cx="9144000" cy="13198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Лабораторные работы по физике с использованием программы </a:t>
            </a:r>
            <a:r>
              <a:rPr lang="ru-RU" b="1" dirty="0" err="1"/>
              <a:t>Algodoo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smtClean="0"/>
              <a:t>                                                                  </a:t>
            </a:r>
          </a:p>
          <a:p>
            <a:endParaRPr lang="en-US" dirty="0"/>
          </a:p>
          <a:p>
            <a:pPr algn="r"/>
            <a:r>
              <a:rPr lang="en-US" dirty="0" smtClean="0"/>
              <a:t>                                                                 </a:t>
            </a:r>
            <a:r>
              <a:rPr lang="ru-RU" sz="7200" b="1" dirty="0" smtClean="0">
                <a:solidFill>
                  <a:schemeClr val="tx1"/>
                </a:solidFill>
              </a:rPr>
              <a:t>Выполнил: ученик </a:t>
            </a:r>
            <a:r>
              <a:rPr lang="en-US" sz="7200" b="1" dirty="0" smtClean="0">
                <a:solidFill>
                  <a:schemeClr val="tx1"/>
                </a:solidFill>
              </a:rPr>
              <a:t>7</a:t>
            </a:r>
            <a:r>
              <a:rPr lang="ru-RU" sz="7200" b="1" dirty="0" smtClean="0">
                <a:solidFill>
                  <a:schemeClr val="tx1"/>
                </a:solidFill>
              </a:rPr>
              <a:t> класса Спиридонов Вадим </a:t>
            </a:r>
          </a:p>
          <a:p>
            <a:pPr algn="r"/>
            <a:r>
              <a:rPr lang="ru-RU" sz="7200" b="1" dirty="0" err="1" smtClean="0">
                <a:solidFill>
                  <a:schemeClr val="tx1"/>
                </a:solidFill>
              </a:rPr>
              <a:t>Руководитель:Игнатьев</a:t>
            </a:r>
            <a:r>
              <a:rPr lang="ru-RU" sz="7200" b="1" dirty="0" smtClean="0">
                <a:solidFill>
                  <a:schemeClr val="tx1"/>
                </a:solidFill>
              </a:rPr>
              <a:t> К.Т.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9192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6823" y="624110"/>
            <a:ext cx="9537789" cy="1280890"/>
          </a:xfrm>
        </p:spPr>
        <p:txBody>
          <a:bodyPr>
            <a:noAutofit/>
          </a:bodyPr>
          <a:lstStyle/>
          <a:p>
            <a:r>
              <a:rPr lang="ru-RU" sz="2400" dirty="0" smtClean="0"/>
              <a:t>	Программу </a:t>
            </a:r>
            <a:r>
              <a:rPr lang="ru-RU" sz="2400" dirty="0"/>
              <a:t>можно использовать так же и в процессе объяснение нового материала, как демонстрацию изучаемого явления. Например при изучение оптических </a:t>
            </a:r>
            <a:r>
              <a:rPr lang="ru-RU" sz="2400" dirty="0" smtClean="0"/>
              <a:t>явлений.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020" y="2216988"/>
            <a:ext cx="6627394" cy="367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60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8249" y="624110"/>
            <a:ext cx="9986363" cy="128089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	И </a:t>
            </a:r>
            <a:r>
              <a:rPr lang="ru-RU" sz="2400" dirty="0"/>
              <a:t>конечно же программу можно использовать при выполнение лабораторных работ. Например лабораторная по изучению Архимедовой </a:t>
            </a:r>
            <a:r>
              <a:rPr lang="ru-RU" sz="2400" dirty="0" smtClean="0"/>
              <a:t>силы.</a:t>
            </a:r>
            <a:endParaRPr lang="ru-RU" sz="2400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236" y="2104845"/>
            <a:ext cx="6656388" cy="381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7921" y="434329"/>
            <a:ext cx="8911687" cy="1280890"/>
          </a:xfrm>
        </p:spPr>
        <p:txBody>
          <a:bodyPr/>
          <a:lstStyle/>
          <a:p>
            <a:r>
              <a:rPr lang="ru-RU" dirty="0"/>
              <a:t>Заключение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6251" y="1143786"/>
            <a:ext cx="10815025" cy="54691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процессе работы с данной программой на уроке физики у учащихся</a:t>
            </a:r>
          </a:p>
          <a:p>
            <a:pPr algn="just"/>
            <a:r>
              <a:rPr lang="ru-RU" sz="2000" dirty="0" smtClean="0"/>
              <a:t>появляется </a:t>
            </a:r>
            <a:r>
              <a:rPr lang="ru-RU" sz="2000" dirty="0"/>
              <a:t>возможность самостоятельно осуществлять такое действие как учение, ставить перед собой учебные цели, искать и использовать необходимые средства и способы их достижения, контролировать и оценивать процесс и результаты деятельности;</a:t>
            </a:r>
          </a:p>
          <a:p>
            <a:pPr algn="just"/>
            <a:r>
              <a:rPr lang="ru-RU" sz="2000" dirty="0" smtClean="0"/>
              <a:t>ученику </a:t>
            </a:r>
            <a:r>
              <a:rPr lang="ru-RU" sz="2000" dirty="0"/>
              <a:t>создаются условия для гармоничного развития личности и ее самореализации на основе готовности к непрерывному образованию, необходимость которого обусловлена </a:t>
            </a:r>
            <a:r>
              <a:rPr lang="ru-RU" sz="2000" dirty="0" err="1"/>
              <a:t>поликультурностью</a:t>
            </a:r>
            <a:r>
              <a:rPr lang="ru-RU" sz="2000" dirty="0"/>
              <a:t> общества и высокой профессиональной мобильностью;</a:t>
            </a:r>
          </a:p>
          <a:p>
            <a:pPr algn="just"/>
            <a:r>
              <a:rPr lang="ru-RU" sz="2000" dirty="0" smtClean="0"/>
              <a:t>обеспечивается </a:t>
            </a:r>
            <a:r>
              <a:rPr lang="ru-RU" sz="2000" dirty="0"/>
              <a:t>успешное усвоения знаний, умений и навыков и формирование компетентностей в любой предметной области.</a:t>
            </a:r>
          </a:p>
          <a:p>
            <a:pPr algn="just"/>
            <a:r>
              <a:rPr lang="ru-RU" sz="2000" dirty="0" smtClean="0"/>
              <a:t>овладение </a:t>
            </a:r>
            <a:r>
              <a:rPr lang="ru-RU" sz="2000" dirty="0"/>
              <a:t>учащимися универсальными учебными действиями происходит в контексте разных учебных предметов и в конечном счете ведет к формированию способности самостоятельно успешно усваивать новые знания, умения и компетентности, включая самостоятельную организацию процесса усвоения, т. е. умение учиться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82011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6273" y="624110"/>
            <a:ext cx="9848340" cy="1280890"/>
          </a:xfrm>
        </p:spPr>
        <p:txBody>
          <a:bodyPr/>
          <a:lstStyle/>
          <a:p>
            <a:r>
              <a:rPr lang="ru-RU" dirty="0" smtClean="0"/>
              <a:t>Мои выводы насчет этой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9623" y="2133600"/>
            <a:ext cx="9994989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/>
              <a:t>Плюсы:</a:t>
            </a:r>
          </a:p>
          <a:p>
            <a:pPr marL="0" indent="0">
              <a:buNone/>
            </a:pPr>
            <a:r>
              <a:rPr lang="ru-RU" sz="2400" dirty="0"/>
              <a:t>•	Очень реалистичный симулятор физики.</a:t>
            </a:r>
          </a:p>
          <a:p>
            <a:pPr marL="0" indent="0">
              <a:buNone/>
            </a:pPr>
            <a:r>
              <a:rPr lang="ru-RU" sz="2400" dirty="0"/>
              <a:t>•	Возможность понять устройство и работу большинства механизмов.</a:t>
            </a:r>
          </a:p>
          <a:p>
            <a:pPr marL="0" indent="0">
              <a:buNone/>
            </a:pPr>
            <a:r>
              <a:rPr lang="ru-RU" sz="2400" dirty="0"/>
              <a:t>•	Можете посмотреть как сочетается тот или иной механизм.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Минусы:</a:t>
            </a:r>
          </a:p>
          <a:p>
            <a:pPr marL="0" indent="0">
              <a:buNone/>
            </a:pPr>
            <a:r>
              <a:rPr lang="ru-RU" sz="2400" dirty="0"/>
              <a:t>•	Новичку будет сложно разобраться.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985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8853" y="1477993"/>
            <a:ext cx="10400431" cy="377762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		Использование </a:t>
            </a:r>
            <a:r>
              <a:rPr lang="ru-RU" sz="2400" dirty="0"/>
              <a:t>виртуальных лабораторий в учебном процессе позволяет с одной стороны предоставить возможность обучающемуся провести эксперименты с оборудованием и материалом, которыми он не имеет возможности воспользоваться из-за отсутствия реальной лаборатории, получить практические навыки проведения экспериментов, ознакомиться детально с компьютерной моделью и процессом работы уникальной аппаратуры, исследовать опасные в реальной ситуации процессы и явления, не опасаясь за возможные </a:t>
            </a:r>
            <a:r>
              <a:rPr lang="ru-RU" sz="2400" dirty="0" smtClean="0"/>
              <a:t>последствия.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07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3525" y="1107057"/>
            <a:ext cx="9989388" cy="4940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Цель работы</a:t>
            </a:r>
            <a:r>
              <a:rPr lang="ru-RU" sz="2000" dirty="0"/>
              <a:t> – изучение виртуальной лаборатории </a:t>
            </a:r>
            <a:r>
              <a:rPr lang="en-US" sz="2000" dirty="0" err="1"/>
              <a:t>Algodoo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Для достижения поставленной цели, потребовалось решить следующие задачи: </a:t>
            </a:r>
          </a:p>
          <a:p>
            <a:pPr lvl="0"/>
            <a:r>
              <a:rPr lang="ru-RU" sz="2000" dirty="0"/>
              <a:t>изучить общую характеристику программы </a:t>
            </a:r>
            <a:r>
              <a:rPr lang="en-US" sz="2000" dirty="0" err="1"/>
              <a:t>Algodoo</a:t>
            </a:r>
            <a:r>
              <a:rPr lang="ru-RU" sz="2000" dirty="0"/>
              <a:t>; </a:t>
            </a:r>
            <a:endParaRPr lang="ru-RU" sz="2000" dirty="0" smtClean="0">
              <a:effectLst/>
            </a:endParaRPr>
          </a:p>
          <a:p>
            <a:pPr lvl="0"/>
            <a:r>
              <a:rPr lang="ru-RU" sz="2000" dirty="0"/>
              <a:t>рассмотреть основные возможности и функции программы </a:t>
            </a:r>
            <a:r>
              <a:rPr lang="en-US" sz="2000" dirty="0" err="1"/>
              <a:t>Algodoo</a:t>
            </a:r>
            <a:r>
              <a:rPr lang="ru-RU" sz="2000" dirty="0"/>
              <a:t>;</a:t>
            </a:r>
            <a:endParaRPr lang="ru-RU" sz="2000" dirty="0" smtClean="0">
              <a:effectLst/>
            </a:endParaRPr>
          </a:p>
          <a:p>
            <a:pPr lvl="0"/>
            <a:r>
              <a:rPr lang="ru-RU" sz="2000" dirty="0"/>
              <a:t>изучить особенности интерфейса </a:t>
            </a:r>
            <a:r>
              <a:rPr lang="en-US" sz="2000" dirty="0" err="1"/>
              <a:t>Algodoo</a:t>
            </a:r>
            <a:r>
              <a:rPr lang="ru-RU" sz="2000" dirty="0"/>
              <a:t>;</a:t>
            </a:r>
            <a:endParaRPr lang="ru-RU" sz="2000" dirty="0" smtClean="0">
              <a:effectLst/>
            </a:endParaRPr>
          </a:p>
          <a:p>
            <a:pPr lvl="0"/>
            <a:r>
              <a:rPr lang="ru-RU" sz="2000" dirty="0"/>
              <a:t>раскрыть функции </a:t>
            </a:r>
            <a:r>
              <a:rPr lang="en-US" sz="2000" dirty="0" err="1"/>
              <a:t>Algodoo</a:t>
            </a:r>
            <a:r>
              <a:rPr lang="ru-RU" sz="2000" dirty="0"/>
              <a:t>;</a:t>
            </a:r>
            <a:endParaRPr lang="ru-RU" sz="2000" dirty="0" smtClean="0">
              <a:effectLst/>
            </a:endParaRPr>
          </a:p>
          <a:p>
            <a:pPr lvl="0"/>
            <a:r>
              <a:rPr lang="ru-RU" sz="2000" dirty="0"/>
              <a:t>рассмотреть на примерах выполнение лабораторных работ на программе </a:t>
            </a:r>
            <a:r>
              <a:rPr lang="en-US" sz="2000" dirty="0" err="1"/>
              <a:t>Algodoo</a:t>
            </a:r>
            <a:r>
              <a:rPr lang="ru-RU" sz="2000" dirty="0"/>
              <a:t>;</a:t>
            </a:r>
            <a:endParaRPr lang="ru-RU" sz="2000" dirty="0" smtClean="0">
              <a:effectLst/>
            </a:endParaRPr>
          </a:p>
          <a:p>
            <a:pPr marL="0" indent="0">
              <a:buNone/>
            </a:pPr>
            <a:r>
              <a:rPr lang="ru-RU" sz="2000" b="1" dirty="0"/>
              <a:t>Объект исследования</a:t>
            </a:r>
            <a:r>
              <a:rPr lang="ru-RU" sz="2000" dirty="0"/>
              <a:t> – программа </a:t>
            </a:r>
            <a:r>
              <a:rPr lang="en-US" sz="2000" dirty="0" err="1"/>
              <a:t>Algodoo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b="1" dirty="0" smtClean="0"/>
              <a:t>Предмет </a:t>
            </a:r>
            <a:r>
              <a:rPr lang="ru-RU" sz="2000" b="1" dirty="0"/>
              <a:t>исследования</a:t>
            </a:r>
            <a:r>
              <a:rPr lang="ru-RU" sz="2000" dirty="0"/>
              <a:t> – выполнение лабораторных работ на программе </a:t>
            </a:r>
            <a:r>
              <a:rPr lang="en-US" sz="2000" dirty="0" err="1"/>
              <a:t>Algodoo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77241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</a:t>
            </a:r>
            <a:r>
              <a:rPr lang="ru-RU" dirty="0"/>
              <a:t>создания </a:t>
            </a:r>
            <a:r>
              <a:rPr lang="en-US" dirty="0" err="1"/>
              <a:t>Algodoo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1766" y="1802921"/>
            <a:ext cx="9882846" cy="41083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		В </a:t>
            </a:r>
            <a:r>
              <a:rPr lang="ru-RU" sz="2400" dirty="0"/>
              <a:t>2008 году Эмиль </a:t>
            </a:r>
            <a:r>
              <a:rPr lang="ru-RU" sz="2400" dirty="0" err="1"/>
              <a:t>Эрнерфельдт</a:t>
            </a:r>
            <a:r>
              <a:rPr lang="ru-RU" sz="2400" dirty="0"/>
              <a:t> создал интерактивный 2D-симулятор физики для своего магистерского диссертационного проекта по информатике в Университете </a:t>
            </a:r>
            <a:r>
              <a:rPr lang="ru-RU" sz="2400" dirty="0" err="1"/>
              <a:t>Умео</a:t>
            </a:r>
            <a:r>
              <a:rPr lang="ru-RU" sz="2400" dirty="0"/>
              <a:t> в </a:t>
            </a:r>
            <a:r>
              <a:rPr lang="ru-RU" sz="2400" dirty="0" err="1"/>
              <a:t>Умео</a:t>
            </a:r>
            <a:r>
              <a:rPr lang="ru-RU" sz="2400" dirty="0"/>
              <a:t>, Швеция. Этот проект был выпущен для публичного и некоммерческого использования под названием «</a:t>
            </a:r>
            <a:r>
              <a:rPr lang="ru-RU" sz="2400" dirty="0" err="1"/>
              <a:t>Phun</a:t>
            </a:r>
            <a:r>
              <a:rPr lang="ru-RU" sz="2400" dirty="0"/>
              <a:t>» и привлек значительное внимание после того, как клип </a:t>
            </a:r>
            <a:r>
              <a:rPr lang="ru-RU" sz="2400" dirty="0" err="1"/>
              <a:t>Эрнерфельдта</a:t>
            </a:r>
            <a:r>
              <a:rPr lang="ru-RU" sz="2400" dirty="0"/>
              <a:t>, использующего программное обеспечение, стал вирусным на </a:t>
            </a:r>
            <a:r>
              <a:rPr lang="ru-RU" sz="2400" dirty="0" err="1"/>
              <a:t>YouTube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1430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Программа </a:t>
            </a:r>
            <a:r>
              <a:rPr lang="en-US" dirty="0" err="1" smtClean="0"/>
              <a:t>Algodoo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8468" y="1604513"/>
            <a:ext cx="10176144" cy="430670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Algodoo</a:t>
            </a:r>
            <a:r>
              <a:rPr lang="ru-RU" sz="2400" dirty="0" smtClean="0"/>
              <a:t> </a:t>
            </a:r>
            <a:r>
              <a:rPr lang="ru-RU" sz="2400" dirty="0"/>
              <a:t>- программа-конструктор для симуляции/анимации механических движений объектов двухмерного физического мира. Пользователю доступны инструменты для создания объектов любой формы, для задания им физических и кинетических параметров, для управления операциями над объектами как в статике, так и в динамике. С помощью этой программы можно создавать интерактивные уроки по физике, игры, симуляторы механических устройств... и просто с любопытством наблюдать за поведением объектов в зависимости от внешних воздействий. Для продвинутых авторов сцен есть возможность обогатить функционал с помощью скриптов.</a:t>
            </a:r>
          </a:p>
        </p:txBody>
      </p:sp>
    </p:spTree>
    <p:extLst>
      <p:ext uri="{BB962C8B-B14F-4D97-AF65-F5344CB8AC3E}">
        <p14:creationId xmlns:p14="http://schemas.microsoft.com/office/powerpoint/2010/main" val="144013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2102" y="779386"/>
            <a:ext cx="8911687" cy="1280890"/>
          </a:xfrm>
        </p:spPr>
        <p:txBody>
          <a:bodyPr/>
          <a:lstStyle/>
          <a:p>
            <a:r>
              <a:rPr lang="ru-RU" dirty="0" smtClean="0"/>
              <a:t>Окно программы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211" y="1639019"/>
            <a:ext cx="7148960" cy="427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36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работы программы.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294" y="2133600"/>
            <a:ext cx="9710318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	В </a:t>
            </a:r>
            <a:r>
              <a:rPr lang="ru-RU" sz="2400" dirty="0"/>
              <a:t>процессе решения физических задач, учащиеся часто сталкиваются с тем, что не могут представить себе процессы описанные в условии задачи. При помощи данного симулятора можно быстро и просто наглядно изобразить и продемонстрировать о чем идет речь в задаче. К примеру:</a:t>
            </a:r>
          </a:p>
        </p:txBody>
      </p:sp>
    </p:spTree>
    <p:extLst>
      <p:ext uri="{BB962C8B-B14F-4D97-AF65-F5344CB8AC3E}">
        <p14:creationId xmlns:p14="http://schemas.microsoft.com/office/powerpoint/2010/main" val="138807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3180" y="632605"/>
            <a:ext cx="9624054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Деревянный брусок скользит по наклонной плоскости без начальной скорости, определить скорость тела в момент остановки. В игре данная ситуация строиться за несколько минут, причем сразу можно задать отображение сил, скорость в процессе движения, а так же в реальном времени строится график зависимости необходим нам величин.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152" y="3410974"/>
            <a:ext cx="6214110" cy="310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90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8686" y="1339969"/>
            <a:ext cx="10271035" cy="3777622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		Таким </a:t>
            </a:r>
            <a:r>
              <a:rPr lang="ru-RU" sz="2800" dirty="0"/>
              <a:t>образом можно представить, практически любую задачу по физике. (если посидеть по дольше можно смоделировать даже ракетный двигатель или вращение планет, взаимодействие заряженных частиц и т.д</a:t>
            </a:r>
            <a:r>
              <a:rPr lang="ru-RU" sz="2800" dirty="0" smtClean="0"/>
              <a:t>.).</a:t>
            </a:r>
          </a:p>
          <a:p>
            <a:pPr marL="0" indent="0">
              <a:buNone/>
            </a:pP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26636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290</Words>
  <Application>Microsoft Office PowerPoint</Application>
  <PresentationFormat>Широкоэкранный</PresentationFormat>
  <Paragraphs>43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Легкий дым</vt:lpstr>
      <vt:lpstr>Лабораторные работы по физике с использованием программы Algodoo</vt:lpstr>
      <vt:lpstr>Актуальность</vt:lpstr>
      <vt:lpstr>Презентация PowerPoint</vt:lpstr>
      <vt:lpstr>История создания Algodoo</vt:lpstr>
      <vt:lpstr>Программа Algodoo</vt:lpstr>
      <vt:lpstr>Окно программы</vt:lpstr>
      <vt:lpstr>Пример работы программы. </vt:lpstr>
      <vt:lpstr>Презентация PowerPoint</vt:lpstr>
      <vt:lpstr>Презентация PowerPoint</vt:lpstr>
      <vt:lpstr> Программу можно использовать так же и в процессе объяснение нового материала, как демонстрацию изучаемого явления. Например при изучение оптических явлений. </vt:lpstr>
      <vt:lpstr> И конечно же программу можно использовать при выполнение лабораторных работ. Например лабораторная по изучению Архимедовой силы.</vt:lpstr>
      <vt:lpstr>Заключение </vt:lpstr>
      <vt:lpstr>Мои выводы насчет этой программы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Лабораторные работы по физике с использованием программы Algodoo</dc:title>
  <dc:creator>Учетная запись Майкрософт</dc:creator>
  <cp:lastModifiedBy>lenovo-pc1</cp:lastModifiedBy>
  <cp:revision>4</cp:revision>
  <dcterms:created xsi:type="dcterms:W3CDTF">2023-03-17T03:10:40Z</dcterms:created>
  <dcterms:modified xsi:type="dcterms:W3CDTF">2024-01-25T01:17:04Z</dcterms:modified>
</cp:coreProperties>
</file>