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92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96" y="1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D95451-7106-C78A-0194-059BEBBCDD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0" lang="ru-RU" sz="5400" b="1" i="1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uLnTx/>
                <a:uFillTx/>
                <a:latin typeface="Trebuchet MS"/>
                <a:ea typeface="+mj-ea"/>
                <a:cs typeface="+mj-cs"/>
              </a:rPr>
              <a:t>Как писать сжатое изложение</a:t>
            </a:r>
            <a:endParaRPr lang="ru-RU" i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E227493-78A4-BD2C-C6AE-9BA3A60A0C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859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0ED037-819C-58A9-A127-D60DCF1B1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0" lang="ru-RU" sz="4400" b="1" i="1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4 шаг</a:t>
            </a:r>
            <a:endParaRPr lang="ru-RU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AE7D34-6C43-FC37-EBC1-564C5927C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4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Составьте </a:t>
            </a:r>
            <a:r>
              <a:rPr kumimoji="0" lang="ru-RU" sz="4800" b="0" i="1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ПЛАН</a:t>
            </a:r>
            <a:r>
              <a:rPr kumimoji="0" lang="ru-RU" sz="4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текста, выделяя микротемы каждой части и озаглавливая их.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044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A2E0B68-4D7B-3552-E9E4-F6C9AD9E3594}"/>
              </a:ext>
            </a:extLst>
          </p:cNvPr>
          <p:cNvSpPr txBox="1"/>
          <p:nvPr/>
        </p:nvSpPr>
        <p:spPr>
          <a:xfrm>
            <a:off x="2029968" y="2069652"/>
            <a:ext cx="610819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6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Микротема</a:t>
            </a:r>
            <a:r>
              <a:rPr kumimoji="0" lang="ru-RU" sz="6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часть  одной общей темы</a:t>
            </a:r>
          </a:p>
        </p:txBody>
      </p:sp>
    </p:spTree>
    <p:extLst>
      <p:ext uri="{BB962C8B-B14F-4D97-AF65-F5344CB8AC3E}">
        <p14:creationId xmlns:p14="http://schemas.microsoft.com/office/powerpoint/2010/main" val="2742672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C31D83-372A-1E05-EC5B-3E79808CA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ru-RU" sz="4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j-ea"/>
                <a:cs typeface="+mj-cs"/>
              </a:rPr>
              <a:t>Способы (как сделать):</a:t>
            </a:r>
            <a:endParaRPr lang="ru-RU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7A8671-F101-82DD-CBC4-7FD7961E6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1722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выделению главной мысли в абзаце;</a:t>
            </a:r>
          </a:p>
          <a:p>
            <a:pPr marL="61722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соотношению нескольких абзацев в соответствии с главной мыслью;</a:t>
            </a:r>
          </a:p>
          <a:p>
            <a:pPr marL="61722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ключевым словам и ключевым предложениям абзаца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5167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08D8A68-4633-7A31-4A49-4E8ABD75D4C0}"/>
              </a:ext>
            </a:extLst>
          </p:cNvPr>
          <p:cNvSpPr txBox="1"/>
          <p:nvPr/>
        </p:nvSpPr>
        <p:spPr>
          <a:xfrm>
            <a:off x="1591056" y="1292750"/>
            <a:ext cx="6108192" cy="48028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54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</a:t>
            </a:r>
            <a:r>
              <a:rPr kumimoji="0" lang="ru-RU" sz="5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микротема</a:t>
            </a:r>
            <a:endParaRPr kumimoji="0" lang="ru-RU" sz="54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Сострадание-это особый талант, и без него трудно оставаться человеком.</a:t>
            </a:r>
          </a:p>
        </p:txBody>
      </p:sp>
    </p:spTree>
    <p:extLst>
      <p:ext uri="{BB962C8B-B14F-4D97-AF65-F5344CB8AC3E}">
        <p14:creationId xmlns:p14="http://schemas.microsoft.com/office/powerpoint/2010/main" val="2312108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3BE2BA7-3742-133A-228B-B13D94183950}"/>
              </a:ext>
            </a:extLst>
          </p:cNvPr>
          <p:cNvSpPr txBox="1"/>
          <p:nvPr/>
        </p:nvSpPr>
        <p:spPr>
          <a:xfrm>
            <a:off x="1956816" y="1171535"/>
            <a:ext cx="6108192" cy="49721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18288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Wingdings" pitchFamily="2" charset="2"/>
              <a:buNone/>
              <a:tabLst/>
              <a:defRPr/>
            </a:pPr>
            <a:r>
              <a:rPr kumimoji="0" lang="ru-RU" altLang="ru-RU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Как составить план</a:t>
            </a:r>
            <a:endParaRPr kumimoji="0" lang="ru-RU" altLang="ru-RU" sz="3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18288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Wingdings" pitchFamily="2" charset="2"/>
              <a:buNone/>
              <a:tabLst/>
              <a:defRPr/>
            </a:pPr>
            <a:r>
              <a:rPr kumimoji="0" lang="ru-RU" altLang="ru-RU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Выделив в абзацах опорные слова и словосочетания, получите </a:t>
            </a:r>
            <a:r>
              <a:rPr kumimoji="0" lang="ru-RU" altLang="ru-RU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назывной </a:t>
            </a:r>
            <a:r>
              <a:rPr kumimoji="0" lang="ru-RU" altLang="ru-RU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план.</a:t>
            </a:r>
          </a:p>
          <a:p>
            <a:pPr marL="228600" marR="0" lvl="0" indent="-18288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Wingdings" pitchFamily="2" charset="2"/>
              <a:buNone/>
              <a:tabLst/>
              <a:defRPr/>
            </a:pPr>
            <a:r>
              <a:rPr kumimoji="0" lang="ru-RU" altLang="ru-RU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Поставив вопрос к каждому абзацу, получите </a:t>
            </a:r>
            <a:r>
              <a:rPr kumimoji="0" lang="ru-RU" altLang="ru-RU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вопросный план.</a:t>
            </a:r>
          </a:p>
          <a:p>
            <a:pPr marL="228600" marR="0" lvl="0" indent="-18288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Wingdings" pitchFamily="2" charset="2"/>
              <a:buNone/>
              <a:tabLst/>
              <a:defRPr/>
            </a:pPr>
            <a:r>
              <a:rPr kumimoji="0" lang="ru-RU" altLang="ru-RU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Ответив на вопрос кратко, получите </a:t>
            </a:r>
            <a:r>
              <a:rPr kumimoji="0" lang="ru-RU" altLang="ru-RU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тезисный</a:t>
            </a:r>
            <a:r>
              <a:rPr kumimoji="0" lang="ru-RU" altLang="ru-RU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план.</a:t>
            </a:r>
          </a:p>
        </p:txBody>
      </p:sp>
    </p:spTree>
    <p:extLst>
      <p:ext uri="{BB962C8B-B14F-4D97-AF65-F5344CB8AC3E}">
        <p14:creationId xmlns:p14="http://schemas.microsoft.com/office/powerpoint/2010/main" val="2189652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778E27-637F-310F-6AD5-78C79DAEB3DE}"/>
              </a:ext>
            </a:extLst>
          </p:cNvPr>
          <p:cNvSpPr txBox="1"/>
          <p:nvPr/>
        </p:nvSpPr>
        <p:spPr>
          <a:xfrm>
            <a:off x="1591056" y="2119665"/>
            <a:ext cx="6108192" cy="30392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40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АБЗАЦ</a:t>
            </a:r>
          </a:p>
          <a:p>
            <a:pPr marL="4572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40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Зачин</a:t>
            </a:r>
          </a:p>
          <a:p>
            <a:pPr marL="4572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40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Основная мысль</a:t>
            </a:r>
          </a:p>
          <a:p>
            <a:pPr marL="4572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40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Концовка</a:t>
            </a:r>
          </a:p>
        </p:txBody>
      </p:sp>
    </p:spTree>
    <p:extLst>
      <p:ext uri="{BB962C8B-B14F-4D97-AF65-F5344CB8AC3E}">
        <p14:creationId xmlns:p14="http://schemas.microsoft.com/office/powerpoint/2010/main" val="2611695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1FDD4C-626B-93B3-C24E-ED2217A29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ВТОРОЙ ЭТАП </a:t>
            </a:r>
            <a:br>
              <a:rPr kumimoji="0" lang="ru-RU" sz="3200" b="1" i="1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(второе прочтение текста)</a:t>
            </a:r>
            <a:br>
              <a:rPr kumimoji="0" lang="ru-RU" sz="3200" b="1" i="1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br>
              <a:rPr kumimoji="0" lang="ru-RU" sz="3200" b="1" i="1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ru-RU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502C9B-32D0-440D-2A13-559C62F24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Отметьте в каждом абзаце  </a:t>
            </a:r>
            <a:r>
              <a:rPr kumimoji="0" lang="ru-RU" sz="36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СУЩЕСТВЕННОЕ</a:t>
            </a:r>
            <a:r>
              <a:rPr kumimoji="0" lang="ru-RU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</a:t>
            </a:r>
            <a:r>
              <a:rPr kumimoji="0" lang="ru-RU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</a:t>
            </a:r>
          </a:p>
          <a:p>
            <a:pPr marL="4572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</a:t>
            </a:r>
            <a:r>
              <a:rPr kumimoji="0" lang="ru-RU" sz="36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ДОПОЛНИТЕЛЬНОЕ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0039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0E74D6-23D1-DB61-7828-D1A672AEC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ru-RU" sz="4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j-ea"/>
                <a:cs typeface="+mj-cs"/>
              </a:rPr>
              <a:t>Способы (как сделать):</a:t>
            </a:r>
            <a:endParaRPr lang="ru-RU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46A349-02D0-9DE3-ABD7-8009D7B60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40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существенное</a:t>
            </a:r>
            <a:r>
              <a:rPr kumimoji="0" lang="ru-RU" sz="40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раскрывает тему и идею текста, </a:t>
            </a:r>
            <a:r>
              <a:rPr kumimoji="0" lang="ru-RU" sz="40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дополнительное</a:t>
            </a:r>
            <a:r>
              <a:rPr kumimoji="0" lang="ru-RU" sz="40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содержит подробности, детали, описательные элементы, которые можно опустить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78150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A61A19-A7CA-D772-3807-DD7EE7C00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ru-RU" altLang="ru-RU" sz="4000" b="1" i="1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 приемам компрессии (сжатия) текста относятся: </a:t>
            </a:r>
            <a:endParaRPr lang="ru-RU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3ED924-140B-6861-D15B-8B17AC94A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17220" marR="0" lvl="0" indent="-5715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altLang="ru-RU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исключение</a:t>
            </a:r>
          </a:p>
          <a:p>
            <a:pPr marL="617220" marR="0" lvl="0" indent="-5715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altLang="ru-RU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замена</a:t>
            </a:r>
          </a:p>
          <a:p>
            <a:pPr marL="617220" marR="0" lvl="0" indent="-5715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altLang="ru-RU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обобщение(объединение, слияние)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22375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DCC5F2-D66E-04E0-90EE-17C81D8A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marR="0" lvl="0" indent="-18288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300"/>
              </a:spcAft>
              <a:tabLst/>
              <a:defRPr/>
            </a:pPr>
            <a:r>
              <a:rPr kumimoji="0" lang="ru-RU" altLang="ru-RU" sz="35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Приемы исключения:</a:t>
            </a:r>
            <a:br>
              <a:rPr kumimoji="0" lang="ru-RU" altLang="ru-RU" sz="35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BF6369-BF59-166A-AEAF-973023262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88620" marR="0" lvl="0" indent="-34290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altLang="ru-RU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вводных слов, конструкций, обращений;</a:t>
            </a:r>
          </a:p>
          <a:p>
            <a:pPr marL="388620" marR="0" lvl="0" indent="-34290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altLang="ru-RU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однородных членов предложения;</a:t>
            </a:r>
          </a:p>
          <a:p>
            <a:pPr marL="388620" marR="0" lvl="0" indent="-34290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altLang="ru-RU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повторов;</a:t>
            </a:r>
          </a:p>
          <a:p>
            <a:pPr marL="388620" marR="0" lvl="0" indent="-34290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altLang="ru-RU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однотипных примеров;</a:t>
            </a:r>
          </a:p>
          <a:p>
            <a:pPr marL="388620" marR="0" lvl="0" indent="-34290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altLang="ru-RU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риторических вопросов и восклицаний;</a:t>
            </a:r>
          </a:p>
          <a:p>
            <a:pPr marL="388620" marR="0" lvl="0" indent="-34290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altLang="ru-RU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цитат;</a:t>
            </a:r>
          </a:p>
          <a:p>
            <a:pPr marL="388620" marR="0" lvl="0" indent="-34290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altLang="ru-RU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деталей, которые не влияют на ход авторской мысли; </a:t>
            </a:r>
          </a:p>
          <a:p>
            <a:pPr marL="388620" marR="0" lvl="0" indent="-34290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altLang="ru-RU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рассуждений; </a:t>
            </a:r>
          </a:p>
          <a:p>
            <a:pPr marL="388620" marR="0" lvl="0" indent="-34290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altLang="ru-RU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описаний;</a:t>
            </a:r>
          </a:p>
          <a:p>
            <a:pPr marL="388620" marR="0" lvl="0" indent="-34290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altLang="ru-RU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слов, предложений, отдельных членов предложения            (обособленные определения, обстоятельства), которые могут быть удалены без ущерба для содержания.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459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22EE97-B3CB-883C-20DD-A310D2A99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ru-RU" sz="3600" b="1" i="1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ПЕРВЫЙ ЭТАП</a:t>
            </a:r>
            <a:br>
              <a:rPr kumimoji="0" lang="ru-RU" sz="3600" b="1" i="1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3600" b="1" i="1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</a:t>
            </a:r>
            <a:r>
              <a:rPr kumimoji="0" lang="ru-RU" sz="3600" b="1" i="1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первое прочтение текста)</a:t>
            </a:r>
            <a:br>
              <a:rPr kumimoji="0" lang="ru-RU" sz="3600" b="1" i="1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br>
              <a:rPr kumimoji="0" lang="ru-RU" sz="3600" b="1" i="1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ru-RU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A9BF6F-FF4D-B171-C402-9AE74707D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286" y="2544637"/>
            <a:ext cx="8596668" cy="3880773"/>
          </a:xfrm>
        </p:spPr>
        <p:txBody>
          <a:bodyPr/>
          <a:lstStyle/>
          <a:p>
            <a:pPr marL="2404872" marR="0" lvl="8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5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Внимательно прослушайте текст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70549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DC0DE6-A5D2-B26B-CEC3-EC665B1B6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ru-RU" sz="4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При исключении необходимо:</a:t>
            </a:r>
            <a:endParaRPr lang="ru-RU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760920-5907-6032-27F2-FD98584F0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0292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выделить главное (существенное) и детали (подробности);</a:t>
            </a:r>
          </a:p>
          <a:p>
            <a:pPr marL="50292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убрать детали;</a:t>
            </a:r>
          </a:p>
          <a:p>
            <a:pPr marL="50292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пропустить предложения, содержащие второстепенные факты;</a:t>
            </a:r>
          </a:p>
          <a:p>
            <a:pPr marL="50292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пропустить предложения с описаниями и рассуждениями;</a:t>
            </a:r>
          </a:p>
          <a:p>
            <a:pPr marL="50292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объединить полученное,</a:t>
            </a:r>
            <a:r>
              <a:rPr kumimoji="0" lang="ru-RU" alt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используя основные средства связи между предложениями;</a:t>
            </a:r>
          </a:p>
          <a:p>
            <a:pPr marL="50292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составить новый текст.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4209552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46BF99B-E091-D057-0598-FFFA3E58F32F}"/>
              </a:ext>
            </a:extLst>
          </p:cNvPr>
          <p:cNvSpPr txBox="1"/>
          <p:nvPr/>
        </p:nvSpPr>
        <p:spPr>
          <a:xfrm>
            <a:off x="841248" y="1166073"/>
            <a:ext cx="8138160" cy="4525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Время меняет людей. Но кроме времени, есть еще одна категория, воздействующая на тебя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может быть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даже посильнее, чем время. Это образ жизни, отношение к ней, сострадание к другим. Существует соображение, что сострадание воспитывается собственной бедой. Мне не нравится это соображение. Я верю, что сострадание – это особенный талант, и без него трудно оставаться человеком.</a:t>
            </a:r>
          </a:p>
          <a:p>
            <a:pPr marL="4572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53 слова</a:t>
            </a:r>
          </a:p>
        </p:txBody>
      </p:sp>
    </p:spTree>
    <p:extLst>
      <p:ext uri="{BB962C8B-B14F-4D97-AF65-F5344CB8AC3E}">
        <p14:creationId xmlns:p14="http://schemas.microsoft.com/office/powerpoint/2010/main" val="31856764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F2E01874-E1D1-70EF-D152-FF1F77E1D2D1}"/>
              </a:ext>
            </a:extLst>
          </p:cNvPr>
          <p:cNvSpPr txBox="1"/>
          <p:nvPr/>
        </p:nvSpPr>
        <p:spPr>
          <a:xfrm>
            <a:off x="2468880" y="825979"/>
            <a:ext cx="6108192" cy="52060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Исключаем из текста 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rgbClr val="4E67C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вводное слово</a:t>
            </a:r>
          </a:p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Исключаем из текста отдельные  слова, члены предложения (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rgbClr val="A7EA52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обособленное определение, сравнение)</a:t>
            </a:r>
          </a:p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Исключаем 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rgbClr val="FF8021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повтор</a:t>
            </a:r>
          </a:p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4. Пропускаем 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рассуждения(предложения, содержащее второстепенные факты)</a:t>
            </a:r>
          </a:p>
        </p:txBody>
      </p:sp>
    </p:spTree>
    <p:extLst>
      <p:ext uri="{BB962C8B-B14F-4D97-AF65-F5344CB8AC3E}">
        <p14:creationId xmlns:p14="http://schemas.microsoft.com/office/powerpoint/2010/main" val="1161995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164DC2-562A-D456-2BA9-81F3D0FD449A}"/>
              </a:ext>
            </a:extLst>
          </p:cNvPr>
          <p:cNvSpPr txBox="1"/>
          <p:nvPr/>
        </p:nvSpPr>
        <p:spPr>
          <a:xfrm>
            <a:off x="768096" y="806655"/>
            <a:ext cx="839419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Время меняет людей. Но 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rgbClr val="FF802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кроме времени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есть 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еще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rgbClr val="A7EA5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одна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категория, 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воздействующая на тебя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rgbClr val="4E67C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может быть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даже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посильнее, 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чем время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Это образ жизни, 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отношение к ней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сострадание к другим. 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Существует соображение, что сострадание воспитывается собственной бедой. Мне не нравится это соображение.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Я верю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что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сострадание – это особенный талант, и без него трудно оставаться человеком.</a:t>
            </a:r>
          </a:p>
        </p:txBody>
      </p:sp>
    </p:spTree>
    <p:extLst>
      <p:ext uri="{BB962C8B-B14F-4D97-AF65-F5344CB8AC3E}">
        <p14:creationId xmlns:p14="http://schemas.microsoft.com/office/powerpoint/2010/main" val="33513783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B2784AD-E5FA-9DC9-4CBF-74A9EB80B34B}"/>
              </a:ext>
            </a:extLst>
          </p:cNvPr>
          <p:cNvSpPr txBox="1"/>
          <p:nvPr/>
        </p:nvSpPr>
        <p:spPr>
          <a:xfrm>
            <a:off x="859536" y="1236856"/>
            <a:ext cx="8101584" cy="4661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Время меняет людей. Но есть категория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посильнее его.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Это образ жизни,  сострадание к другим.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Существует соображение, что сострадание воспитывается собственной бедой. Мне не нравится это соображение. 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Сострадание – это особенный талант, и без него трудно оставаться человеком.</a:t>
            </a:r>
          </a:p>
          <a:p>
            <a:pPr marL="4572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36 слов</a:t>
            </a:r>
          </a:p>
        </p:txBody>
      </p:sp>
    </p:spTree>
    <p:extLst>
      <p:ext uri="{BB962C8B-B14F-4D97-AF65-F5344CB8AC3E}">
        <p14:creationId xmlns:p14="http://schemas.microsoft.com/office/powerpoint/2010/main" val="3939216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E4538B-63C7-2009-7FAE-E965C71C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ru-RU" altLang="ru-RU" sz="3600" b="1" i="1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Приёмы замены:</a:t>
            </a:r>
            <a:endParaRPr lang="ru-RU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073DD0-78C3-877E-F39D-40D1544A7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0292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alt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однородных членов обобщающим словом;</a:t>
            </a:r>
          </a:p>
          <a:p>
            <a:pPr marL="50292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alt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сложного предложения – простым;</a:t>
            </a:r>
          </a:p>
          <a:p>
            <a:pPr marL="50292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alt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части предложения  или ряда предложений общим понятием или выражением;</a:t>
            </a:r>
          </a:p>
          <a:p>
            <a:pPr marL="50292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alt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прямой речи – косвенной;</a:t>
            </a:r>
          </a:p>
          <a:p>
            <a:pPr marL="50292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alt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части текста одним предложением;</a:t>
            </a:r>
          </a:p>
          <a:p>
            <a:pPr marL="50292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alt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части предложения местоимением и т.д. </a:t>
            </a:r>
          </a:p>
          <a:p>
            <a:pPr marL="50292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части предложения синонимичным  понятием или выражением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05641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6D8B05A-13B5-FE9B-2463-00360B57D772}"/>
              </a:ext>
            </a:extLst>
          </p:cNvPr>
          <p:cNvSpPr txBox="1"/>
          <p:nvPr/>
        </p:nvSpPr>
        <p:spPr>
          <a:xfrm>
            <a:off x="1481328" y="1699207"/>
            <a:ext cx="768096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4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Заменяем часть предложения синонимичным  понятием или выражением</a:t>
            </a:r>
          </a:p>
        </p:txBody>
      </p:sp>
    </p:spTree>
    <p:extLst>
      <p:ext uri="{BB962C8B-B14F-4D97-AF65-F5344CB8AC3E}">
        <p14:creationId xmlns:p14="http://schemas.microsoft.com/office/powerpoint/2010/main" val="38423121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EA98C9D-B48F-F838-DA89-F81E04267A06}"/>
              </a:ext>
            </a:extLst>
          </p:cNvPr>
          <p:cNvSpPr txBox="1"/>
          <p:nvPr/>
        </p:nvSpPr>
        <p:spPr>
          <a:xfrm>
            <a:off x="1042416" y="1098362"/>
            <a:ext cx="7918704" cy="4661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Время меняет людей. Но есть категория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посильнее его. 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Это образ жизни,  сострадание к другим. 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srgbClr val="FF802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Существует соображение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что сострадание воспитывается собственной бедой. Мне не нравится это соображение.  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Сострадание – это особенный талант, и без него трудно оставаться человеком.</a:t>
            </a:r>
          </a:p>
          <a:p>
            <a:pPr marL="4572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36 слов</a:t>
            </a:r>
          </a:p>
        </p:txBody>
      </p:sp>
    </p:spTree>
    <p:extLst>
      <p:ext uri="{BB962C8B-B14F-4D97-AF65-F5344CB8AC3E}">
        <p14:creationId xmlns:p14="http://schemas.microsoft.com/office/powerpoint/2010/main" val="28409291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2F0394C-8151-8158-AC8F-8D4CA91E86D5}"/>
              </a:ext>
            </a:extLst>
          </p:cNvPr>
          <p:cNvSpPr txBox="1"/>
          <p:nvPr/>
        </p:nvSpPr>
        <p:spPr>
          <a:xfrm>
            <a:off x="1097280" y="1581970"/>
            <a:ext cx="7808976" cy="4242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Время меняет людей. Но есть категория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посильнее его. 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Это образ жизни,  сострадание к другим. 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Считают, что сострадание воспитывается собственной бедой. Мне не нравится это соображение.  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Сострадание – это особенный талант, и без него трудно оставаться человеком.</a:t>
            </a:r>
          </a:p>
          <a:p>
            <a:pPr marL="4572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35 слов</a:t>
            </a:r>
          </a:p>
        </p:txBody>
      </p:sp>
    </p:spTree>
    <p:extLst>
      <p:ext uri="{BB962C8B-B14F-4D97-AF65-F5344CB8AC3E}">
        <p14:creationId xmlns:p14="http://schemas.microsoft.com/office/powerpoint/2010/main" val="8563936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4F2D7A-DE6F-EC75-CFDF-6F414CDA4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ru-RU" altLang="ru-RU" sz="4000" b="1" i="1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Обобщение (объединение, слияние)</a:t>
            </a:r>
            <a:br>
              <a:rPr kumimoji="0" lang="ru-RU" altLang="ru-RU" sz="4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ru-RU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9D2EC9-8ECD-7261-2C26-B4F800A92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742" y="2544637"/>
            <a:ext cx="8596668" cy="3880773"/>
          </a:xfrm>
        </p:spPr>
        <p:txBody>
          <a:bodyPr/>
          <a:lstStyle/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Образование сложного предложения путем слияния двух простых предложений, повествующих об одном и том же предмете речи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7263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C265082-83FA-F277-FB92-232D788051D5}"/>
              </a:ext>
            </a:extLst>
          </p:cNvPr>
          <p:cNvSpPr txBox="1"/>
          <p:nvPr/>
        </p:nvSpPr>
        <p:spPr>
          <a:xfrm>
            <a:off x="786384" y="1100670"/>
            <a:ext cx="8138160" cy="465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26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Время меняет людей. Но кроме времени, есть еще одна категория, воздействующая на тебя, может быть, даже посильнее, чем время. Это образ жизни, отношение к ней, сострадание к другим. Существует соображение, что сострадание воспитывается собственной бедой. Мне не нравится это соображение. Я верю, что сострадание – это особенный талант, и без него трудно оставаться человеком.</a:t>
            </a:r>
          </a:p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26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 (По А. Лиханову</a:t>
            </a:r>
            <a:r>
              <a:rPr kumimoji="0" lang="ru-RU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.)</a:t>
            </a:r>
          </a:p>
          <a:p>
            <a:pPr marL="4572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53 слова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8617543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676144-23C7-2783-9EF4-1497D3D93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ru-RU" sz="4000" b="1" i="1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Возможно сочетание  приемов компрессии (сжатия</a:t>
            </a:r>
            <a:endParaRPr lang="ru-RU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1FFCCC-3734-5231-AD3E-3A36ADB6E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altLang="ru-RU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Сочетание исключения и обобщения (объединения)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altLang="ru-RU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Сочетание исключения и замены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altLang="ru-RU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Сочетание замены, исключения и объединения </a:t>
            </a:r>
            <a:endParaRPr kumimoji="0" lang="ru-RU" sz="3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10844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B1539C-D39F-43A5-94A6-537BF4B5F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ru-RU" altLang="ru-RU" sz="2800" b="1" i="1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Сочетание </a:t>
            </a:r>
            <a:r>
              <a:rPr kumimoji="0" lang="ru-RU" altLang="ru-RU" sz="2800" b="1" i="1" u="none" strike="noStrike" kern="1200" cap="none" spc="0" normalizeH="0" baseline="0" noProof="0" dirty="0">
                <a:ln>
                  <a:noFill/>
                </a:ln>
                <a:solidFill>
                  <a:srgbClr val="FF802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исключения</a:t>
            </a:r>
            <a:r>
              <a:rPr kumimoji="0" lang="ru-RU" altLang="ru-RU" sz="2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altLang="ru-RU" sz="2800" b="1" i="1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 </a:t>
            </a:r>
            <a:r>
              <a:rPr kumimoji="0" lang="ru-RU" altLang="ru-RU" sz="28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обобщения</a:t>
            </a:r>
            <a:r>
              <a:rPr kumimoji="0" lang="ru-RU" altLang="ru-RU" sz="2800" b="1" i="1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(объединения, слияния) </a:t>
            </a:r>
            <a:endParaRPr lang="ru-RU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958D1B-7555-E2C6-0157-662F25C50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33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Время меняет людей. </a:t>
            </a:r>
            <a:r>
              <a:rPr kumimoji="0" lang="ru-RU" sz="33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Но </a:t>
            </a:r>
            <a:r>
              <a:rPr kumimoji="0" lang="ru-RU" sz="3300" b="0" i="1" u="none" strike="noStrike" kern="1200" cap="none" spc="0" normalizeH="0" baseline="0" noProof="0" dirty="0">
                <a:ln>
                  <a:noFill/>
                </a:ln>
                <a:solidFill>
                  <a:srgbClr val="FF802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есть категория </a:t>
            </a:r>
            <a:r>
              <a:rPr kumimoji="0" lang="ru-RU" sz="33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посильнее его</a:t>
            </a:r>
            <a:r>
              <a:rPr kumimoji="0" lang="ru-RU" sz="33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ru-RU" sz="3300" b="0" i="1" u="none" strike="noStrike" kern="1200" cap="none" spc="0" normalizeH="0" baseline="0" noProof="0" dirty="0">
                <a:ln>
                  <a:noFill/>
                </a:ln>
                <a:solidFill>
                  <a:srgbClr val="FF802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Это </a:t>
            </a:r>
            <a:r>
              <a:rPr kumimoji="0" lang="ru-RU" sz="33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образ жизни,  сострадание к другим</a:t>
            </a:r>
            <a:r>
              <a:rPr kumimoji="0" lang="ru-RU" sz="33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ru-RU" sz="3300" b="0" i="1" u="none" strike="noStrike" kern="1200" cap="none" spc="0" normalizeH="0" baseline="0" noProof="0" dirty="0">
                <a:ln>
                  <a:noFill/>
                </a:ln>
                <a:solidFill>
                  <a:srgbClr val="FF802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Считают, что сострадание воспитывается собственной бедой. Мне не нравится это соображение.  </a:t>
            </a:r>
            <a:r>
              <a:rPr kumimoji="0" lang="ru-RU" sz="33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Сострадание – это особенный талант, и без него трудно оставаться человеком.</a:t>
            </a:r>
          </a:p>
        </p:txBody>
      </p:sp>
    </p:spTree>
    <p:extLst>
      <p:ext uri="{BB962C8B-B14F-4D97-AF65-F5344CB8AC3E}">
        <p14:creationId xmlns:p14="http://schemas.microsoft.com/office/powerpoint/2010/main" val="40394345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ED0A7F9-1149-9B44-3900-7CFAE8FE689B}"/>
              </a:ext>
            </a:extLst>
          </p:cNvPr>
          <p:cNvSpPr txBox="1"/>
          <p:nvPr/>
        </p:nvSpPr>
        <p:spPr>
          <a:xfrm>
            <a:off x="1993392" y="1726536"/>
            <a:ext cx="6108192" cy="4525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Время меняет людей. Но  посильнее  его  образ жизни, сострадание к другим.  Сострадание – это особенный талант, и без него трудно оставаться человеком.</a:t>
            </a:r>
          </a:p>
          <a:p>
            <a:pPr marL="1783080" marR="0" lvl="6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21 слово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5163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2450F9-B6D9-B37C-1B11-F5534E753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tabLst/>
              <a:defRPr/>
            </a:pPr>
            <a:r>
              <a:rPr kumimoji="0" lang="ru-RU" altLang="ru-RU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Что нельзя удалять из текста?</a:t>
            </a:r>
            <a:br>
              <a:rPr kumimoji="0" lang="ru-RU" altLang="ru-RU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4BFBDD-E8A9-CC38-611F-DFEABE076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1722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altLang="ru-RU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основные детали,  помогающие понять авторскую идею;</a:t>
            </a:r>
          </a:p>
          <a:p>
            <a:pPr marL="61722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altLang="ru-RU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аргументы автора, используемые им для доказательства основной мысли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73674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0A8899E-832E-3573-B279-4BEC962FCEA3}"/>
              </a:ext>
            </a:extLst>
          </p:cNvPr>
          <p:cNvSpPr txBox="1"/>
          <p:nvPr/>
        </p:nvSpPr>
        <p:spPr>
          <a:xfrm>
            <a:off x="969264" y="2283982"/>
            <a:ext cx="819302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72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Желаю успеха!</a:t>
            </a:r>
          </a:p>
        </p:txBody>
      </p:sp>
    </p:spTree>
    <p:extLst>
      <p:ext uri="{BB962C8B-B14F-4D97-AF65-F5344CB8AC3E}">
        <p14:creationId xmlns:p14="http://schemas.microsoft.com/office/powerpoint/2010/main" val="428109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E0194C-38CA-25A4-32DB-7608C76A8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tabLst/>
              <a:defRPr/>
            </a:pPr>
            <a:r>
              <a:rPr kumimoji="0" lang="ru-RU" sz="49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1шаг</a:t>
            </a:r>
            <a:br>
              <a:rPr kumimoji="0" lang="ru-RU" sz="49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32B909-1EDA-395D-726D-35862EE06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 fontScale="92500" lnSpcReduction="10000"/>
          </a:bodyPr>
          <a:lstStyle/>
          <a:p>
            <a:pPr marL="45720" lvl="0" indent="0" defTabSz="914400">
              <a:spcBef>
                <a:spcPts val="0"/>
              </a:spcBef>
              <a:buClrTx/>
              <a:buSzTx/>
              <a:buNone/>
              <a:defRPr/>
            </a:pPr>
            <a:r>
              <a:rPr lang="ru-RU" sz="3600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</a:t>
            </a:r>
            <a:r>
              <a:rPr lang="ru-RU" sz="3600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600" b="1" i="1" u="sng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ТЕМУ</a:t>
            </a:r>
            <a:r>
              <a:rPr lang="ru-RU" sz="3600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текста (о чём текст?) </a:t>
            </a:r>
            <a:br>
              <a:rPr lang="ru-RU" sz="3600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i="1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 defTabSz="914400">
              <a:spcBef>
                <a:spcPts val="0"/>
              </a:spcBef>
              <a:buClrTx/>
              <a:buSzTx/>
              <a:buNone/>
              <a:defRPr/>
            </a:pPr>
            <a:r>
              <a:rPr lang="ru-RU" sz="3600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6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(как сделать):</a:t>
            </a:r>
            <a:endParaRPr kumimoji="0" lang="ru-RU" sz="3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61722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началу текста;</a:t>
            </a:r>
          </a:p>
          <a:p>
            <a:pPr marL="61722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ключевым словам;</a:t>
            </a:r>
          </a:p>
          <a:p>
            <a:pPr marL="61722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ключевым эпизодам;</a:t>
            </a:r>
          </a:p>
          <a:p>
            <a:pPr marL="61722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поступкам или размышлениям героев (автора)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0162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1BA1811-268B-95AE-6B7A-7C176FEA06BE}"/>
              </a:ext>
            </a:extLst>
          </p:cNvPr>
          <p:cNvSpPr txBox="1"/>
          <p:nvPr/>
        </p:nvSpPr>
        <p:spPr>
          <a:xfrm>
            <a:off x="1865376" y="2602449"/>
            <a:ext cx="6108192" cy="24760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66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Ключевое слово</a:t>
            </a:r>
          </a:p>
          <a:p>
            <a:pPr marL="4572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72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Сострадание</a:t>
            </a:r>
            <a:r>
              <a:rPr kumimoji="0" lang="ru-RU" sz="66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70071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FF4DB0-207A-993A-305F-BEA7A697D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ru-RU" sz="4400" b="1" i="1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 шаг</a:t>
            </a:r>
            <a:endParaRPr lang="ru-RU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0B2CE9-D214-0B93-3012-6CA331511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Сформулируйте </a:t>
            </a:r>
            <a:r>
              <a:rPr kumimoji="0" lang="ru-RU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основную мысль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(чему учит текст?)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5674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4743ECA-AB36-37FC-5FB7-1C9A3DBCE7D6}"/>
              </a:ext>
            </a:extLst>
          </p:cNvPr>
          <p:cNvSpPr txBox="1"/>
          <p:nvPr/>
        </p:nvSpPr>
        <p:spPr>
          <a:xfrm>
            <a:off x="3054096" y="1627649"/>
            <a:ext cx="6108192" cy="3620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54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Основная мысль текста</a:t>
            </a:r>
          </a:p>
          <a:p>
            <a:pPr marL="4572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54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Сострадание-  это особый талант</a:t>
            </a:r>
          </a:p>
        </p:txBody>
      </p:sp>
    </p:spTree>
    <p:extLst>
      <p:ext uri="{BB962C8B-B14F-4D97-AF65-F5344CB8AC3E}">
        <p14:creationId xmlns:p14="http://schemas.microsoft.com/office/powerpoint/2010/main" val="3337244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E3BBF8-6DC5-196F-0A7D-F51ACDB9E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237488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ru-RU" sz="4400" b="1" i="1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 шаг</a:t>
            </a:r>
            <a:br>
              <a:rPr kumimoji="0" lang="ru-RU" sz="4400" b="1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A90019-2FDB-0F3C-4815-5F5946B9A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1153" y="1847088"/>
            <a:ext cx="4185623" cy="618793"/>
          </a:xfrm>
        </p:spPr>
        <p:txBody>
          <a:bodyPr/>
          <a:lstStyle/>
          <a:p>
            <a:pPr marL="4572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lang="ru-RU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 </a:t>
            </a:r>
            <a:r>
              <a:rPr lang="ru-RU" b="1" i="1" u="sng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СТИЛЬ</a:t>
            </a:r>
            <a:r>
              <a:rPr lang="ru-RU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текста 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1B1BE8A-D5E3-9A33-054D-E9F0FD8643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152" y="2946272"/>
            <a:ext cx="4185623" cy="33041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(как сделать):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описании - по предмету речи и его значимым, существенным признакам;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повествовании - по началу событий, ходу его, самого острого момента сюжета, концу;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рассуждении - по общему положению, аргументам, доказательствам, выводу</a:t>
            </a:r>
          </a:p>
          <a:p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1A77945-09D1-6812-32B5-6D6CC4ADEF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3" y="1554480"/>
            <a:ext cx="4185618" cy="1721061"/>
          </a:xfrm>
        </p:spPr>
        <p:txBody>
          <a:bodyPr/>
          <a:lstStyle/>
          <a:p>
            <a:pPr marL="45720" lvl="0" defTabSz="914400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endParaRPr lang="ru-RU" sz="1800" b="1" i="1" u="sng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defTabSz="914400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endParaRPr lang="ru-RU" sz="1800" b="1" i="1" u="sng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defTabSz="914400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endParaRPr lang="ru-RU" sz="1800" b="1" i="1" u="sng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defTabSz="914400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endParaRPr lang="ru-RU" sz="1800" b="1" i="1" u="sng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defTabSz="914400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1800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 marL="45720" lvl="0" defTabSz="91440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b="1" i="1" u="sng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</a:t>
            </a:r>
            <a:r>
              <a:rPr lang="ru-RU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речи,</a:t>
            </a:r>
          </a:p>
          <a:p>
            <a:pPr marL="45720" lvl="0" defTabSz="91440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особенности построения текста</a:t>
            </a:r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687F236-9F84-854E-4636-7927BA270B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88384" y="3324451"/>
            <a:ext cx="4185617" cy="33041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(как это сделать):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настроению, которое вызывает прочтение текста;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отношению автора к событиям, героям;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наличию в тексте тезиса, формулирующего прямо или косвенно основную мысль (определение авторской позиции)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8781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8B6EBE4-84B7-22C7-D8BC-2A039D3B49AB}"/>
              </a:ext>
            </a:extLst>
          </p:cNvPr>
          <p:cNvSpPr txBox="1"/>
          <p:nvPr/>
        </p:nvSpPr>
        <p:spPr>
          <a:xfrm>
            <a:off x="1792224" y="1633434"/>
            <a:ext cx="6108192" cy="4158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Публицистический стиль</a:t>
            </a:r>
          </a:p>
          <a:p>
            <a:pPr marL="4572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Тип - рассуждение </a:t>
            </a:r>
          </a:p>
          <a:p>
            <a:pPr marL="4572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4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(тезис, аргументы, вывод)</a:t>
            </a:r>
          </a:p>
        </p:txBody>
      </p:sp>
    </p:spTree>
    <p:extLst>
      <p:ext uri="{BB962C8B-B14F-4D97-AF65-F5344CB8AC3E}">
        <p14:creationId xmlns:p14="http://schemas.microsoft.com/office/powerpoint/2010/main" val="233489603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</TotalTime>
  <Words>1076</Words>
  <Application>Microsoft Office PowerPoint</Application>
  <PresentationFormat>Широкоэкранный</PresentationFormat>
  <Paragraphs>120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41" baseType="lpstr">
      <vt:lpstr>Arial</vt:lpstr>
      <vt:lpstr>Georgia</vt:lpstr>
      <vt:lpstr>Times New Roman</vt:lpstr>
      <vt:lpstr>Trebuchet MS</vt:lpstr>
      <vt:lpstr>Wingdings</vt:lpstr>
      <vt:lpstr>Wingdings 3</vt:lpstr>
      <vt:lpstr>Аспект</vt:lpstr>
      <vt:lpstr>Как писать сжатое изложение</vt:lpstr>
      <vt:lpstr>ПЕРВЫЙ ЭТАП  (первое прочтение текста)  </vt:lpstr>
      <vt:lpstr>Презентация PowerPoint</vt:lpstr>
      <vt:lpstr>1шаг  </vt:lpstr>
      <vt:lpstr>Презентация PowerPoint</vt:lpstr>
      <vt:lpstr>2 шаг</vt:lpstr>
      <vt:lpstr>Презентация PowerPoint</vt:lpstr>
      <vt:lpstr>3 шаг </vt:lpstr>
      <vt:lpstr>Презентация PowerPoint</vt:lpstr>
      <vt:lpstr>4 шаг</vt:lpstr>
      <vt:lpstr>Презентация PowerPoint</vt:lpstr>
      <vt:lpstr>Способы (как сделать):</vt:lpstr>
      <vt:lpstr>Презентация PowerPoint</vt:lpstr>
      <vt:lpstr>Презентация PowerPoint</vt:lpstr>
      <vt:lpstr>Презентация PowerPoint</vt:lpstr>
      <vt:lpstr>ВТОРОЙ ЭТАП  (второе прочтение текста)  </vt:lpstr>
      <vt:lpstr>Способы (как сделать):</vt:lpstr>
      <vt:lpstr>К приемам компрессии (сжатия) текста относятся: </vt:lpstr>
      <vt:lpstr>Приемы исключения: </vt:lpstr>
      <vt:lpstr>При исключении необходимо:</vt:lpstr>
      <vt:lpstr>Презентация PowerPoint</vt:lpstr>
      <vt:lpstr>Презентация PowerPoint</vt:lpstr>
      <vt:lpstr>Презентация PowerPoint</vt:lpstr>
      <vt:lpstr>Презентация PowerPoint</vt:lpstr>
      <vt:lpstr>Приёмы замены:</vt:lpstr>
      <vt:lpstr>Презентация PowerPoint</vt:lpstr>
      <vt:lpstr>Презентация PowerPoint</vt:lpstr>
      <vt:lpstr>Презентация PowerPoint</vt:lpstr>
      <vt:lpstr>Обобщение (объединение, слияние) </vt:lpstr>
      <vt:lpstr>Возможно сочетание  приемов компрессии (сжатия</vt:lpstr>
      <vt:lpstr>Сочетание исключения и обобщения (объединения, слияния) </vt:lpstr>
      <vt:lpstr>Презентация PowerPoint</vt:lpstr>
      <vt:lpstr>Что нельзя удалять из текста?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писать сжатое изложение</dc:title>
  <dc:creator>user</dc:creator>
  <cp:lastModifiedBy>user</cp:lastModifiedBy>
  <cp:revision>25</cp:revision>
  <dcterms:created xsi:type="dcterms:W3CDTF">2024-01-26T06:20:04Z</dcterms:created>
  <dcterms:modified xsi:type="dcterms:W3CDTF">2024-01-26T07:20:45Z</dcterms:modified>
</cp:coreProperties>
</file>