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8" r:id="rId3"/>
    <p:sldId id="279" r:id="rId4"/>
    <p:sldId id="280" r:id="rId5"/>
    <p:sldId id="259" r:id="rId6"/>
    <p:sldId id="270" r:id="rId7"/>
    <p:sldId id="283" r:id="rId8"/>
    <p:sldId id="284" r:id="rId9"/>
    <p:sldId id="272" r:id="rId10"/>
    <p:sldId id="273" r:id="rId11"/>
    <p:sldId id="264" r:id="rId12"/>
    <p:sldId id="274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F25-3B66-46C0-B9CB-D378D20A146C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F25-3B66-46C0-B9CB-D378D20A146C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F25-3B66-46C0-B9CB-D378D20A146C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F25-3B66-46C0-B9CB-D378D20A146C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F25-3B66-46C0-B9CB-D378D20A146C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F25-3B66-46C0-B9CB-D378D20A146C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F25-3B66-46C0-B9CB-D378D20A146C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F25-3B66-46C0-B9CB-D378D20A146C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F25-3B66-46C0-B9CB-D378D20A146C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F25-3B66-46C0-B9CB-D378D20A146C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5F25-3B66-46C0-B9CB-D378D20A146C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D85F25-3B66-46C0-B9CB-D378D20A146C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F2215D9-CA35-43C5-AC5C-85EA78F14E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229600" cy="12961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детей 2-3 лет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астасия\Desktop\рябинка 2023\фото рябинка\IMG_20230912_111011_580.jpg"/>
          <p:cNvPicPr>
            <a:picLocks noChangeAspect="1" noChangeArrowheads="1"/>
          </p:cNvPicPr>
          <p:nvPr/>
        </p:nvPicPr>
        <p:blipFill>
          <a:blip r:embed="rId2" cstate="print"/>
          <a:srcRect t="25682" b="13077"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Эмоциональное развитие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3399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возрасте дети очень </a:t>
            </a:r>
            <a:r>
              <a:rPr lang="ru-RU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восприимчивы к эмоциональному состоянию окружающих.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Они очень подвержены так называемому «эффекту заражения».</a:t>
            </a:r>
          </a:p>
          <a:p>
            <a:pPr>
              <a:buClr>
                <a:srgbClr val="003399"/>
              </a:buClr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Активное </a:t>
            </a:r>
            <a:r>
              <a:rPr lang="ru-RU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проявление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негативных и позитивных </a:t>
            </a:r>
            <a:r>
              <a:rPr lang="ru-RU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эмоций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зависит от физического комфорта или его отсутствия.</a:t>
            </a:r>
          </a:p>
          <a:p>
            <a:r>
              <a:rPr lang="ru-RU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Основными чертами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 2-3 лет являются открытость, честность и искренность. Он просто не умеет скрывать свои симпатии или антипатии к кому или чему бы то ни было.</a:t>
            </a:r>
          </a:p>
          <a:p>
            <a:r>
              <a:rPr lang="ru-RU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Чувства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 неустойчивы и противоречивы, а </a:t>
            </a:r>
            <a:r>
              <a:rPr lang="ru-RU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настроение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подвержено частой смене.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настасия\Desktop\рябинка 2023\фото рябинка\IMG_20230830_101259_88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38164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настасия\Desktop\рябинка 2023\фото рябинка\IMG_20230830_085022_2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320480" cy="300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096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Социальная сфера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Ребенку в возрасте 2-3 лет по прежнему нравится общение с взрослыми,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он проявляет все больший интерес к своим сверстникам.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581128"/>
            <a:ext cx="432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Помните!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Главной   фигурой  в  жизни   ребенка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 прежнему  остается  взрослый!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настасия\Desktop\рябинка 2023\фото рябинка\IMG_20231109_102332_418.jpg"/>
          <p:cNvPicPr>
            <a:picLocks noChangeAspect="1" noChangeArrowheads="1"/>
          </p:cNvPicPr>
          <p:nvPr/>
        </p:nvPicPr>
        <p:blipFill>
          <a:blip r:embed="rId2" cstate="print"/>
          <a:srcRect t="7039"/>
          <a:stretch>
            <a:fillRect/>
          </a:stretch>
        </p:blipFill>
        <p:spPr bwMode="auto">
          <a:xfrm>
            <a:off x="395536" y="1484784"/>
            <a:ext cx="4091947" cy="2852936"/>
          </a:xfrm>
          <a:prstGeom prst="rect">
            <a:avLst/>
          </a:prstGeom>
          <a:noFill/>
        </p:spPr>
      </p:pic>
      <p:pic>
        <p:nvPicPr>
          <p:cNvPr id="4099" name="Picture 3" descr="C:\Users\Анастасия\Desktop\рябинка 2023\фото рябинка\IMG_20231109_102342_162.jpg"/>
          <p:cNvPicPr>
            <a:picLocks noChangeAspect="1" noChangeArrowheads="1"/>
          </p:cNvPicPr>
          <p:nvPr/>
        </p:nvPicPr>
        <p:blipFill>
          <a:blip r:embed="rId3" cstate="print"/>
          <a:srcRect l="9525" b="26339"/>
          <a:stretch>
            <a:fillRect/>
          </a:stretch>
        </p:blipFill>
        <p:spPr bwMode="auto">
          <a:xfrm>
            <a:off x="4860032" y="4509120"/>
            <a:ext cx="3419872" cy="2088232"/>
          </a:xfrm>
          <a:prstGeom prst="rect">
            <a:avLst/>
          </a:prstGeom>
          <a:noFill/>
        </p:spPr>
      </p:pic>
      <p:pic>
        <p:nvPicPr>
          <p:cNvPr id="4100" name="Picture 4" descr="C:\Users\Анастасия\Desktop\рябинка 2023\фото рябинка\IMG_20231109_102407_064.jpg"/>
          <p:cNvPicPr>
            <a:picLocks noChangeAspect="1" noChangeArrowheads="1"/>
          </p:cNvPicPr>
          <p:nvPr/>
        </p:nvPicPr>
        <p:blipFill>
          <a:blip r:embed="rId4" cstate="print"/>
          <a:srcRect b="6147"/>
          <a:stretch>
            <a:fillRect/>
          </a:stretch>
        </p:blipFill>
        <p:spPr bwMode="auto">
          <a:xfrm>
            <a:off x="4716015" y="1484784"/>
            <a:ext cx="4091947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Кризис 3-х лет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36712"/>
            <a:ext cx="842493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Ранний возраст завершается кризисом трех лет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Ребенок осознает себя как отдельного человека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отличного от взрослого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него формируется образ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Я- новая позиции САМ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Возрастание его самостоятельности и активности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требуют от близких взрослых своевременной перестройки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Если новые отношения с ребенком не складываются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его инициатива не поощряется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самостоятельность постоянно ограничивается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ребенка возникают собственно КРИЗИСНЫЕ ЯВЛЕНИЯ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проявляющиеся в отношениях со взрослыми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Кризис может продолжаться от нескольких месяцев до двух лет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284984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Кризис трех лет  часто сопровождается рядом отрицательных проявлений 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Негативизмом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Упрямством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Нарушением общения со взрослым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Строптивостью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Своеволием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Протестом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Симптомом обесценивания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Деспотизмом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13285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 algn="just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раннего возраста – очаровательные существа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Они любознательны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искренни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забавны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00050" lvl="1" indent="0" algn="just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Нашим детям необходимо нести позитивную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информацию и стараться во всём служить хорошим  и добрым примером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настасия\AppData\Local\Microsoft\Windows\Temporary Internet Files\Content.Word\IMG_20231002_154814_5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1864179" cy="248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настасия\AppData\Local\Microsoft\Windows\Temporary Internet Files\Content.Word\IMG_20231002_154638_9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149080"/>
            <a:ext cx="1800200" cy="24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настасия\AppData\Local\Microsoft\Windows\Temporary Internet Files\Content.Word\IMG_20231002_154618_0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83768" y="4149080"/>
            <a:ext cx="1800200" cy="252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настасия\AppData\Local\Microsoft\Windows\Temporary Internet Files\Content.Word\IMG_20231002_154911_05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236296" y="188640"/>
            <a:ext cx="15121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настасия\Desktop\IMG_20231012_094145_99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149080"/>
            <a:ext cx="1728192" cy="244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Анастасия\Desktop\IMG_20231012_094054_379.jpg"/>
          <p:cNvPicPr/>
          <p:nvPr/>
        </p:nvPicPr>
        <p:blipFill>
          <a:blip r:embed="rId7" cstate="print"/>
          <a:srcRect r="8255"/>
          <a:stretch>
            <a:fillRect/>
          </a:stretch>
        </p:blipFill>
        <p:spPr bwMode="auto">
          <a:xfrm>
            <a:off x="2051720" y="188640"/>
            <a:ext cx="1368152" cy="186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настасия\Desktop\рябинка 2023\фото рябинка\IMG_20230907_084913_884.jpg"/>
          <p:cNvPicPr/>
          <p:nvPr/>
        </p:nvPicPr>
        <p:blipFill>
          <a:blip r:embed="rId8" cstate="print"/>
          <a:srcRect t="7348" r="51969" b="16920"/>
          <a:stretch>
            <a:fillRect/>
          </a:stretch>
        </p:blipFill>
        <p:spPr bwMode="auto">
          <a:xfrm>
            <a:off x="3563888" y="260648"/>
            <a:ext cx="151216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 t="28226" b="28023"/>
          <a:stretch>
            <a:fillRect/>
          </a:stretch>
        </p:blipFill>
        <p:spPr bwMode="auto">
          <a:xfrm>
            <a:off x="5292080" y="260648"/>
            <a:ext cx="177829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C:\Users\Анастасия\Desktop\рябинка 2023\фото ладушки\20220901_080756.jpg"/>
          <p:cNvPicPr/>
          <p:nvPr/>
        </p:nvPicPr>
        <p:blipFill>
          <a:blip r:embed="rId10" cstate="print"/>
          <a:srcRect l="46575" t="29755" r="6028"/>
          <a:stretch>
            <a:fillRect/>
          </a:stretch>
        </p:blipFill>
        <p:spPr bwMode="auto">
          <a:xfrm>
            <a:off x="179512" y="260648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152001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None/>
              <a:defRPr/>
            </a:pPr>
            <a:r>
              <a:rPr lang="ru-RU" sz="4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sz="1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детские картинк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507288" cy="122413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2-3 лет – личности уже более зрелые и понятные.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возрастной период еще относится к раннему детству, но считать ребенка беспомощным малышом уже не стоит. Он очень многое может, круг его интересов расширяется, поэтому от вас требуется еще больше терпения и внимания, чтобы помочь ему во всем разобраться.</a:t>
            </a:r>
          </a:p>
        </p:txBody>
      </p:sp>
      <p:pic>
        <p:nvPicPr>
          <p:cNvPr id="4" name="Рисунок 3" descr="C:\Users\Анастасия\Desktop\рябинка 2023\фото рябинка\IMG_20230921_160226_258.jpg"/>
          <p:cNvPicPr/>
          <p:nvPr/>
        </p:nvPicPr>
        <p:blipFill>
          <a:blip r:embed="rId3" cstate="print"/>
          <a:srcRect t="21678"/>
          <a:stretch>
            <a:fillRect/>
          </a:stretch>
        </p:blipFill>
        <p:spPr bwMode="auto">
          <a:xfrm>
            <a:off x="251520" y="404664"/>
            <a:ext cx="1333218" cy="134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настасия\Desktop\рябинка 2023\фото рябинка\IMG_20230919_075656_5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764704"/>
            <a:ext cx="1298505" cy="173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настасия\Desktop\рябинка 2023\фото рябинка\IMG_20230919_075853_21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88640"/>
            <a:ext cx="1538355" cy="205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Анастасия\Desktop\рябинка 2023\фото рябинка\IMG_20230919_075718_0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764704"/>
            <a:ext cx="1306286" cy="174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настасия\Desktop\рябинка 2023\фото рябинка\IMG_20230919_075722_57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188640"/>
            <a:ext cx="1433918" cy="191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настасия\Desktop\рябинка 2023\фото рябинка\IMG_20230919_074625_67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548680"/>
            <a:ext cx="1453672" cy="193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настасия\Desktop\рябинка 2023\фото рябинка\IMG_20230919_075633_56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789040"/>
            <a:ext cx="1265223" cy="168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Анастасия\Desktop\рябинка 2023\фото рябинка\IMG_20230919_075626_70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664" y="4365104"/>
            <a:ext cx="115212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настасия\Desktop\рябинка 2023\фото рябинка\IMG_20230919_074938_334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800" y="3573016"/>
            <a:ext cx="1368152" cy="190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Анастасия\Desktop\рябинка 2023\фото рябинка\IMG_20230919_074647_908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7944" y="4725144"/>
            <a:ext cx="1440160" cy="196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Анастасия\Desktop\рябинка 2023\фото рябинка\IMG_20230918_143001_703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0112" y="3789040"/>
            <a:ext cx="1368152" cy="2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Анастасия\Desktop\рябинка 2023\фото рябинка\IMG_20230919_074722_943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0272" y="4221088"/>
            <a:ext cx="1589191" cy="211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" y="0"/>
            <a:ext cx="914104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96044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Основы гигиенической культуры: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небольшой помощью взрослого самостоятельно ходить на горшок; мыть руки, соблюдая последовательность;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радоваться чистой красивой одежде, аккуратной прическе. Испытывать чувство     брезгливости от загрязненной одежды, рук;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пользоваться носовым платком, класть его в карман;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выражать стремление есть самостоятельно, отказываться от предложения «кормить с ложечки»; Держать правильно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ложечку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собирать и складывать игрушки на место;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снимать и надевать одежду, расстегивать большие пуговицы спереди, вешать одежду. </a:t>
            </a:r>
            <a: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астасия\Desktop\рябинка 2023\фото рябинка\IMG_20230620_092621_45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17032"/>
            <a:ext cx="3749675" cy="281225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2057572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2664296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знать свое имя;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узнавать свой дом, детский сад, группу;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знать членов своей семьи;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отмечать свои вещи и игрушки от чужих;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называть свое имя в разных вариантах;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говорить о себе в первом лице: «Я»;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выражать свои потребности: «Я хочу спать», «Я хочу играть» ( а не «Оля хочет спать»)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179512" y="188640"/>
            <a:ext cx="8503478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Отношение к самому себе: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852936"/>
            <a:ext cx="4837045" cy="362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928575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06190" cy="2002234"/>
          </a:xfrm>
        </p:spPr>
        <p:txBody>
          <a:bodyPr>
            <a:noAutofit/>
          </a:bodyPr>
          <a:lstStyle/>
          <a:p>
            <a:pPr algn="ctr" fontAlgn="base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Двигательные навыки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удовольствием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учатся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новым упражнениям и движениям –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прыгают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высоты (со стульев), кувыркаются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лазают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лестницы,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прыгают на двух ногах, но чувство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опасности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незнакомо, и многие не смотря на шишки, продолжают бесстрашно покорять новые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вершины (познают мир через собственный опыт).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настасия\Desktop\рябинка 2023\фото рябинка\IMG_20230620_103738_105.jpg"/>
          <p:cNvPicPr>
            <a:picLocks noChangeAspect="1" noChangeArrowheads="1"/>
          </p:cNvPicPr>
          <p:nvPr/>
        </p:nvPicPr>
        <p:blipFill>
          <a:blip r:embed="rId2" cstate="print"/>
          <a:srcRect l="7922" b="17647"/>
          <a:stretch>
            <a:fillRect/>
          </a:stretch>
        </p:blipFill>
        <p:spPr bwMode="auto">
          <a:xfrm>
            <a:off x="683568" y="2060848"/>
            <a:ext cx="3347864" cy="2016224"/>
          </a:xfrm>
          <a:prstGeom prst="rect">
            <a:avLst/>
          </a:prstGeom>
          <a:noFill/>
        </p:spPr>
      </p:pic>
      <p:pic>
        <p:nvPicPr>
          <p:cNvPr id="2052" name="Picture 4" descr="C:\Users\Анастасия\Desktop\рябинка 2023\фото рябинка\IMG_20231023_164417_849.jpg"/>
          <p:cNvPicPr>
            <a:picLocks noChangeAspect="1" noChangeArrowheads="1"/>
          </p:cNvPicPr>
          <p:nvPr/>
        </p:nvPicPr>
        <p:blipFill>
          <a:blip r:embed="rId3" cstate="print"/>
          <a:srcRect t="21265"/>
          <a:stretch>
            <a:fillRect/>
          </a:stretch>
        </p:blipFill>
        <p:spPr bwMode="auto">
          <a:xfrm>
            <a:off x="4860032" y="4437112"/>
            <a:ext cx="3611893" cy="2132856"/>
          </a:xfrm>
          <a:prstGeom prst="rect">
            <a:avLst/>
          </a:prstGeom>
          <a:noFill/>
        </p:spPr>
      </p:pic>
      <p:pic>
        <p:nvPicPr>
          <p:cNvPr id="2053" name="Picture 5" descr="C:\Users\Анастасия\Desktop\рябинка 2023\фото рябинка\IMG_20230620_103804_9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204864"/>
            <a:ext cx="2651787" cy="1988840"/>
          </a:xfrm>
          <a:prstGeom prst="rect">
            <a:avLst/>
          </a:prstGeom>
          <a:noFill/>
        </p:spPr>
      </p:pic>
      <p:pic>
        <p:nvPicPr>
          <p:cNvPr id="2054" name="Picture 6" descr="C:\Users\Анастасия\Desktop\рябинка 2023\фото рябинка\IMG_20231024_101930_2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293096"/>
            <a:ext cx="3227851" cy="24208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1786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речи 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возрасте от 2-3лет происходит значительный скачок в развитии речи (от 50-1200 слов), поэтому целесообразно уделить этому особое внимание.</a:t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ребенок мог свободно выражать свои мысли и желания, у него должен быть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богатый словарный запас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Поэтому приучите себя проговаривать все действия (чувства), которые вы совершаете с ребёнком.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395536" y="260648"/>
            <a:ext cx="820891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/>
              <a:t> </a:t>
            </a:r>
            <a:r>
              <a:rPr lang="ru-RU" altLang="ru-RU" sz="3600" b="1" i="1" dirty="0"/>
              <a:t>Особенности развития  речи детей раннего возраста</a:t>
            </a:r>
          </a:p>
          <a:p>
            <a:pPr algn="ctr"/>
            <a:r>
              <a:rPr lang="ru-RU" altLang="ru-RU" sz="3600" b="1" i="1" dirty="0"/>
              <a:t> от 1,5 до 3 лет</a:t>
            </a:r>
            <a:endParaRPr lang="ru-RU" altLang="ru-RU" sz="3600" dirty="0"/>
          </a:p>
        </p:txBody>
      </p:sp>
      <p:pic>
        <p:nvPicPr>
          <p:cNvPr id="9219" name="Picture 3" descr="C:\Users\lenovo\Desktop\фото разобрать\презентация\kak_rebenok_govori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424936" cy="46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813"/>
            <a:ext cx="8568952" cy="647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Условия эффективного развития речи детей</a:t>
            </a: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251520" y="1124744"/>
            <a:ext cx="86409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1.Хорошее соматическое </a:t>
            </a:r>
            <a:r>
              <a:rPr lang="ru-RU" dirty="0" smtClean="0"/>
              <a:t>здоровье</a:t>
            </a:r>
            <a:r>
              <a:rPr lang="ru-RU" sz="1400" dirty="0" smtClean="0"/>
              <a:t>(Физическая активность и эмоциональное состояние)</a:t>
            </a:r>
            <a:endParaRPr lang="ru-RU" sz="1400" dirty="0"/>
          </a:p>
          <a:p>
            <a:r>
              <a:rPr lang="ru-RU" dirty="0"/>
              <a:t>2.Нормальное функционирование ЦНС, речевого аппарата, органов слуха и зрения.</a:t>
            </a:r>
          </a:p>
          <a:p>
            <a:r>
              <a:rPr lang="ru-RU" dirty="0"/>
              <a:t>3.Обязательное общение с ребёнком  с первых дней его жизни: разговор, рассказывание, рассматривание картинок, игра, обыгрывание игрушек, многократное повторение речевого материала, пение, сопровождаемое музыкой, чтение детям книжек, ознакомление детей с окружающим миром и т.д.</a:t>
            </a:r>
          </a:p>
          <a:p>
            <a:r>
              <a:rPr lang="ru-RU" dirty="0"/>
              <a:t>4.Развитие мелкой моторики.</a:t>
            </a:r>
          </a:p>
          <a:p>
            <a:r>
              <a:rPr lang="ru-RU" dirty="0"/>
              <a:t>5.Правильная постановка у них дыхания.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717033"/>
            <a:ext cx="536892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Познавательная сфера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0872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3399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способ познания ребенком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окружающего мира -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метод проб и ошибок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поэтому дети очень любят разбирать игрушки.</a:t>
            </a:r>
            <a:endParaRPr lang="ru-RU" sz="2000" b="1" i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3399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Обучение в этом возрасте происходит и на собственном практическом опыте, и на основе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подражания приятному взрослому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этом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ребёнок подражает всему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что делает взрослый, - и хорошему и плохому; и правильному и не правильному.</a:t>
            </a:r>
          </a:p>
        </p:txBody>
      </p:sp>
      <p:pic>
        <p:nvPicPr>
          <p:cNvPr id="3076" name="Picture 4" descr="C:\Users\Анастасия\Desktop\рябинка 2023\фото рябинка\IMG_20230912_073001_455.jpg"/>
          <p:cNvPicPr>
            <a:picLocks noChangeAspect="1" noChangeArrowheads="1"/>
          </p:cNvPicPr>
          <p:nvPr/>
        </p:nvPicPr>
        <p:blipFill>
          <a:blip r:embed="rId2" cstate="print"/>
          <a:srcRect t="6383"/>
          <a:stretch>
            <a:fillRect/>
          </a:stretch>
        </p:blipFill>
        <p:spPr bwMode="auto">
          <a:xfrm>
            <a:off x="4427984" y="2996952"/>
            <a:ext cx="4512501" cy="3168352"/>
          </a:xfrm>
          <a:prstGeom prst="rect">
            <a:avLst/>
          </a:prstGeom>
          <a:noFill/>
        </p:spPr>
      </p:pic>
      <p:pic>
        <p:nvPicPr>
          <p:cNvPr id="3077" name="Picture 5" descr="C:\Users\Анастасия\Desktop\рябинка 2023\фото рябинка\IMG_20231013_103215_691.jpg"/>
          <p:cNvPicPr>
            <a:picLocks noChangeAspect="1" noChangeArrowheads="1"/>
          </p:cNvPicPr>
          <p:nvPr/>
        </p:nvPicPr>
        <p:blipFill>
          <a:blip r:embed="rId3" cstate="print"/>
          <a:srcRect l="5871" b="3630"/>
          <a:stretch>
            <a:fillRect/>
          </a:stretch>
        </p:blipFill>
        <p:spPr bwMode="auto">
          <a:xfrm>
            <a:off x="251520" y="2996952"/>
            <a:ext cx="4032448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1|1.1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708</TotalTime>
  <Words>448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Возрастные особенности детей 2-3 лет</vt:lpstr>
      <vt:lpstr>Дети 2-3 лет – личности уже более зрелые и понятные. Этот возрастной период еще относится к раннему детству, но считать ребенка беспомощным малышом уже не стоит. Он очень многое может, круг его интересов расширяется, поэтому от вас требуется еще больше терпения и внимания, чтобы помочь ему во всем разобраться.</vt:lpstr>
      <vt:lpstr>                Основы гигиенической культуры: - С небольшой помощью взрослого самостоятельно ходить на горшок; мыть руки, соблюдая последовательность; - радоваться чистой красивой одежде, аккуратной прическе. Испытывать чувство     брезгливости от загрязненной одежды, рук; - пользоваться носовым платком, класть его в карман; - выражать стремление есть самостоятельно, отказываться от предложения «кормить с ложечки»; Держать правильно ложечку. - собирать и складывать игрушки на место;  - снимать и надевать одежду, расстегивать большие пуговицы спереди, вешать одежду.  </vt:lpstr>
      <vt:lpstr> - знать свое имя;  - узнавать свой дом, детский сад, группу; - знать членов своей семьи; - отмечать свои вещи и игрушки от чужих; - называть свое имя в разных вариантах; - говорить о себе в первом лице: «Я»; - выражать свои потребности: «Я хочу спать», «Я хочу играть» ( а не «Оля хочет спать»)</vt:lpstr>
      <vt:lpstr>Двигательные навыки Дети  с удовольствием учатся новым упражнениям и движениям – прыгают с высоты (со стульев), кувыркаются, лазают на лестницы, прыгают на двух ногах, но чувство опасности им незнакомо, и многие не смотря на шишки, продолжают бесстрашно покорять новые вершины (познают мир через собственный опыт). </vt:lpstr>
      <vt:lpstr>Развитие речи  В возрасте от 2-3лет происходит значительный скачок в развитии речи (от 50-1200 слов), поэтому целесообразно уделить этому особое внимание. Чтобы ребенок мог свободно выражать свои мысли и желания, у него должен быть богатый словарный запас. Поэтому приучите себя проговаривать все действия (чувства), которые вы совершаете с ребёнком.</vt:lpstr>
      <vt:lpstr>Слайд 7</vt:lpstr>
      <vt:lpstr>Слайд 8</vt:lpstr>
      <vt:lpstr>Познавательная сфера</vt:lpstr>
      <vt:lpstr>Эмоциональное развитие</vt:lpstr>
      <vt:lpstr>    Социальная сфера  Ребенку в возрасте 2-3 лет по прежнему нравится общение с взрослыми, но он проявляет все больший интерес к своим сверстникам.   </vt:lpstr>
      <vt:lpstr>Кризис 3-х лет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Анастасия</cp:lastModifiedBy>
  <cp:revision>156</cp:revision>
  <dcterms:created xsi:type="dcterms:W3CDTF">2016-10-03T12:59:42Z</dcterms:created>
  <dcterms:modified xsi:type="dcterms:W3CDTF">2011-12-31T21:06:34Z</dcterms:modified>
</cp:coreProperties>
</file>