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77" r:id="rId5"/>
    <p:sldId id="265" r:id="rId6"/>
    <p:sldId id="267" r:id="rId7"/>
    <p:sldId id="268" r:id="rId8"/>
    <p:sldId id="270" r:id="rId9"/>
    <p:sldId id="280" r:id="rId10"/>
    <p:sldId id="289" r:id="rId11"/>
    <p:sldId id="278" r:id="rId12"/>
    <p:sldId id="27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9A"/>
    <a:srgbClr val="FFFF66"/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37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ibrary.coreapp.ai/" TargetMode="External"/><Relationship Id="rId5" Type="http://schemas.microsoft.com/office/2007/relationships/hdphoto" Target="../media/hdphoto19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app.ai/app/player/lesson/622a8e06555556d7c9a9bcdf" TargetMode="External"/><Relationship Id="rId2" Type="http://schemas.openxmlformats.org/officeDocument/2006/relationships/hyperlink" Target="https://youtu.be/VoduxqDlhM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eapp.ai/app/preview/lesson/6226dfa4053a6d1e69257538" TargetMode="External"/><Relationship Id="rId4" Type="http://schemas.openxmlformats.org/officeDocument/2006/relationships/hyperlink" Target="https://coreapp.ai/app/preview/lesson/622b9a2a712e250f910f4a1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live.coreapp.ai/journal/tpost/h493k85g61-kak-organizovat-distantsionnoe-obuchenie&amp;sa=D&amp;source=editors&amp;ust=1620125642423000&amp;usg=AOvVaw0f_3MUDWZjHV79iZ4SQGL0" TargetMode="External"/><Relationship Id="rId2" Type="http://schemas.openxmlformats.org/officeDocument/2006/relationships/hyperlink" Target="https://www.google.com/url?q=http://didaktor.ru/core-otechestvennyj-konstruktor-interaktivnyx-urokov/?%20&amp;sa=D&amp;source=editors&amp;ust=1620125642423000&amp;usg=AOvVaw3ffaHC8t188_HkCTWYirc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&#1094;&#1076;&#1090;&#1090;.&#1088;&#1092;/images/docs/&#1048;&#1085;&#1089;&#1090;&#1088;&#1091;&#1082;&#1094;&#1080;&#1103;%20&#1076;&#1083;&#1103;%20&#1087;&#1077;&#1076;&#1072;&#1075;&#1086;&#1075;&#1086;&#1074;%20&#1087;&#1086;%20&#1088;&#1072;&#1073;&#1086;&#1090;&#1077;%20&#1089;%20&#1087;&#1083;&#1072;&#1090;&#1092;&#1086;&#1088;&#1084;&#1086;&#1081;%20COR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reapp.ai/app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1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14664"/>
              </p:ext>
            </p:extLst>
          </p:nvPr>
        </p:nvGraphicFramePr>
        <p:xfrm>
          <a:off x="323528" y="404664"/>
          <a:ext cx="8568952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11521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«Использование учебной платформы «</a:t>
                      </a: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</a:t>
                      </a: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 для дистанционного обучения»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2400" y="3773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95215"/>
              </p:ext>
            </p:extLst>
          </p:nvPr>
        </p:nvGraphicFramePr>
        <p:xfrm>
          <a:off x="5626187" y="3212976"/>
          <a:ext cx="3384376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</a:tblGrid>
              <a:tr h="936104">
                <a:tc>
                  <a:txBody>
                    <a:bodyPr/>
                    <a:lstStyle/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2000" b="1" i="0" u="sng" strike="noStrike" spc="0" dirty="0" smtClean="0">
                          <a:effectLst/>
                        </a:rPr>
                        <a:t>Автор практики:</a:t>
                      </a: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smtClean="0">
                          <a:effectLst/>
                        </a:rPr>
                        <a:t>учитель </a:t>
                      </a:r>
                      <a:r>
                        <a:rPr lang="ru-RU" sz="2000" b="1" i="0" u="none" strike="noStrike" spc="0" dirty="0">
                          <a:effectLst/>
                        </a:rPr>
                        <a:t>физики МКОУ </a:t>
                      </a:r>
                      <a:endParaRPr lang="ru-RU" sz="2000" b="1" i="0" u="none" strike="noStrike" spc="0" dirty="0" smtClean="0">
                        <a:effectLst/>
                      </a:endParaRP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smtClean="0">
                          <a:effectLst/>
                        </a:rPr>
                        <a:t>«</a:t>
                      </a:r>
                      <a:r>
                        <a:rPr lang="ru-RU" sz="2000" b="1" i="0" u="none" strike="noStrike" spc="0" dirty="0">
                          <a:effectLst/>
                        </a:rPr>
                        <a:t>Школа-интернат №26 г</a:t>
                      </a:r>
                      <a:r>
                        <a:rPr lang="ru-RU" sz="2000" b="1" i="0" u="none" strike="noStrike" spc="0" dirty="0" smtClean="0">
                          <a:effectLst/>
                        </a:rPr>
                        <a:t>.</a:t>
                      </a: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smtClean="0">
                          <a:effectLst/>
                        </a:rPr>
                        <a:t> </a:t>
                      </a:r>
                      <a:r>
                        <a:rPr lang="ru-RU" sz="2000" b="1" i="0" u="none" strike="noStrike" spc="0" dirty="0">
                          <a:effectLst/>
                        </a:rPr>
                        <a:t>Нижнеудинск</a:t>
                      </a:r>
                      <a:r>
                        <a:rPr lang="ru-RU" sz="2000" b="1" i="0" u="none" strike="noStrike" spc="0" dirty="0" smtClean="0">
                          <a:effectLst/>
                        </a:rPr>
                        <a:t>»</a:t>
                      </a: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2000" b="1" i="0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Прокушева</a:t>
                      </a:r>
                      <a:r>
                        <a:rPr lang="ru-RU" sz="2000" b="1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</a:rPr>
                        <a:t> Н.А.</a:t>
                      </a:r>
                      <a:endParaRPr lang="ru-RU" sz="2000" b="1" i="0" dirty="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224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14447">
            <a:off x="3626770" y="6007841"/>
            <a:ext cx="2152255" cy="320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  Нижнеудинск-202</a:t>
            </a:r>
            <a:r>
              <a:rPr lang="en-US" sz="1600" b="1" dirty="0" smtClean="0">
                <a:solidFill>
                  <a:schemeClr val="tx1"/>
                </a:solidFill>
              </a:rPr>
              <a:t>4</a:t>
            </a:r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Natali\Desktop\2022-08-22_00-03-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189" r="2517" b="4561"/>
          <a:stretch/>
        </p:blipFill>
        <p:spPr bwMode="auto">
          <a:xfrm>
            <a:off x="323528" y="1076798"/>
            <a:ext cx="6117646" cy="302433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tali\Desktop\сканы 08.08.22\2022-08-22_00-03-4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75" t="11388" r="333" b="73522"/>
          <a:stretch/>
        </p:blipFill>
        <p:spPr bwMode="auto">
          <a:xfrm>
            <a:off x="6564438" y="405836"/>
            <a:ext cx="2042782" cy="119626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28791" y="538431"/>
            <a:ext cx="2509960" cy="48017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Опубликовать 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14493" y="836712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54292" y="1340768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95736" y="4263201"/>
            <a:ext cx="53066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Библиотека </a:t>
            </a:r>
            <a:r>
              <a:rPr lang="en-US" sz="2400" b="1" dirty="0" err="1"/>
              <a:t>Rybakov</a:t>
            </a:r>
            <a:r>
              <a:rPr lang="en-US" sz="2400" b="1" dirty="0"/>
              <a:t> Foundation Teacher’s Lab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39441" y="4653012"/>
            <a:ext cx="31463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6"/>
              </a:rPr>
              <a:t>https://library.coreapp.ai</a:t>
            </a:r>
            <a:r>
              <a:rPr lang="en-US" sz="2000" dirty="0" smtClean="0">
                <a:hlinkClick r:id="rId6"/>
              </a:rPr>
              <a:t>/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83900" y="5484051"/>
            <a:ext cx="5775451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Платформа постоянно модифицируется!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74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467544" y="260648"/>
            <a:ext cx="8247832" cy="4464496"/>
          </a:xfrm>
        </p:spPr>
        <p:txBody>
          <a:bodyPr/>
          <a:lstStyle/>
          <a:p>
            <a:pPr algn="ctr"/>
            <a:r>
              <a:rPr lang="ru-RU" sz="2000" b="1" u="sng" dirty="0" smtClean="0"/>
              <a:t>Презентация онлайн-урока «Центр тяжести. Условия равновесия тел», физика, 7 класс</a:t>
            </a:r>
            <a:endParaRPr lang="ru-RU" sz="2000" b="1" u="sng" dirty="0"/>
          </a:p>
          <a:p>
            <a:pPr algn="ctr"/>
            <a:r>
              <a:rPr lang="ru-RU" sz="2000" u="sng" dirty="0">
                <a:hlinkClick r:id="rId2"/>
              </a:rPr>
              <a:t>https://</a:t>
            </a:r>
            <a:r>
              <a:rPr lang="ru-RU" sz="2000" u="sng" dirty="0" smtClean="0">
                <a:hlinkClick r:id="rId2"/>
              </a:rPr>
              <a:t>youtu.be/VoduxqDlhMw</a:t>
            </a:r>
            <a:endParaRPr lang="ru-RU" sz="2000" u="sng" dirty="0" smtClean="0"/>
          </a:p>
          <a:p>
            <a:pPr marL="0" indent="0" algn="ctr"/>
            <a:r>
              <a:rPr lang="ru-RU" sz="2000" i="1" dirty="0" smtClean="0"/>
              <a:t> </a:t>
            </a:r>
            <a:r>
              <a:rPr lang="ru-RU" sz="1400" i="1" dirty="0"/>
              <a:t>(ссылку скопировать и вставить в поисковую строку браузера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marL="0" indent="0" algn="ctr"/>
            <a:r>
              <a:rPr lang="ru-RU" sz="2000" b="1" u="sng" dirty="0" smtClean="0"/>
              <a:t>Ссылка </a:t>
            </a:r>
            <a:r>
              <a:rPr lang="ru-RU" sz="2000" b="1" u="sng" dirty="0"/>
              <a:t>на урок для </a:t>
            </a:r>
            <a:r>
              <a:rPr lang="ru-RU" sz="2000" b="1" u="sng" dirty="0" smtClean="0"/>
              <a:t>ученика </a:t>
            </a:r>
            <a:r>
              <a:rPr lang="en-US" sz="1400" u="sng" dirty="0" smtClean="0">
                <a:hlinkClick r:id="rId3"/>
              </a:rPr>
              <a:t>https</a:t>
            </a:r>
            <a:r>
              <a:rPr lang="ru-RU" sz="1400" u="sng" dirty="0">
                <a:hlinkClick r:id="rId3"/>
              </a:rPr>
              <a:t>://</a:t>
            </a:r>
            <a:r>
              <a:rPr lang="en-US" sz="1400" u="sng" dirty="0" err="1">
                <a:hlinkClick r:id="rId3"/>
              </a:rPr>
              <a:t>coreapp</a:t>
            </a:r>
            <a:r>
              <a:rPr lang="ru-RU" sz="1400" u="sng" dirty="0">
                <a:hlinkClick r:id="rId3"/>
              </a:rPr>
              <a:t>.</a:t>
            </a:r>
            <a:r>
              <a:rPr lang="en-US" sz="1400" u="sng" dirty="0" err="1">
                <a:hlinkClick r:id="rId3"/>
              </a:rPr>
              <a:t>ai</a:t>
            </a:r>
            <a:r>
              <a:rPr lang="ru-RU" sz="1400" u="sng" dirty="0">
                <a:hlinkClick r:id="rId3"/>
              </a:rPr>
              <a:t>/</a:t>
            </a:r>
            <a:r>
              <a:rPr lang="en-US" sz="1400" u="sng" dirty="0">
                <a:hlinkClick r:id="rId3"/>
              </a:rPr>
              <a:t>app</a:t>
            </a:r>
            <a:r>
              <a:rPr lang="ru-RU" sz="1400" u="sng" dirty="0">
                <a:hlinkClick r:id="rId3"/>
              </a:rPr>
              <a:t>/</a:t>
            </a:r>
            <a:r>
              <a:rPr lang="en-US" sz="1400" u="sng" dirty="0">
                <a:hlinkClick r:id="rId3"/>
              </a:rPr>
              <a:t>player</a:t>
            </a:r>
            <a:r>
              <a:rPr lang="ru-RU" sz="1400" u="sng" dirty="0">
                <a:hlinkClick r:id="rId3"/>
              </a:rPr>
              <a:t>/</a:t>
            </a:r>
            <a:r>
              <a:rPr lang="en-US" sz="1400" u="sng" dirty="0">
                <a:hlinkClick r:id="rId3"/>
              </a:rPr>
              <a:t>lesson</a:t>
            </a:r>
            <a:r>
              <a:rPr lang="ru-RU" sz="1400" u="sng" dirty="0">
                <a:hlinkClick r:id="rId3"/>
              </a:rPr>
              <a:t>/622</a:t>
            </a:r>
            <a:r>
              <a:rPr lang="en-US" sz="1400" u="sng" dirty="0">
                <a:hlinkClick r:id="rId3"/>
              </a:rPr>
              <a:t>a</a:t>
            </a:r>
            <a:r>
              <a:rPr lang="ru-RU" sz="1400" u="sng" dirty="0">
                <a:hlinkClick r:id="rId3"/>
              </a:rPr>
              <a:t>8</a:t>
            </a:r>
            <a:r>
              <a:rPr lang="en-US" sz="1400" u="sng" dirty="0">
                <a:hlinkClick r:id="rId3"/>
              </a:rPr>
              <a:t>e</a:t>
            </a:r>
            <a:r>
              <a:rPr lang="ru-RU" sz="1400" u="sng" dirty="0">
                <a:hlinkClick r:id="rId3"/>
              </a:rPr>
              <a:t>06555556</a:t>
            </a:r>
            <a:r>
              <a:rPr lang="en-US" sz="1400" u="sng" dirty="0">
                <a:hlinkClick r:id="rId3"/>
              </a:rPr>
              <a:t>d</a:t>
            </a:r>
            <a:r>
              <a:rPr lang="ru-RU" sz="1400" u="sng" dirty="0">
                <a:hlinkClick r:id="rId3"/>
              </a:rPr>
              <a:t>7</a:t>
            </a:r>
            <a:r>
              <a:rPr lang="en-US" sz="1400" u="sng" dirty="0">
                <a:hlinkClick r:id="rId3"/>
              </a:rPr>
              <a:t>c</a:t>
            </a:r>
            <a:r>
              <a:rPr lang="ru-RU" sz="1400" u="sng" dirty="0">
                <a:hlinkClick r:id="rId3"/>
              </a:rPr>
              <a:t>9</a:t>
            </a:r>
            <a:r>
              <a:rPr lang="en-US" sz="1400" u="sng" dirty="0">
                <a:hlinkClick r:id="rId3"/>
              </a:rPr>
              <a:t>a</a:t>
            </a:r>
            <a:r>
              <a:rPr lang="ru-RU" sz="1400" u="sng" dirty="0">
                <a:hlinkClick r:id="rId3"/>
              </a:rPr>
              <a:t>9</a:t>
            </a:r>
            <a:r>
              <a:rPr lang="en-US" sz="1400" u="sng" dirty="0" err="1">
                <a:hlinkClick r:id="rId3"/>
              </a:rPr>
              <a:t>bcdf</a:t>
            </a:r>
            <a:r>
              <a:rPr lang="en-US" sz="1400" dirty="0"/>
              <a:t> </a:t>
            </a:r>
            <a:endParaRPr lang="ru-RU" sz="1400" dirty="0" smtClean="0"/>
          </a:p>
          <a:p>
            <a:pPr marL="0" indent="0" algn="ctr"/>
            <a:r>
              <a:rPr lang="ru-RU" sz="2000" b="1" u="sng" dirty="0" smtClean="0"/>
              <a:t>Ссылка </a:t>
            </a:r>
            <a:r>
              <a:rPr lang="ru-RU" sz="2000" b="1" u="sng" dirty="0"/>
              <a:t>на урок для </a:t>
            </a:r>
            <a:r>
              <a:rPr lang="ru-RU" sz="2000" b="1" u="sng" dirty="0" smtClean="0"/>
              <a:t>учителя</a:t>
            </a:r>
            <a:endParaRPr lang="ru-RU" sz="2000" dirty="0"/>
          </a:p>
          <a:p>
            <a:pPr marL="0" indent="0" algn="just" fontAlgn="base"/>
            <a:r>
              <a:rPr lang="ru-RU" sz="1600" dirty="0"/>
              <a:t>Если у вас появится желание трансформировать урок в свою методическую копилку – заходите по ссылке ниже в роли учителя, сохраняйте, а затем изменяйте урок по своему </a:t>
            </a:r>
            <a:r>
              <a:rPr lang="ru-RU" sz="1600" dirty="0" smtClean="0"/>
              <a:t>желанию </a:t>
            </a:r>
          </a:p>
          <a:p>
            <a:pPr marL="0" indent="0" algn="ctr" fontAlgn="base"/>
            <a:r>
              <a:rPr lang="en-US" sz="1400" u="sng" dirty="0" smtClean="0">
                <a:hlinkClick r:id="rId4"/>
              </a:rPr>
              <a:t>https</a:t>
            </a:r>
            <a:r>
              <a:rPr lang="ru-RU" sz="1400" u="sng" dirty="0">
                <a:hlinkClick r:id="rId4"/>
              </a:rPr>
              <a:t>://</a:t>
            </a:r>
            <a:r>
              <a:rPr lang="en-US" sz="1400" u="sng" dirty="0" err="1">
                <a:hlinkClick r:id="rId4"/>
              </a:rPr>
              <a:t>coreapp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ai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app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preview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lesson</a:t>
            </a:r>
            <a:r>
              <a:rPr lang="ru-RU" sz="1400" u="sng" dirty="0">
                <a:hlinkClick r:id="rId4"/>
              </a:rPr>
              <a:t>/622</a:t>
            </a:r>
            <a:r>
              <a:rPr lang="en-US" sz="1400" u="sng" dirty="0">
                <a:hlinkClick r:id="rId4"/>
              </a:rPr>
              <a:t>b</a:t>
            </a:r>
            <a:r>
              <a:rPr lang="ru-RU" sz="1400" u="sng" dirty="0">
                <a:hlinkClick r:id="rId4"/>
              </a:rPr>
              <a:t>9</a:t>
            </a:r>
            <a:r>
              <a:rPr lang="en-US" sz="1400" u="sng" dirty="0">
                <a:hlinkClick r:id="rId4"/>
              </a:rPr>
              <a:t>a</a:t>
            </a:r>
            <a:r>
              <a:rPr lang="ru-RU" sz="1400" u="sng" dirty="0">
                <a:hlinkClick r:id="rId4"/>
              </a:rPr>
              <a:t>2</a:t>
            </a:r>
            <a:r>
              <a:rPr lang="en-US" sz="1400" u="sng" dirty="0">
                <a:hlinkClick r:id="rId4"/>
              </a:rPr>
              <a:t>a</a:t>
            </a:r>
            <a:r>
              <a:rPr lang="ru-RU" sz="1400" u="sng" dirty="0">
                <a:hlinkClick r:id="rId4"/>
              </a:rPr>
              <a:t>712</a:t>
            </a:r>
            <a:r>
              <a:rPr lang="en-US" sz="1400" u="sng" dirty="0">
                <a:hlinkClick r:id="rId4"/>
              </a:rPr>
              <a:t>e</a:t>
            </a:r>
            <a:r>
              <a:rPr lang="ru-RU" sz="1400" u="sng" dirty="0">
                <a:hlinkClick r:id="rId4"/>
              </a:rPr>
              <a:t>250</a:t>
            </a:r>
            <a:r>
              <a:rPr lang="en-US" sz="1400" u="sng" dirty="0">
                <a:hlinkClick r:id="rId4"/>
              </a:rPr>
              <a:t>f</a:t>
            </a:r>
            <a:r>
              <a:rPr lang="ru-RU" sz="1400" u="sng" dirty="0">
                <a:hlinkClick r:id="rId4"/>
              </a:rPr>
              <a:t>910</a:t>
            </a:r>
            <a:r>
              <a:rPr lang="en-US" sz="1400" u="sng" dirty="0">
                <a:hlinkClick r:id="rId4"/>
              </a:rPr>
              <a:t>f</a:t>
            </a:r>
            <a:r>
              <a:rPr lang="ru-RU" sz="1400" u="sng" dirty="0">
                <a:hlinkClick r:id="rId4"/>
              </a:rPr>
              <a:t>4</a:t>
            </a:r>
            <a:r>
              <a:rPr lang="en-US" sz="1400" u="sng" dirty="0">
                <a:hlinkClick r:id="rId4"/>
              </a:rPr>
              <a:t>a</a:t>
            </a:r>
            <a:r>
              <a:rPr lang="ru-RU" sz="1400" u="sng" dirty="0" smtClean="0">
                <a:hlinkClick r:id="rId4"/>
              </a:rPr>
              <a:t>12</a:t>
            </a:r>
            <a:r>
              <a:rPr lang="ru-RU" sz="1400" u="sng" dirty="0" smtClean="0"/>
              <a:t> </a:t>
            </a:r>
            <a:r>
              <a:rPr lang="ru-RU" sz="2000" u="sng" dirty="0" smtClean="0"/>
              <a:t>_______________________________________</a:t>
            </a:r>
          </a:p>
          <a:p>
            <a:pPr marL="0" indent="0" algn="just" fontAlgn="base"/>
            <a:r>
              <a:rPr lang="ru-RU" sz="1800" b="1" u="sng" dirty="0" smtClean="0"/>
              <a:t>Урок </a:t>
            </a:r>
            <a:r>
              <a:rPr lang="ru-RU" sz="1800" b="1" u="sng" dirty="0"/>
              <a:t>математики </a:t>
            </a:r>
            <a:r>
              <a:rPr lang="ru-RU" sz="1800" b="1" u="sng" dirty="0" smtClean="0"/>
              <a:t>6 </a:t>
            </a:r>
            <a:r>
              <a:rPr lang="ru-RU" sz="1800" b="1" u="sng" dirty="0" err="1"/>
              <a:t>кл</a:t>
            </a:r>
            <a:r>
              <a:rPr lang="ru-RU" sz="1800" b="1" u="sng" dirty="0"/>
              <a:t> </a:t>
            </a:r>
            <a:r>
              <a:rPr lang="ru-RU" sz="1800" b="1" u="sng" dirty="0" smtClean="0"/>
              <a:t>«Представление </a:t>
            </a:r>
            <a:r>
              <a:rPr lang="ru-RU" sz="1800" b="1" u="sng" dirty="0"/>
              <a:t>процентов дробью &amp; Перевод дроби в </a:t>
            </a:r>
            <a:r>
              <a:rPr lang="ru-RU" sz="1800" b="1" u="sng" dirty="0" smtClean="0"/>
              <a:t>проценты»</a:t>
            </a:r>
            <a:endParaRPr lang="ru-RU" sz="1800" b="1" u="sng" dirty="0"/>
          </a:p>
          <a:p>
            <a:pPr marL="0" indent="0" algn="ctr" fontAlgn="base"/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coreapp.ai/app/preview/lesson/6226dfa4053a6d1e69257538</a:t>
            </a:r>
            <a:endParaRPr lang="ru-RU" sz="1800" dirty="0" smtClean="0"/>
          </a:p>
          <a:p>
            <a:pPr marL="0" indent="0" algn="just" fontAlgn="base"/>
            <a:r>
              <a:rPr lang="ru-RU" sz="2800" dirty="0" smtClean="0"/>
              <a:t> 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9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4219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1. </a:t>
            </a:r>
            <a:r>
              <a:rPr lang="ru-RU" sz="2000" dirty="0" err="1" smtClean="0"/>
              <a:t>Аствацуров</a:t>
            </a:r>
            <a:r>
              <a:rPr lang="ru-RU" sz="2000" dirty="0" smtClean="0"/>
              <a:t> </a:t>
            </a:r>
            <a:r>
              <a:rPr lang="ru-RU" sz="2000" dirty="0"/>
              <a:t>Г.О. CORE – отечественный конструктор интерактивных уроков. Сайт </a:t>
            </a:r>
            <a:r>
              <a:rPr lang="ru-RU" sz="2000" dirty="0" err="1"/>
              <a:t>Дидактор</a:t>
            </a:r>
            <a:r>
              <a:rPr lang="ru-RU" sz="2000" dirty="0"/>
              <a:t>. Педагогическая практика. </a:t>
            </a:r>
            <a:endParaRPr lang="ru-RU" sz="2000" dirty="0" smtClean="0"/>
          </a:p>
          <a:p>
            <a:pPr lvl="0" algn="just"/>
            <a:r>
              <a:rPr lang="ru-RU" b="1" dirty="0" smtClean="0"/>
              <a:t>Режим доступа:</a:t>
            </a:r>
          </a:p>
          <a:p>
            <a:pPr lvl="0" algn="just"/>
            <a:r>
              <a:rPr lang="ru-RU" b="1" dirty="0" smtClean="0"/>
              <a:t> </a:t>
            </a:r>
            <a:r>
              <a:rPr lang="ru-RU" u="sng" dirty="0">
                <a:hlinkClick r:id="rId2"/>
              </a:rPr>
              <a:t>http://didaktor.ru/core-otechestvennyj-konstruktor-interaktivnyx-urokov/?</a:t>
            </a:r>
            <a:endParaRPr lang="ru-RU" dirty="0"/>
          </a:p>
          <a:p>
            <a:pPr lvl="0" algn="just"/>
            <a:r>
              <a:rPr lang="ru-RU" sz="2000" dirty="0" smtClean="0"/>
              <a:t>2. Ирина </a:t>
            </a:r>
            <a:r>
              <a:rPr lang="ru-RU" sz="2000" dirty="0" err="1"/>
              <a:t>Салина</a:t>
            </a:r>
            <a:r>
              <a:rPr lang="ru-RU" sz="2000" dirty="0"/>
              <a:t>. Как организовать дистанционное обучение с CORE. Журнал </a:t>
            </a:r>
            <a:r>
              <a:rPr lang="ru-RU" sz="2000" dirty="0" smtClean="0"/>
              <a:t>CORE.</a:t>
            </a:r>
          </a:p>
          <a:p>
            <a:pPr lvl="0"/>
            <a:r>
              <a:rPr lang="ru-RU" b="1" dirty="0" smtClean="0"/>
              <a:t>Режим  </a:t>
            </a:r>
            <a:r>
              <a:rPr lang="ru-RU" b="1" dirty="0"/>
              <a:t>доступа: </a:t>
            </a:r>
            <a:r>
              <a:rPr lang="ru-RU" u="sng" dirty="0">
                <a:hlinkClick r:id="rId3"/>
              </a:rPr>
              <a:t>https://live.coreapp.ai/journal/tpost/h493k85g61-kak-organizovat-distantsionnoe-obuchenie</a:t>
            </a:r>
            <a:r>
              <a:rPr lang="ru-RU" u="sng" dirty="0"/>
              <a:t> </a:t>
            </a:r>
            <a:endParaRPr lang="ru-RU" dirty="0"/>
          </a:p>
          <a:p>
            <a:pPr lvl="0" algn="just"/>
            <a:r>
              <a:rPr lang="ru-RU" sz="2000" dirty="0" smtClean="0"/>
              <a:t>3. Инструкция </a:t>
            </a:r>
            <a:r>
              <a:rPr lang="ru-RU" sz="2000" dirty="0"/>
              <a:t>для педагогов по работе с платформой </a:t>
            </a:r>
            <a:r>
              <a:rPr lang="ru-RU" sz="2000" dirty="0" smtClean="0"/>
              <a:t>CORE.pdf </a:t>
            </a:r>
          </a:p>
          <a:p>
            <a:pPr lvl="0"/>
            <a:r>
              <a:rPr lang="ru-RU" sz="2000" dirty="0" smtClean="0"/>
              <a:t> </a:t>
            </a:r>
            <a:r>
              <a:rPr lang="ru-RU" b="1" dirty="0"/>
              <a:t>Режим </a:t>
            </a:r>
            <a:r>
              <a:rPr lang="ru-RU" b="1" dirty="0" smtClean="0"/>
              <a:t> доступа</a:t>
            </a:r>
            <a:r>
              <a:rPr lang="ru-RU" b="1" dirty="0"/>
              <a:t>: </a:t>
            </a:r>
            <a:r>
              <a:rPr lang="ru-RU" u="sng" dirty="0">
                <a:hlinkClick r:id="rId4"/>
              </a:rPr>
              <a:t>http://цдтт.рф/images/docs/Инструкция%20для%20педагогов%20по%20работе%20с%20платформой%20CORE.pdf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89419"/>
            <a:ext cx="6048672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0137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29" t="33421" r="52838" b="13735"/>
          <a:stretch/>
        </p:blipFill>
        <p:spPr bwMode="auto">
          <a:xfrm>
            <a:off x="233772" y="47555"/>
            <a:ext cx="608416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Natali\Desktop\2022-04-07_01-37-1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703" y="51952"/>
            <a:ext cx="2754306" cy="2779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515366" y="247256"/>
            <a:ext cx="2394520" cy="5760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hlinkClick r:id="rId5"/>
              </a:rPr>
              <a:t>https</a:t>
            </a:r>
            <a:r>
              <a:rPr lang="ru-RU" sz="1600" b="1" u="sng" dirty="0">
                <a:solidFill>
                  <a:schemeClr val="tx1"/>
                </a:solidFill>
                <a:hlinkClick r:id="rId5"/>
              </a:rPr>
              <a:t>://</a:t>
            </a:r>
            <a:r>
              <a:rPr lang="en-US" sz="1600" b="1" u="sng" dirty="0" err="1">
                <a:solidFill>
                  <a:schemeClr val="tx1"/>
                </a:solidFill>
                <a:hlinkClick r:id="rId5"/>
              </a:rPr>
              <a:t>coreapp</a:t>
            </a:r>
            <a:r>
              <a:rPr lang="ru-RU" sz="1600" b="1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600" b="1" u="sng" dirty="0" err="1">
                <a:solidFill>
                  <a:schemeClr val="tx1"/>
                </a:solidFill>
                <a:hlinkClick r:id="rId5"/>
              </a:rPr>
              <a:t>ai</a:t>
            </a:r>
            <a:r>
              <a:rPr lang="ru-RU" sz="1600" b="1" u="sng" dirty="0">
                <a:solidFill>
                  <a:schemeClr val="tx1"/>
                </a:solidFill>
                <a:hlinkClick r:id="rId5"/>
              </a:rPr>
              <a:t>/</a:t>
            </a:r>
            <a:r>
              <a:rPr lang="en-US" sz="1600" b="1" u="sng" dirty="0">
                <a:solidFill>
                  <a:schemeClr val="tx1"/>
                </a:solidFill>
                <a:hlinkClick r:id="rId5"/>
              </a:rPr>
              <a:t>app</a:t>
            </a:r>
            <a:r>
              <a:rPr lang="ru-RU" sz="1600" b="1" u="sng" dirty="0">
                <a:solidFill>
                  <a:schemeClr val="tx1"/>
                </a:solidFill>
                <a:hlinkClick r:id="rId5"/>
              </a:rPr>
              <a:t>/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4676087"/>
            <a:ext cx="71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Формирование и развитие цифровой компетенции обучающихся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051522"/>
            <a:ext cx="419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Мотивация к изучению предмета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538701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Повышение образовательных результатов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575056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Поддержка и сопровождение очного процесса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26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иаграмма 5" descr="core1"/>
          <p:cNvPicPr>
            <a:picLocks noGrp="1"/>
          </p:cNvPicPr>
          <p:nvPr>
            <p:ph type="chart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600" y="2614472"/>
            <a:ext cx="5184577" cy="416083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7" name="Диаграмма 3" descr="C:\Users\Natali\YandexDisk\Скриншоты\2022-04-09_21-40-33.png"/>
          <p:cNvPicPr>
            <a:picLocks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392" y="174375"/>
            <a:ext cx="4841656" cy="232483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Диаграмма 5"/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0" t="13474" r="31595" b="19588"/>
          <a:stretch/>
        </p:blipFill>
        <p:spPr bwMode="auto">
          <a:xfrm>
            <a:off x="5072050" y="270851"/>
            <a:ext cx="3816424" cy="229405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1920" y="3219983"/>
            <a:ext cx="1601296" cy="16491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174375"/>
            <a:ext cx="1224137" cy="30229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" name="Picture 2" descr="C:\Users\Natali\Desktop\2022-04-12_19-56-09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392" y="2564904"/>
            <a:ext cx="3329487" cy="421040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543383" y="2996952"/>
            <a:ext cx="567503" cy="158417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535996" y="692696"/>
            <a:ext cx="1044116" cy="936104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812" y="2643009"/>
            <a:ext cx="421492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606529" y="482825"/>
            <a:ext cx="2560565" cy="776030"/>
          </a:xfrm>
          <a:prstGeom prst="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шаги…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7398" y="5085184"/>
            <a:ext cx="2880320" cy="3939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Выбор шаблона урока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97785" cy="419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24569" y="4221088"/>
            <a:ext cx="2448272" cy="1040416"/>
          </a:xfrm>
          <a:prstGeom prst="up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ИКОНКИ, ОБОЗНАЧАЮЩИЕ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>
                <a:solidFill>
                  <a:schemeClr val="tx1"/>
                </a:solidFill>
              </a:rPr>
              <a:t>ТИПЫ ЭЛЕКТРОННОГО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200" b="1" i="1" dirty="0">
                <a:solidFill>
                  <a:schemeClr val="tx1"/>
                </a:solidFill>
              </a:rPr>
              <a:t>КОНТЕНТА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6516216" y="4365104"/>
            <a:ext cx="2535696" cy="1132552"/>
          </a:xfrm>
          <a:prstGeom prst="up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600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1"/>
                </a:solidFill>
              </a:rPr>
              <a:t>КНОПКИ </a:t>
            </a:r>
            <a:r>
              <a:rPr lang="ru-RU" sz="1200" b="1" i="1" dirty="0">
                <a:solidFill>
                  <a:schemeClr val="tx1"/>
                </a:solidFill>
              </a:rPr>
              <a:t>УПРАВЛЕНИЯ СОЗДАННЫМ </a:t>
            </a:r>
            <a:r>
              <a:rPr lang="ru-RU" sz="1200" b="1" i="1" dirty="0" smtClean="0">
                <a:solidFill>
                  <a:schemeClr val="tx1"/>
                </a:solidFill>
              </a:rPr>
              <a:t>МАТЕРИАЛОМ</a:t>
            </a: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четверенная стрелка 7"/>
          <p:cNvSpPr/>
          <p:nvPr/>
        </p:nvSpPr>
        <p:spPr>
          <a:xfrm>
            <a:off x="2339752" y="1772816"/>
            <a:ext cx="4824536" cy="2683872"/>
          </a:xfrm>
          <a:prstGeom prst="quad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ПОЛОТНО </a:t>
            </a:r>
            <a:r>
              <a:rPr lang="ru-RU" sz="1600" b="1" i="1" dirty="0">
                <a:solidFill>
                  <a:schemeClr val="tx1"/>
                </a:solidFill>
              </a:rPr>
              <a:t>ДЛЯ СОЗДАНИЯ ДИДАКТИЧЕСКОГО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34430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\Desktop\2022-04-12_20-01-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88" r="7535"/>
          <a:stretch/>
        </p:blipFill>
        <p:spPr bwMode="auto">
          <a:xfrm>
            <a:off x="122800" y="116632"/>
            <a:ext cx="5414605" cy="28498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li\Desktop\2022-04-12_20-08-23.png"/>
          <p:cNvPicPr>
            <a:picLocks noGrp="1" noChangeAspect="1" noChangeArrowheads="1"/>
          </p:cNvPicPr>
          <p:nvPr>
            <p:ph type="chart" sz="quarter" idx="10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2078" r="7166" b="6578"/>
          <a:stretch/>
        </p:blipFill>
        <p:spPr bwMode="auto">
          <a:xfrm>
            <a:off x="1998693" y="2276873"/>
            <a:ext cx="5035871" cy="25804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\Desktop\2022-04-12_20-09-3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65" r="7220"/>
          <a:stretch/>
        </p:blipFill>
        <p:spPr bwMode="auto">
          <a:xfrm>
            <a:off x="3131840" y="3494112"/>
            <a:ext cx="5754041" cy="30285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19280" y="273106"/>
            <a:ext cx="432048" cy="36003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16216" y="2648639"/>
            <a:ext cx="432048" cy="36003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20957" y="3543687"/>
            <a:ext cx="432048" cy="36003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825369" y="116632"/>
            <a:ext cx="3027636" cy="2520279"/>
          </a:xfrm>
          <a:prstGeom prst="wav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Начинаем с …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1 - название урока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2 - пояснения к уроку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3 -  виды инструкций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Natali\Desktop\2022-04-12_20-12-3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4" t="10734" r="6725" b="10198"/>
          <a:stretch/>
        </p:blipFill>
        <p:spPr bwMode="auto">
          <a:xfrm>
            <a:off x="169681" y="107732"/>
            <a:ext cx="6078703" cy="3033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tali\Desktop\2022-04-12_20-19-05.png"/>
          <p:cNvPicPr>
            <a:picLocks noGrp="1" noChangeAspect="1" noChangeArrowheads="1"/>
          </p:cNvPicPr>
          <p:nvPr>
            <p:ph type="chart" sz="quarter" idx="10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2401" r="7288" b="12651"/>
          <a:stretch/>
        </p:blipFill>
        <p:spPr bwMode="auto">
          <a:xfrm>
            <a:off x="3865306" y="994793"/>
            <a:ext cx="4955166" cy="2040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atali\Desktop\2022-04-12_20-21-4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" t="20928" r="6540" b="13179"/>
          <a:stretch/>
        </p:blipFill>
        <p:spPr bwMode="auto">
          <a:xfrm>
            <a:off x="3213723" y="4005064"/>
            <a:ext cx="5748112" cy="2567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634680" y="1019816"/>
            <a:ext cx="622583" cy="30285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1760" y="2485483"/>
            <a:ext cx="1224136" cy="30285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95140"/>
            <a:ext cx="3600400" cy="428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Добавляем текст</a:t>
            </a:r>
            <a:endParaRPr lang="ru-RU" sz="28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87624" y="409310"/>
            <a:ext cx="4032448" cy="61050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823178" y="4149080"/>
            <a:ext cx="3744416" cy="324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Добавляем </a:t>
            </a:r>
            <a:r>
              <a:rPr lang="ru-RU" sz="2400" i="1" dirty="0" err="1" smtClean="0"/>
              <a:t>медиафайл</a:t>
            </a:r>
            <a:endParaRPr lang="ru-RU" sz="2400" i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210260" y="5289023"/>
            <a:ext cx="793788" cy="8042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067944" y="4473116"/>
            <a:ext cx="1512168" cy="8159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\Desktop\2022-04-13_22-18-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" t="25001" r="13468" b="18109"/>
          <a:stretch/>
        </p:blipFill>
        <p:spPr bwMode="auto">
          <a:xfrm>
            <a:off x="108016" y="429333"/>
            <a:ext cx="4659949" cy="1792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5627" y="116632"/>
            <a:ext cx="523951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Предварительный просмотр </a:t>
            </a:r>
            <a:r>
              <a:rPr lang="ru-RU" sz="2000" dirty="0" err="1" smtClean="0">
                <a:solidFill>
                  <a:schemeClr val="bg1"/>
                </a:solidFill>
              </a:rPr>
              <a:t>видеоконтента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765" y="429333"/>
            <a:ext cx="3053391" cy="253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Загрузка изображения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49985" y="570126"/>
            <a:ext cx="1573780" cy="4640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8978" y="1059509"/>
            <a:ext cx="1629012" cy="92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Диаграмма 6"/>
          <p:cNvPicPr>
            <a:picLocks noGrp="1"/>
          </p:cNvPicPr>
          <p:nvPr>
            <p:ph type="chart"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681" t="12738" r="15385" b="13826"/>
          <a:stretch/>
        </p:blipFill>
        <p:spPr bwMode="auto">
          <a:xfrm>
            <a:off x="108016" y="3212976"/>
            <a:ext cx="4463984" cy="3530795"/>
          </a:xfrm>
          <a:prstGeom prst="rect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C:\Users\Natali\Desktop\2022-04-09_22-49-1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14235" r="14971" b="11246"/>
          <a:stretch/>
        </p:blipFill>
        <p:spPr bwMode="auto">
          <a:xfrm>
            <a:off x="4268014" y="2060848"/>
            <a:ext cx="4762360" cy="2974437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64088" y="1484784"/>
            <a:ext cx="2736304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Рефлексия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2666189"/>
            <a:ext cx="1745053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Тест 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932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561" t="13676" r="8413" b="23193"/>
          <a:stretch/>
        </p:blipFill>
        <p:spPr bwMode="auto">
          <a:xfrm>
            <a:off x="103921" y="147990"/>
            <a:ext cx="8713279" cy="6562020"/>
          </a:xfrm>
          <a:prstGeom prst="rect">
            <a:avLst/>
          </a:prstGeom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1891" t="14790" r="12019" b="53578"/>
          <a:stretch/>
        </p:blipFill>
        <p:spPr bwMode="auto">
          <a:xfrm>
            <a:off x="7211279" y="2344410"/>
            <a:ext cx="1605921" cy="2823810"/>
          </a:xfrm>
          <a:prstGeom prst="rect">
            <a:avLst/>
          </a:prstGeom>
          <a:ln w="571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411760" y="1330804"/>
            <a:ext cx="4642152" cy="116209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>
                <a:solidFill>
                  <a:schemeClr val="tx1"/>
                </a:solidFill>
              </a:rPr>
              <a:t>Включение режима</a:t>
            </a:r>
          </a:p>
          <a:p>
            <a:pPr algn="ctr" fontAlgn="base"/>
            <a:r>
              <a:rPr lang="ru-RU" dirty="0">
                <a:solidFill>
                  <a:schemeClr val="tx1"/>
                </a:solidFill>
              </a:rPr>
              <a:t> «Контрольная работа»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493022" y="3140968"/>
            <a:ext cx="4862904" cy="104963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solidFill>
                  <a:schemeClr val="tx1"/>
                </a:solidFill>
              </a:rPr>
              <a:t>Управление отдельной страницей</a:t>
            </a:r>
          </a:p>
        </p:txBody>
      </p:sp>
    </p:spTree>
    <p:extLst>
      <p:ext uri="{BB962C8B-B14F-4D97-AF65-F5344CB8AC3E}">
        <p14:creationId xmlns:p14="http://schemas.microsoft.com/office/powerpoint/2010/main" val="15809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i\Desktop\сканы 08.08.22\2022-08-22_00-03-46.png"/>
          <p:cNvPicPr>
            <a:picLocks noGrp="1" noChangeAspect="1" noChangeArrowheads="1"/>
          </p:cNvPicPr>
          <p:nvPr>
            <p:ph type="chart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6" t="9042" r="333" b="5280"/>
          <a:stretch/>
        </p:blipFill>
        <p:spPr bwMode="auto">
          <a:xfrm>
            <a:off x="30778" y="6762"/>
            <a:ext cx="5805119" cy="29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tali\Desktop\сканы 08.08.22\2022-08-22_00-03-4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75" t="11388" r="333" b="5280"/>
          <a:stretch/>
        </p:blipFill>
        <p:spPr bwMode="auto">
          <a:xfrm>
            <a:off x="4499992" y="2131"/>
            <a:ext cx="2042782" cy="660633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691680" y="3536300"/>
            <a:ext cx="2952328" cy="6480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Настройки урока</a:t>
            </a:r>
            <a:endParaRPr lang="ru-RU" sz="2000" dirty="0"/>
          </a:p>
        </p:txBody>
      </p:sp>
      <p:pic>
        <p:nvPicPr>
          <p:cNvPr id="7" name="Picture 2" descr="C:\Users\Natali\Desktop\2022-08-22_00-15-3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11"/>
          <a:stretch/>
        </p:blipFill>
        <p:spPr bwMode="auto">
          <a:xfrm>
            <a:off x="6660232" y="689647"/>
            <a:ext cx="2304257" cy="52313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96633" y="3974960"/>
            <a:ext cx="1131551" cy="69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1979712" y="2420888"/>
            <a:ext cx="2520280" cy="7200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Содержание урока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96633" y="2867465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1690297" y="3010859"/>
            <a:ext cx="3024336" cy="6552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Запуск презентации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38652" y="3429000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3125091" y="5617486"/>
            <a:ext cx="1512168" cy="60692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Помощь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53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1465</TotalTime>
  <Words>346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 Windows</cp:lastModifiedBy>
  <cp:revision>88</cp:revision>
  <dcterms:created xsi:type="dcterms:W3CDTF">2012-07-31T13:58:46Z</dcterms:created>
  <dcterms:modified xsi:type="dcterms:W3CDTF">2024-01-27T13:39:15Z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