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3" r:id="rId4"/>
    <p:sldId id="276" r:id="rId5"/>
    <p:sldId id="274" r:id="rId6"/>
    <p:sldId id="270" r:id="rId7"/>
    <p:sldId id="261" r:id="rId8"/>
    <p:sldId id="263" r:id="rId9"/>
    <p:sldId id="275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2" y="796835"/>
            <a:ext cx="8689976" cy="237744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Тьюторское сопровождение учащихся с речевыми нарушениями в образовательном учреждении</a:t>
            </a:r>
            <a:endParaRPr lang="ru-RU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1012" y="4362994"/>
            <a:ext cx="8689976" cy="1423852"/>
          </a:xfrm>
        </p:spPr>
        <p:txBody>
          <a:bodyPr/>
          <a:lstStyle/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Подготовила: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тьЮТОР Молотилова м.в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721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997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5" y="365760"/>
            <a:ext cx="10363826" cy="5998317"/>
          </a:xfrm>
        </p:spPr>
        <p:txBody>
          <a:bodyPr>
            <a:normAutofit lnSpcReduction="10000"/>
          </a:bodyPr>
          <a:lstStyle/>
          <a:p>
            <a:pPr lvl="0" indent="0" algn="just">
              <a:lnSpc>
                <a:spcPct val="150000"/>
              </a:lnSpc>
              <a:spcAft>
                <a:spcPts val="800"/>
              </a:spcAft>
              <a:buClr>
                <a:prstClr val="black"/>
              </a:buClr>
              <a:buNone/>
            </a:pPr>
            <a:r>
              <a:rPr lang="ru-RU" sz="3900" cap="none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Сегодня в инклюзивной образовательной организации в сопровождении нуждается и учащийся с особыми возможностями здоровья, и детское сообщество, которое с ним взаимодействует, и учителя, и родители ребенка с ОВЗ, и родители других детей. </a:t>
            </a:r>
            <a:endParaRPr lang="ru-RU" sz="3900" cap="none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50000"/>
              </a:lnSpc>
              <a:spcAft>
                <a:spcPts val="800"/>
              </a:spcAft>
              <a:buClr>
                <a:prstClr val="black"/>
              </a:buClr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1968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770709"/>
            <a:ext cx="10363825" cy="1719103"/>
          </a:xfrm>
        </p:spPr>
        <p:txBody>
          <a:bodyPr>
            <a:normAutofit fontScale="90000"/>
          </a:bodyPr>
          <a:lstStyle/>
          <a:p>
            <a:pPr marL="228600" lvl="0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</a:pPr>
            <a:r>
              <a:rPr lang="ru-RU" b="1" u="sng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u="sng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b="1" u="sng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Тьютор </a:t>
            </a:r>
            <a:r>
              <a:rPr lang="ru-RU" sz="3100" cap="none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это педагог, который действует по принципу индивидуализации и сопровождает построение учащимися своей индивидуальной образовательной </a:t>
            </a:r>
            <a:r>
              <a:rPr lang="ru-RU" sz="3100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программы. </a:t>
            </a:r>
            <a:r>
              <a:rPr lang="ru-RU" sz="2400" cap="none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cap="none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34736" y="2489813"/>
            <a:ext cx="10142863" cy="34923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делает тьютор</a:t>
            </a:r>
            <a:r>
              <a:rPr lang="en-US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cap="none" dirty="0" smtClean="0"/>
              <a:t>Организует- процесс индивидуальной работы с </a:t>
            </a:r>
            <a:r>
              <a:rPr lang="ru-RU" cap="none" dirty="0" smtClean="0"/>
              <a:t>обучающимися.</a:t>
            </a:r>
            <a:endParaRPr lang="ru-RU" cap="none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cap="none" dirty="0"/>
              <a:t>К</a:t>
            </a:r>
            <a:r>
              <a:rPr lang="ru-RU" cap="none" dirty="0" smtClean="0"/>
              <a:t>оординирует- </a:t>
            </a:r>
            <a:r>
              <a:rPr lang="ru-RU" cap="none" dirty="0" smtClean="0"/>
              <a:t>поиск информации для </a:t>
            </a:r>
            <a:r>
              <a:rPr lang="ru-RU" cap="none" dirty="0" smtClean="0"/>
              <a:t>самообразования.</a:t>
            </a:r>
            <a:endParaRPr lang="ru-RU" cap="none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cap="none" dirty="0"/>
              <a:t>Р</a:t>
            </a:r>
            <a:r>
              <a:rPr lang="ru-RU" cap="none" dirty="0" smtClean="0"/>
              <a:t>аспределяет-ресурсы </a:t>
            </a:r>
            <a:r>
              <a:rPr lang="ru-RU" cap="none" dirty="0" smtClean="0"/>
              <a:t>всех видов для реализации поставленных </a:t>
            </a:r>
            <a:r>
              <a:rPr lang="ru-RU" cap="none" dirty="0" smtClean="0"/>
              <a:t>целей.</a:t>
            </a:r>
            <a:endParaRPr lang="ru-RU" cap="none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cap="none" dirty="0"/>
              <a:t>В</a:t>
            </a:r>
            <a:r>
              <a:rPr lang="ru-RU" cap="none" dirty="0" smtClean="0"/>
              <a:t>ыбирает-оптимальную </a:t>
            </a:r>
            <a:r>
              <a:rPr lang="ru-RU" cap="none" dirty="0" smtClean="0"/>
              <a:t>организационную структуру для </a:t>
            </a:r>
            <a:r>
              <a:rPr lang="ru-RU" cap="none" dirty="0" smtClean="0"/>
              <a:t>взаимосвязи.</a:t>
            </a:r>
            <a:endParaRPr lang="ru-RU" cap="none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cap="none" dirty="0"/>
              <a:t>О</a:t>
            </a:r>
            <a:r>
              <a:rPr lang="ru-RU" cap="none" dirty="0" smtClean="0"/>
              <a:t>существляет- </a:t>
            </a:r>
            <a:r>
              <a:rPr lang="ru-RU" cap="none" dirty="0" smtClean="0"/>
              <a:t>мониторинг динамики </a:t>
            </a:r>
            <a:r>
              <a:rPr lang="ru-RU" cap="none" dirty="0" smtClean="0"/>
              <a:t>процесса.</a:t>
            </a:r>
            <a:endParaRPr lang="ru-RU" cap="none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cap="none" dirty="0"/>
              <a:t>О</a:t>
            </a:r>
            <a:r>
              <a:rPr lang="ru-RU" cap="none" dirty="0" smtClean="0"/>
              <a:t>пределяет-перечень </a:t>
            </a:r>
            <a:r>
              <a:rPr lang="ru-RU" cap="none" dirty="0" smtClean="0"/>
              <a:t>и методику преподаваемых предметов.</a:t>
            </a:r>
            <a:endParaRPr lang="en-US" cap="none" dirty="0" smtClean="0"/>
          </a:p>
          <a:p>
            <a:pPr marL="0" indent="0">
              <a:buNone/>
            </a:pPr>
            <a:endParaRPr lang="ru-RU" sz="2800" cap="none" dirty="0"/>
          </a:p>
        </p:txBody>
      </p:sp>
    </p:spTree>
    <p:extLst>
      <p:ext uri="{BB962C8B-B14F-4D97-AF65-F5344CB8AC3E}">
        <p14:creationId xmlns:p14="http://schemas.microsoft.com/office/powerpoint/2010/main" val="1810666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904346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800" b="1" kern="0" cap="none" dirty="0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/>
            </a:r>
            <a:br>
              <a:rPr lang="ru-RU" sz="1800" b="1" kern="0" cap="none" dirty="0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lang="ru-RU" sz="1800" b="1" kern="0" cap="none" dirty="0" smtClean="0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/>
            </a:r>
            <a:br>
              <a:rPr lang="ru-RU" sz="1800" b="1" kern="0" cap="none" dirty="0" smtClean="0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lang="ru-RU" sz="1800" b="1" kern="0" cap="none" dirty="0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/>
            </a:r>
            <a:br>
              <a:rPr lang="ru-RU" sz="1800" b="1" kern="0" cap="none" dirty="0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lang="ru-RU" sz="3100" b="1" u="sng" kern="0" cap="none" dirty="0" smtClean="0">
                <a:latin typeface="Times New Roman" panose="02020603050405020304" pitchFamily="18" charset="0"/>
                <a:ea typeface="Book Antiqua"/>
                <a:cs typeface="Times New Roman" panose="02020603050405020304" pitchFamily="18" charset="0"/>
                <a:sym typeface="Book Antiqua"/>
              </a:rPr>
              <a:t>ЧЕМ </a:t>
            </a:r>
            <a:r>
              <a:rPr lang="ru-RU" sz="3100" b="1" u="sng" kern="0" cap="none" dirty="0">
                <a:latin typeface="Times New Roman" panose="02020603050405020304" pitchFamily="18" charset="0"/>
                <a:ea typeface="Book Antiqua"/>
                <a:cs typeface="Times New Roman" panose="02020603050405020304" pitchFamily="18" charset="0"/>
                <a:sym typeface="Book Antiqua"/>
              </a:rPr>
              <a:t>ОТЛИЧАЕТСЯ ДЕЯТЕЛЬНОСТЬ ТЬЮТОРА</a:t>
            </a:r>
            <a:br>
              <a:rPr lang="ru-RU" sz="3100" b="1" u="sng" kern="0" cap="none" dirty="0">
                <a:latin typeface="Times New Roman" panose="02020603050405020304" pitchFamily="18" charset="0"/>
                <a:ea typeface="Book Antiqua"/>
                <a:cs typeface="Times New Roman" panose="02020603050405020304" pitchFamily="18" charset="0"/>
                <a:sym typeface="Book Antiqua"/>
              </a:rPr>
            </a:br>
            <a:r>
              <a:rPr lang="ru-RU" sz="3100" b="1" u="sng" kern="0" cap="none" dirty="0">
                <a:latin typeface="Times New Roman" panose="02020603050405020304" pitchFamily="18" charset="0"/>
                <a:ea typeface="Book Antiqua"/>
                <a:cs typeface="Times New Roman" panose="02020603050405020304" pitchFamily="18" charset="0"/>
                <a:sym typeface="Book Antiqua"/>
              </a:rPr>
              <a:t>ОТ ДЕЯТЕЛЬНОСТИ УЧИТЕЛЯ , </a:t>
            </a:r>
            <a:r>
              <a:rPr lang="ru-RU" sz="3100" b="1" u="sng" kern="0" cap="none" dirty="0" smtClean="0">
                <a:latin typeface="Times New Roman" panose="02020603050405020304" pitchFamily="18" charset="0"/>
                <a:ea typeface="Book Antiqua"/>
                <a:cs typeface="Times New Roman" panose="02020603050405020304" pitchFamily="18" charset="0"/>
                <a:sym typeface="Book Antiqua"/>
              </a:rPr>
              <a:t>ПЕДАГОГА-ПСИХОЛОГА, СОЦИАЛЬНОГО </a:t>
            </a:r>
            <a:r>
              <a:rPr lang="ru-RU" sz="3100" b="1" u="sng" kern="0" cap="none" dirty="0">
                <a:latin typeface="Times New Roman" panose="02020603050405020304" pitchFamily="18" charset="0"/>
                <a:ea typeface="Book Antiqua"/>
                <a:cs typeface="Times New Roman" panose="02020603050405020304" pitchFamily="18" charset="0"/>
                <a:sym typeface="Book Antiqua"/>
              </a:rPr>
              <a:t>ПЕДАГОГА?  </a:t>
            </a:r>
            <a:r>
              <a:rPr lang="ru-RU" sz="1400" kern="0" cap="none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/>
            </a:r>
            <a:br>
              <a:rPr lang="ru-RU" sz="1400" kern="0" cap="none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r>
              <a:rPr lang="ru-RU" sz="1800" b="1" kern="0" cap="none" dirty="0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/>
            </a:r>
            <a:br>
              <a:rPr lang="ru-RU" sz="1800" b="1" kern="0" cap="none" dirty="0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2434728"/>
            <a:ext cx="10363826" cy="3690650"/>
          </a:xfrm>
        </p:spPr>
        <p:txBody>
          <a:bodyPr/>
          <a:lstStyle/>
          <a:p>
            <a:pPr marL="273050" lvl="0" indent="-273050">
              <a:lnSpc>
                <a:spcPct val="100000"/>
              </a:lnSpc>
              <a:spcBef>
                <a:spcPts val="0"/>
              </a:spcBef>
              <a:buClr>
                <a:srgbClr val="31B6FD"/>
              </a:buClr>
              <a:buSzPts val="2800"/>
              <a:buFont typeface="Noto Sans Symbols"/>
              <a:buChar char="*"/>
            </a:pPr>
            <a:r>
              <a:rPr lang="ru-RU" sz="3200" kern="0" cap="none" dirty="0">
                <a:latin typeface="Times New Roman" panose="02020603050405020304" pitchFamily="18" charset="0"/>
                <a:ea typeface="Book Antiqua"/>
                <a:cs typeface="Times New Roman" panose="02020603050405020304" pitchFamily="18" charset="0"/>
                <a:sym typeface="Book Antiqua"/>
              </a:rPr>
              <a:t>В основе тьюторской работы лежит принцип</a:t>
            </a:r>
            <a:r>
              <a:rPr lang="ru-RU" sz="3200" i="1" kern="0" cap="none" dirty="0">
                <a:latin typeface="Times New Roman" panose="02020603050405020304" pitchFamily="18" charset="0"/>
                <a:ea typeface="Book Antiqua"/>
                <a:cs typeface="Times New Roman" panose="02020603050405020304" pitchFamily="18" charset="0"/>
                <a:sym typeface="Book Antiqua"/>
              </a:rPr>
              <a:t> индивидуализации</a:t>
            </a:r>
            <a:r>
              <a:rPr lang="ru-RU" sz="3200" kern="0" cap="none" dirty="0">
                <a:latin typeface="Times New Roman" panose="02020603050405020304" pitchFamily="18" charset="0"/>
                <a:ea typeface="Book Antiqua"/>
                <a:cs typeface="Times New Roman" panose="02020603050405020304" pitchFamily="18" charset="0"/>
                <a:sym typeface="Book Antiqua"/>
              </a:rPr>
              <a:t>.</a:t>
            </a:r>
            <a:endParaRPr lang="ru-RU" sz="3200" kern="0" cap="none" dirty="0">
              <a:latin typeface="Times New Roman" panose="02020603050405020304" pitchFamily="18" charset="0"/>
              <a:cs typeface="Times New Roman" panose="02020603050405020304" pitchFamily="18" charset="0"/>
              <a:sym typeface="Arial Narrow"/>
            </a:endParaRPr>
          </a:p>
          <a:p>
            <a:pPr marL="273050" lvl="0" indent="-273050">
              <a:lnSpc>
                <a:spcPct val="100000"/>
              </a:lnSpc>
              <a:spcBef>
                <a:spcPts val="560"/>
              </a:spcBef>
              <a:buClr>
                <a:srgbClr val="31B6FD"/>
              </a:buClr>
              <a:buSzPts val="2800"/>
              <a:buFont typeface="Noto Sans Symbols"/>
              <a:buChar char="*"/>
            </a:pPr>
            <a:r>
              <a:rPr lang="ru-RU" sz="3200" b="1" kern="0" cap="none" dirty="0">
                <a:latin typeface="Times New Roman" panose="02020603050405020304" pitchFamily="18" charset="0"/>
                <a:ea typeface="Book Antiqua"/>
                <a:cs typeface="Times New Roman" panose="02020603050405020304" pitchFamily="18" charset="0"/>
                <a:sym typeface="Book Antiqua"/>
              </a:rPr>
              <a:t>Индивидуальный подход:</a:t>
            </a:r>
            <a:r>
              <a:rPr lang="ru-RU" sz="3200" kern="0" cap="none" dirty="0">
                <a:latin typeface="Times New Roman" panose="02020603050405020304" pitchFamily="18" charset="0"/>
                <a:ea typeface="Book Antiqua"/>
                <a:cs typeface="Times New Roman" panose="02020603050405020304" pitchFamily="18" charset="0"/>
                <a:sym typeface="Book Antiqua"/>
              </a:rPr>
              <a:t> работа с человеком реальным (диагностика, коррекция, единый результат)</a:t>
            </a:r>
            <a:endParaRPr lang="ru-RU" sz="3200" kern="0" cap="none" dirty="0">
              <a:latin typeface="Times New Roman" panose="02020603050405020304" pitchFamily="18" charset="0"/>
              <a:cs typeface="Times New Roman" panose="02020603050405020304" pitchFamily="18" charset="0"/>
              <a:sym typeface="Arial Narrow"/>
            </a:endParaRPr>
          </a:p>
          <a:p>
            <a:pPr marL="273050" lvl="0" indent="-273050">
              <a:lnSpc>
                <a:spcPct val="100000"/>
              </a:lnSpc>
              <a:spcBef>
                <a:spcPts val="560"/>
              </a:spcBef>
              <a:buClr>
                <a:srgbClr val="31B6FD"/>
              </a:buClr>
              <a:buSzPts val="2800"/>
              <a:buFont typeface="Noto Sans Symbols"/>
              <a:buChar char="*"/>
            </a:pPr>
            <a:r>
              <a:rPr lang="ru-RU" sz="3200" b="1" kern="0" cap="none" dirty="0">
                <a:latin typeface="Times New Roman" panose="02020603050405020304" pitchFamily="18" charset="0"/>
                <a:ea typeface="Book Antiqua"/>
                <a:cs typeface="Times New Roman" panose="02020603050405020304" pitchFamily="18" charset="0"/>
                <a:sym typeface="Book Antiqua"/>
              </a:rPr>
              <a:t>Индивидуализация:</a:t>
            </a:r>
            <a:r>
              <a:rPr lang="ru-RU" sz="3200" kern="0" cap="none" dirty="0">
                <a:latin typeface="Times New Roman" panose="02020603050405020304" pitchFamily="18" charset="0"/>
                <a:ea typeface="Book Antiqua"/>
                <a:cs typeface="Times New Roman" panose="02020603050405020304" pitchFamily="18" charset="0"/>
                <a:sym typeface="Book Antiqua"/>
              </a:rPr>
              <a:t> работа с человеком возможным (создание среды, возможности, типичный результат)</a:t>
            </a:r>
            <a:endParaRPr lang="ru-RU" sz="3200" kern="0" cap="none" dirty="0">
              <a:latin typeface="Times New Roman" panose="02020603050405020304" pitchFamily="18" charset="0"/>
              <a:cs typeface="Times New Roman" panose="02020603050405020304" pitchFamily="18" charset="0"/>
              <a:sym typeface="Arial Narrow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130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2554341"/>
          </a:xfrm>
        </p:spPr>
        <p:txBody>
          <a:bodyPr>
            <a:normAutofit fontScale="90000"/>
          </a:bodyPr>
          <a:lstStyle/>
          <a:p>
            <a:pPr marL="0" marR="0" lvl="4" indent="0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Тьюторское сопровождение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kumimoji="0" lang="ru-RU" sz="3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это педагогическая деятельность, направленная на построение, сопровождение и реализацию специальной индивидуальной программы развития обучающегося.</a:t>
            </a:r>
            <a:r>
              <a:rPr kumimoji="0" lang="ru-RU" sz="33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33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29" y="3437262"/>
            <a:ext cx="2989370" cy="22143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215" y="3437261"/>
            <a:ext cx="1283265" cy="22143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897" y="3437261"/>
            <a:ext cx="3129622" cy="211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79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749148"/>
            <a:ext cx="10364451" cy="1421175"/>
          </a:xfrm>
        </p:spPr>
        <p:txBody>
          <a:bodyPr>
            <a:normAutofit/>
          </a:bodyPr>
          <a:lstStyle/>
          <a:p>
            <a:pPr marL="228600" lvl="0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r>
              <a:rPr lang="ru-RU" sz="28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Основная </a:t>
            </a:r>
            <a:r>
              <a:rPr lang="ru-RU" sz="28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тьюторского </a:t>
            </a:r>
            <a:r>
              <a:rPr lang="ru-RU" sz="28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сопровождения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2247442"/>
            <a:ext cx="10363826" cy="4164376"/>
          </a:xfrm>
        </p:spPr>
        <p:txBody>
          <a:bodyPr>
            <a:normAutofit/>
          </a:bodyPr>
          <a:lstStyle/>
          <a:p>
            <a:pPr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направить образовательный интерес обучающегося таким образом, чтобы его ключевые и специальные компетенции как личностные характеристики проявились в направленности на учебно-профессиональную самореализацию, в активной творческой позиции.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7032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959430"/>
          </a:xfrm>
        </p:spPr>
        <p:txBody>
          <a:bodyPr>
            <a:normAutofit/>
          </a:bodyPr>
          <a:lstStyle/>
          <a:p>
            <a:r>
              <a:rPr lang="ru-RU" b="1" u="sng" kern="0" cap="none" dirty="0" smtClean="0">
                <a:latin typeface="Times New Roman"/>
                <a:ea typeface="Times New Roman"/>
                <a:cs typeface="Times New Roman"/>
                <a:sym typeface="Times New Roman"/>
              </a:rPr>
              <a:t>Цель</a:t>
            </a:r>
            <a:r>
              <a:rPr lang="en-US" b="1" u="sng" kern="0" cap="none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u="sng" kern="0" cap="none" dirty="0">
                <a:latin typeface="Times New Roman"/>
                <a:ea typeface="Times New Roman"/>
                <a:cs typeface="Times New Roman"/>
                <a:sym typeface="Times New Roman"/>
              </a:rPr>
              <a:t>тьюторского </a:t>
            </a:r>
            <a:r>
              <a:rPr lang="ru-RU" b="1" u="sng" kern="0" cap="none" dirty="0" smtClean="0">
                <a:latin typeface="Times New Roman"/>
                <a:ea typeface="Times New Roman"/>
                <a:cs typeface="Times New Roman"/>
                <a:sym typeface="Times New Roman"/>
              </a:rPr>
              <a:t>сопровождения</a:t>
            </a:r>
            <a:r>
              <a:rPr lang="en-US" b="1" u="sng" kern="0" cap="none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u="sng" kern="0" cap="none" dirty="0" smtClean="0">
                <a:latin typeface="Times New Roman"/>
                <a:ea typeface="Times New Roman"/>
                <a:cs typeface="Times New Roman"/>
                <a:sym typeface="Times New Roman"/>
              </a:rPr>
              <a:t>учащихся</a:t>
            </a:r>
            <a:r>
              <a:rPr lang="en-US" b="1" u="sng" kern="0" cap="none" dirty="0" smtClean="0">
                <a:latin typeface="Times New Roman"/>
                <a:ea typeface="Times New Roman"/>
                <a:cs typeface="Times New Roman"/>
                <a:sym typeface="Times New Roman"/>
              </a:rPr>
              <a:t> с</a:t>
            </a:r>
            <a:r>
              <a:rPr lang="ru-RU" b="1" u="sng" kern="0" cap="none" dirty="0" smtClean="0">
                <a:latin typeface="Times New Roman"/>
                <a:ea typeface="Times New Roman"/>
                <a:cs typeface="Times New Roman"/>
                <a:sym typeface="Times New Roman"/>
              </a:rPr>
              <a:t> речевыми нарушениями</a:t>
            </a: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2269476"/>
            <a:ext cx="10363826" cy="3922004"/>
          </a:xfrm>
        </p:spPr>
        <p:txBody>
          <a:bodyPr/>
          <a:lstStyle/>
          <a:p>
            <a:pPr marL="342900" lvl="2" indent="-342900" algn="just">
              <a:lnSpc>
                <a:spcPct val="100000"/>
              </a:lnSpc>
              <a:spcBef>
                <a:spcPts val="0"/>
              </a:spcBef>
              <a:buClr>
                <a:srgbClr val="FDA023"/>
              </a:buClr>
              <a:buSzPts val="3200"/>
              <a:buNone/>
            </a:pPr>
            <a:r>
              <a:rPr lang="ru-RU" sz="3600" kern="0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Обеспечение персонального сопровождения </a:t>
            </a:r>
            <a:r>
              <a:rPr lang="ru-RU" sz="3600" kern="0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обучающихся, нуждающихся в создании оптимальных условий для получения ими доступного образования, совместно с законными представителями и в тесном взаимодействии с педагогами и специалистами школы.</a:t>
            </a:r>
            <a:endParaRPr lang="ru-RU" sz="3600" kern="0" cap="none" dirty="0">
              <a:solidFill>
                <a:srgbClr val="465E9C"/>
              </a:solidFill>
              <a:latin typeface="Candara"/>
              <a:sym typeface="Candara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4323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473725"/>
            <a:ext cx="10364451" cy="1041566"/>
          </a:xfrm>
        </p:spPr>
        <p:txBody>
          <a:bodyPr>
            <a:normAutofit/>
          </a:bodyPr>
          <a:lstStyle/>
          <a:p>
            <a:r>
              <a:rPr lang="ru-RU" sz="3200" b="1" u="sng" kern="0" cap="none" dirty="0">
                <a:latin typeface="Times New Roman" panose="02020603050405020304" pitchFamily="18" charset="0"/>
                <a:ea typeface="Book Antiqua"/>
                <a:cs typeface="Times New Roman" panose="02020603050405020304" pitchFamily="18" charset="0"/>
                <a:sym typeface="Book Antiqua"/>
              </a:rPr>
              <a:t>Принципы тьюторского сопровождения</a:t>
            </a:r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776549"/>
            <a:ext cx="10363826" cy="4359846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480"/>
              </a:spcBef>
              <a:buClr>
                <a:srgbClr val="31B6FD"/>
              </a:buClr>
              <a:buSzPts val="2400"/>
              <a:buNone/>
            </a:pPr>
            <a:r>
              <a:rPr lang="ru-RU" sz="2800" b="1" kern="0" cap="none" dirty="0">
                <a:latin typeface="Times New Roman" panose="02020603050405020304" pitchFamily="18" charset="0"/>
                <a:ea typeface="Book Antiqua"/>
                <a:cs typeface="Times New Roman" panose="02020603050405020304" pitchFamily="18" charset="0"/>
                <a:sym typeface="Book Antiqua"/>
              </a:rPr>
              <a:t>Гибкость</a:t>
            </a:r>
            <a:r>
              <a:rPr lang="ru-RU" sz="2800" kern="0" cap="none" dirty="0">
                <a:latin typeface="Times New Roman" panose="02020603050405020304" pitchFamily="18" charset="0"/>
                <a:ea typeface="Book Antiqua"/>
                <a:cs typeface="Times New Roman" panose="02020603050405020304" pitchFamily="18" charset="0"/>
                <a:sym typeface="Book Antiqua"/>
              </a:rPr>
              <a:t>- ориентация на расширение контактов, поддержка  инициативы в выборе способной деятельности.</a:t>
            </a:r>
            <a:endParaRPr lang="ru-RU" sz="2800" kern="0" cap="none" dirty="0"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lvl="0" indent="0">
              <a:lnSpc>
                <a:spcPct val="100000"/>
              </a:lnSpc>
              <a:spcBef>
                <a:spcPts val="480"/>
              </a:spcBef>
              <a:buClr>
                <a:srgbClr val="31B6FD"/>
              </a:buClr>
              <a:buSzPts val="2400"/>
              <a:buNone/>
            </a:pPr>
            <a:r>
              <a:rPr lang="ru-RU" sz="2800" b="1" kern="0" cap="none" dirty="0">
                <a:latin typeface="Times New Roman" panose="02020603050405020304" pitchFamily="18" charset="0"/>
                <a:ea typeface="Book Antiqua"/>
                <a:cs typeface="Times New Roman" panose="02020603050405020304" pitchFamily="18" charset="0"/>
                <a:sym typeface="Book Antiqua"/>
              </a:rPr>
              <a:t>Непрерывность- </a:t>
            </a:r>
            <a:r>
              <a:rPr lang="ru-RU" sz="2800" kern="0" cap="none" dirty="0">
                <a:latin typeface="Times New Roman" panose="02020603050405020304" pitchFamily="18" charset="0"/>
                <a:ea typeface="Book Antiqua"/>
                <a:cs typeface="Times New Roman" panose="02020603050405020304" pitchFamily="18" charset="0"/>
                <a:sym typeface="Book Antiqua"/>
              </a:rPr>
              <a:t>обеспечение последовательного, цикличного, своевременного процесса в развитии познавательного интереса.</a:t>
            </a:r>
            <a:endParaRPr lang="ru-RU" sz="2800" kern="0" cap="none" dirty="0"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lvl="0" indent="0">
              <a:lnSpc>
                <a:spcPct val="100000"/>
              </a:lnSpc>
              <a:spcBef>
                <a:spcPts val="480"/>
              </a:spcBef>
              <a:buClr>
                <a:srgbClr val="31B6FD"/>
              </a:buClr>
              <a:buSzPts val="2400"/>
              <a:buNone/>
            </a:pPr>
            <a:r>
              <a:rPr lang="ru-RU" sz="2800" b="1" kern="0" cap="none" dirty="0">
                <a:latin typeface="Times New Roman" panose="02020603050405020304" pitchFamily="18" charset="0"/>
                <a:ea typeface="Book Antiqua"/>
                <a:cs typeface="Times New Roman" panose="02020603050405020304" pitchFamily="18" charset="0"/>
                <a:sym typeface="Book Antiqua"/>
              </a:rPr>
              <a:t>Индивидуализация</a:t>
            </a:r>
            <a:r>
              <a:rPr lang="ru-RU" sz="2800" kern="0" cap="none" dirty="0">
                <a:latin typeface="Times New Roman" panose="02020603050405020304" pitchFamily="18" charset="0"/>
                <a:ea typeface="Book Antiqua"/>
                <a:cs typeface="Times New Roman" panose="02020603050405020304" pitchFamily="18" charset="0"/>
                <a:sym typeface="Book Antiqua"/>
              </a:rPr>
              <a:t>- учёт личностных запросов, особенностей и интересов учащихся.</a:t>
            </a:r>
            <a:endParaRPr lang="ru-RU" sz="2800" kern="0" cap="none" dirty="0"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lvl="0" indent="0">
              <a:lnSpc>
                <a:spcPct val="100000"/>
              </a:lnSpc>
              <a:spcBef>
                <a:spcPts val="480"/>
              </a:spcBef>
              <a:buClr>
                <a:srgbClr val="31B6FD"/>
              </a:buClr>
              <a:buSzPts val="2400"/>
              <a:buNone/>
            </a:pPr>
            <a:r>
              <a:rPr lang="ru-RU" sz="2800" b="1" kern="0" cap="none" dirty="0">
                <a:latin typeface="Times New Roman" panose="02020603050405020304" pitchFamily="18" charset="0"/>
                <a:ea typeface="Book Antiqua"/>
                <a:cs typeface="Times New Roman" panose="02020603050405020304" pitchFamily="18" charset="0"/>
                <a:sym typeface="Book Antiqua"/>
              </a:rPr>
              <a:t>Открытость</a:t>
            </a:r>
            <a:r>
              <a:rPr lang="ru-RU" sz="2800" kern="0" cap="none" dirty="0">
                <a:latin typeface="Times New Roman" panose="02020603050405020304" pitchFamily="18" charset="0"/>
                <a:ea typeface="Book Antiqua"/>
                <a:cs typeface="Times New Roman" panose="02020603050405020304" pitchFamily="18" charset="0"/>
                <a:sym typeface="Book Antiqua"/>
              </a:rPr>
              <a:t>- управление собственной познавательной и образовательной деятельностью</a:t>
            </a:r>
            <a:endParaRPr lang="ru-RU" sz="2800" kern="0" cap="none" dirty="0"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6350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744583"/>
            <a:ext cx="10363826" cy="52773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положительной динамики в обучении детей с речевыми нарушениями Тьютор должен взаимодействовать:</a:t>
            </a:r>
          </a:p>
          <a:p>
            <a:pPr lvl="0">
              <a:buClr>
                <a:prstClr val="black"/>
              </a:buClr>
              <a:buFont typeface="Wingdings" panose="05000000000000000000" pitchFamily="2" charset="2"/>
              <a:buChar char="q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учителем</a:t>
            </a:r>
          </a:p>
          <a:p>
            <a:pPr lvl="0">
              <a:buClr>
                <a:prstClr val="black"/>
              </a:buClr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ребенком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специалистами (дефектолог, логопед, психолог и др.)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психолого-педагогической комиссией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 ребенка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767280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2355</TotalTime>
  <Words>311</Words>
  <Application>Microsoft Office PowerPoint</Application>
  <PresentationFormat>Широкоэкранный</PresentationFormat>
  <Paragraphs>34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Arial Narrow</vt:lpstr>
      <vt:lpstr>Book Antiqua</vt:lpstr>
      <vt:lpstr>Calibri</vt:lpstr>
      <vt:lpstr>Candara</vt:lpstr>
      <vt:lpstr>Noto Sans Symbols</vt:lpstr>
      <vt:lpstr>Times New Roman</vt:lpstr>
      <vt:lpstr>Tw Cen MT</vt:lpstr>
      <vt:lpstr>Wingdings</vt:lpstr>
      <vt:lpstr>Капля</vt:lpstr>
      <vt:lpstr>Тьюторское сопровождение учащихся с речевыми нарушениями в образовательном учреждении</vt:lpstr>
      <vt:lpstr>Презентация PowerPoint</vt:lpstr>
      <vt:lpstr> Тьютор – это педагог, который действует по принципу индивидуализации и сопровождает построение учащимися своей индивидуальной образовательной программы.  </vt:lpstr>
      <vt:lpstr>   ЧЕМ ОТЛИЧАЕТСЯ ДЕЯТЕЛЬНОСТЬ ТЬЮТОРА ОТ ДЕЯТЕЛЬНОСТИ УЧИТЕЛЯ , ПЕДАГОГА-ПСИХОЛОГА, СОЦИАЛЬНОГО ПЕДАГОГА?    </vt:lpstr>
      <vt:lpstr>Тьюторское сопровождение- это педагогическая деятельность, направленная на построение, сопровождение и реализацию специальной индивидуальной программы развития обучающегося. </vt:lpstr>
      <vt:lpstr>Основная задача тьюторского      сопровождения</vt:lpstr>
      <vt:lpstr>Цель тьюторского сопровождения учащихся с речевыми нарушениями</vt:lpstr>
      <vt:lpstr>Принципы тьюторского сопровождения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Тьюторское сопровождение учащихся с речевыми нарушениями в образовательном учреждении</dc:title>
  <dc:creator>Мария</dc:creator>
  <cp:lastModifiedBy>Мария</cp:lastModifiedBy>
  <cp:revision>51</cp:revision>
  <dcterms:created xsi:type="dcterms:W3CDTF">2024-01-10T08:19:16Z</dcterms:created>
  <dcterms:modified xsi:type="dcterms:W3CDTF">2024-01-25T06:40:19Z</dcterms:modified>
</cp:coreProperties>
</file>