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tags/tag29.xml" ContentType="application/vnd.openxmlformats-officedocument.presentationml.tags+xml"/>
  <Override PartName="/ppt/notesSlides/notesSlide25.xml" ContentType="application/vnd.openxmlformats-officedocument.presentationml.notesSlide+xml"/>
  <Override PartName="/ppt/tags/tag30.xml" ContentType="application/vnd.openxmlformats-officedocument.presentationml.tags+xml"/>
  <Override PartName="/ppt/notesSlides/notesSlide26.xml" ContentType="application/vnd.openxmlformats-officedocument.presentationml.notesSlide+xml"/>
  <Override PartName="/ppt/tags/tag31.xml" ContentType="application/vnd.openxmlformats-officedocument.presentationml.tags+xml"/>
  <Override PartName="/ppt/notesSlides/notesSlide27.xml" ContentType="application/vnd.openxmlformats-officedocument.presentationml.notesSlide+xml"/>
  <Override PartName="/ppt/tags/tag32.xml" ContentType="application/vnd.openxmlformats-officedocument.presentationml.tags+xml"/>
  <Override PartName="/ppt/notesSlides/notesSlide28.xml" ContentType="application/vnd.openxmlformats-officedocument.presentationml.notesSlide+xml"/>
  <Override PartName="/ppt/tags/tag33.xml" ContentType="application/vnd.openxmlformats-officedocument.presentationml.tags+xml"/>
  <Override PartName="/ppt/notesSlides/notesSlide29.xml" ContentType="application/vnd.openxmlformats-officedocument.presentationml.notesSlide+xml"/>
  <Override PartName="/ppt/tags/tag34.xml" ContentType="application/vnd.openxmlformats-officedocument.presentationml.tags+xml"/>
  <Override PartName="/ppt/notesSlides/notesSlide30.xml" ContentType="application/vnd.openxmlformats-officedocument.presentationml.notesSlide+xml"/>
  <Override PartName="/ppt/tags/tag35.xml" ContentType="application/vnd.openxmlformats-officedocument.presentationml.tags+xml"/>
  <Override PartName="/ppt/notesSlides/notesSlide31.xml" ContentType="application/vnd.openxmlformats-officedocument.presentationml.notesSlide+xml"/>
  <Override PartName="/ppt/tags/tag36.xml" ContentType="application/vnd.openxmlformats-officedocument.presentationml.tags+xml"/>
  <Override PartName="/ppt/notesSlides/notesSlide32.xml" ContentType="application/vnd.openxmlformats-officedocument.presentationml.notesSlide+xml"/>
  <Override PartName="/ppt/tags/tag37.xml" ContentType="application/vnd.openxmlformats-officedocument.presentationml.tags+xml"/>
  <Override PartName="/ppt/notesSlides/notesSlide33.xml" ContentType="application/vnd.openxmlformats-officedocument.presentationml.notesSlide+xml"/>
  <Override PartName="/ppt/tags/tag38.xml" ContentType="application/vnd.openxmlformats-officedocument.presentationml.tags+xml"/>
  <Override PartName="/ppt/notesSlides/notesSlide34.xml" ContentType="application/vnd.openxmlformats-officedocument.presentationml.notesSlide+xml"/>
  <Override PartName="/ppt/tags/tag39.xml" ContentType="application/vnd.openxmlformats-officedocument.presentationml.tags+xml"/>
  <Override PartName="/ppt/notesSlides/notesSlide35.xml" ContentType="application/vnd.openxmlformats-officedocument.presentationml.notesSlide+xml"/>
  <Override PartName="/ppt/tags/tag40.xml" ContentType="application/vnd.openxmlformats-officedocument.presentationml.tags+xml"/>
  <Override PartName="/ppt/notesSlides/notesSlide36.xml" ContentType="application/vnd.openxmlformats-officedocument.presentationml.notesSlide+xml"/>
  <Override PartName="/ppt/tags/tag41.xml" ContentType="application/vnd.openxmlformats-officedocument.presentationml.tags+xml"/>
  <Override PartName="/ppt/notesSlides/notesSlide37.xml" ContentType="application/vnd.openxmlformats-officedocument.presentationml.notesSlide+xml"/>
  <Override PartName="/ppt/tags/tag42.xml" ContentType="application/vnd.openxmlformats-officedocument.presentationml.tags+xml"/>
  <Override PartName="/ppt/notesSlides/notesSlide38.xml" ContentType="application/vnd.openxmlformats-officedocument.presentationml.notesSlide+xml"/>
  <Override PartName="/ppt/tags/tag43.xml" ContentType="application/vnd.openxmlformats-officedocument.presentationml.tags+xml"/>
  <Override PartName="/ppt/notesSlides/notesSlide39.xml" ContentType="application/vnd.openxmlformats-officedocument.presentationml.notesSlide+xml"/>
  <Override PartName="/ppt/tags/tag44.xml" ContentType="application/vnd.openxmlformats-officedocument.presentationml.tags+xml"/>
  <Override PartName="/ppt/notesSlides/notesSlide40.xml" ContentType="application/vnd.openxmlformats-officedocument.presentationml.notesSlide+xml"/>
  <Override PartName="/ppt/tags/tag45.xml" ContentType="application/vnd.openxmlformats-officedocument.presentationml.tags+xml"/>
  <Override PartName="/ppt/notesSlides/notesSlide41.xml" ContentType="application/vnd.openxmlformats-officedocument.presentationml.notesSlide+xml"/>
  <Override PartName="/ppt/tags/tag46.xml" ContentType="application/vnd.openxmlformats-officedocument.presentationml.tags+xml"/>
  <Override PartName="/ppt/notesSlides/notesSlide42.xml" ContentType="application/vnd.openxmlformats-officedocument.presentationml.notesSlide+xml"/>
  <Override PartName="/ppt/tags/tag47.xml" ContentType="application/vnd.openxmlformats-officedocument.presentationml.tags+xml"/>
  <Override PartName="/ppt/notesSlides/notesSlide43.xml" ContentType="application/vnd.openxmlformats-officedocument.presentationml.notesSlide+xml"/>
  <Override PartName="/ppt/tags/tag48.xml" ContentType="application/vnd.openxmlformats-officedocument.presentationml.tags+xml"/>
  <Override PartName="/ppt/notesSlides/notesSlide44.xml" ContentType="application/vnd.openxmlformats-officedocument.presentationml.notesSlide+xml"/>
  <Override PartName="/ppt/tags/tag49.xml" ContentType="application/vnd.openxmlformats-officedocument.presentationml.tags+xml"/>
  <Override PartName="/ppt/notesSlides/notesSlide45.xml" ContentType="application/vnd.openxmlformats-officedocument.presentationml.notesSlide+xml"/>
  <Override PartName="/ppt/tags/tag50.xml" ContentType="application/vnd.openxmlformats-officedocument.presentationml.tags+xml"/>
  <Override PartName="/ppt/notesSlides/notesSlide46.xml" ContentType="application/vnd.openxmlformats-officedocument.presentationml.notesSlide+xml"/>
  <Override PartName="/ppt/tags/tag51.xml" ContentType="application/vnd.openxmlformats-officedocument.presentationml.tags+xml"/>
  <Override PartName="/ppt/notesSlides/notesSlide47.xml" ContentType="application/vnd.openxmlformats-officedocument.presentationml.notesSlide+xml"/>
  <Override PartName="/ppt/tags/tag52.xml" ContentType="application/vnd.openxmlformats-officedocument.presentationml.tags+xml"/>
  <Override PartName="/ppt/notesSlides/notesSlide48.xml" ContentType="application/vnd.openxmlformats-officedocument.presentationml.notesSlide+xml"/>
  <Override PartName="/ppt/tags/tag53.xml" ContentType="application/vnd.openxmlformats-officedocument.presentationml.tags+xml"/>
  <Override PartName="/ppt/notesSlides/notesSlide49.xml" ContentType="application/vnd.openxmlformats-officedocument.presentationml.notesSlide+xml"/>
  <Override PartName="/ppt/tags/tag54.xml" ContentType="application/vnd.openxmlformats-officedocument.presentationml.tags+xml"/>
  <Override PartName="/ppt/notesSlides/notesSlide50.xml" ContentType="application/vnd.openxmlformats-officedocument.presentationml.notesSlide+xml"/>
  <Override PartName="/ppt/tags/tag55.xml" ContentType="application/vnd.openxmlformats-officedocument.presentationml.tags+xml"/>
  <Override PartName="/ppt/notesSlides/notesSlide51.xml" ContentType="application/vnd.openxmlformats-officedocument.presentationml.notesSlide+xml"/>
  <Override PartName="/ppt/tags/tag56.xml" ContentType="application/vnd.openxmlformats-officedocument.presentationml.tags+xml"/>
  <Override PartName="/ppt/notesSlides/notesSlide52.xml" ContentType="application/vnd.openxmlformats-officedocument.presentationml.notesSlide+xml"/>
  <Override PartName="/ppt/tags/tag57.xml" ContentType="application/vnd.openxmlformats-officedocument.presentationml.tags+xml"/>
  <Override PartName="/ppt/notesSlides/notesSlide53.xml" ContentType="application/vnd.openxmlformats-officedocument.presentationml.notesSlide+xml"/>
  <Override PartName="/ppt/tags/tag58.xml" ContentType="application/vnd.openxmlformats-officedocument.presentationml.tags+xml"/>
  <Override PartName="/ppt/notesSlides/notesSlide54.xml" ContentType="application/vnd.openxmlformats-officedocument.presentationml.notesSlide+xml"/>
  <Override PartName="/ppt/tags/tag59.xml" ContentType="application/vnd.openxmlformats-officedocument.presentationml.tags+xml"/>
  <Override PartName="/ppt/notesSlides/notesSlide55.xml" ContentType="application/vnd.openxmlformats-officedocument.presentationml.notesSlide+xml"/>
  <Override PartName="/ppt/tags/tag60.xml" ContentType="application/vnd.openxmlformats-officedocument.presentationml.tags+xml"/>
  <Override PartName="/ppt/notesSlides/notesSlide56.xml" ContentType="application/vnd.openxmlformats-officedocument.presentationml.notesSlide+xml"/>
  <Override PartName="/ppt/tags/tag61.xml" ContentType="application/vnd.openxmlformats-officedocument.presentationml.tags+xml"/>
  <Override PartName="/ppt/notesSlides/notesSlide57.xml" ContentType="application/vnd.openxmlformats-officedocument.presentationml.notesSlide+xml"/>
  <Override PartName="/ppt/tags/tag62.xml" ContentType="application/vnd.openxmlformats-officedocument.presentationml.tags+xml"/>
  <Override PartName="/ppt/notesSlides/notesSlide58.xml" ContentType="application/vnd.openxmlformats-officedocument.presentationml.notesSlide+xml"/>
  <Override PartName="/ppt/tags/tag63.xml" ContentType="application/vnd.openxmlformats-officedocument.presentationml.tags+xml"/>
  <Override PartName="/ppt/notesSlides/notesSlide59.xml" ContentType="application/vnd.openxmlformats-officedocument.presentationml.notesSlide+xml"/>
  <Override PartName="/ppt/tags/tag64.xml" ContentType="application/vnd.openxmlformats-officedocument.presentationml.tags+xml"/>
  <Override PartName="/ppt/notesSlides/notesSlide60.xml" ContentType="application/vnd.openxmlformats-officedocument.presentationml.notesSlide+xml"/>
  <Override PartName="/ppt/tags/tag65.xml" ContentType="application/vnd.openxmlformats-officedocument.presentationml.tags+xml"/>
  <Override PartName="/ppt/notesSlides/notesSlide61.xml" ContentType="application/vnd.openxmlformats-officedocument.presentationml.notesSlide+xml"/>
  <Override PartName="/ppt/tags/tag66.xml" ContentType="application/vnd.openxmlformats-officedocument.presentationml.tags+xml"/>
  <Override PartName="/ppt/notesSlides/notesSlide62.xml" ContentType="application/vnd.openxmlformats-officedocument.presentationml.notesSlide+xml"/>
  <Override PartName="/ppt/tags/tag67.xml" ContentType="application/vnd.openxmlformats-officedocument.presentationml.tags+xml"/>
  <Override PartName="/ppt/notesSlides/notesSlide63.xml" ContentType="application/vnd.openxmlformats-officedocument.presentationml.notesSlide+xml"/>
  <Override PartName="/ppt/tags/tag68.xml" ContentType="application/vnd.openxmlformats-officedocument.presentationml.tags+xml"/>
  <Override PartName="/ppt/notesSlides/notesSlide64.xml" ContentType="application/vnd.openxmlformats-officedocument.presentationml.notesSlide+xml"/>
  <Override PartName="/ppt/tags/tag69.xml" ContentType="application/vnd.openxmlformats-officedocument.presentationml.tags+xml"/>
  <Override PartName="/ppt/notesSlides/notesSlide65.xml" ContentType="application/vnd.openxmlformats-officedocument.presentationml.notesSlide+xml"/>
  <Override PartName="/ppt/tags/tag70.xml" ContentType="application/vnd.openxmlformats-officedocument.presentationml.tags+xml"/>
  <Override PartName="/ppt/notesSlides/notesSlide66.xml" ContentType="application/vnd.openxmlformats-officedocument.presentationml.notesSlide+xml"/>
  <Override PartName="/ppt/tags/tag71.xml" ContentType="application/vnd.openxmlformats-officedocument.presentationml.tags+xml"/>
  <Override PartName="/ppt/notesSlides/notesSlide67.xml" ContentType="application/vnd.openxmlformats-officedocument.presentationml.notesSlide+xml"/>
  <Override PartName="/ppt/tags/tag72.xml" ContentType="application/vnd.openxmlformats-officedocument.presentationml.tags+xml"/>
  <Override PartName="/ppt/notesSlides/notesSlide68.xml" ContentType="application/vnd.openxmlformats-officedocument.presentationml.notesSlide+xml"/>
  <Override PartName="/ppt/tags/tag73.xml" ContentType="application/vnd.openxmlformats-officedocument.presentationml.tags+xml"/>
  <Override PartName="/ppt/notesSlides/notesSlide69.xml" ContentType="application/vnd.openxmlformats-officedocument.presentationml.notesSlide+xml"/>
  <Override PartName="/ppt/tags/tag74.xml" ContentType="application/vnd.openxmlformats-officedocument.presentationml.tags+xml"/>
  <Override PartName="/ppt/notesSlides/notesSlide70.xml" ContentType="application/vnd.openxmlformats-officedocument.presentationml.notesSlide+xml"/>
  <Override PartName="/ppt/tags/tag75.xml" ContentType="application/vnd.openxmlformats-officedocument.presentationml.tags+xml"/>
  <Override PartName="/ppt/notesSlides/notesSlide71.xml" ContentType="application/vnd.openxmlformats-officedocument.presentationml.notesSlide+xml"/>
  <Override PartName="/ppt/tags/tag76.xml" ContentType="application/vnd.openxmlformats-officedocument.presentationml.tags+xml"/>
  <Override PartName="/ppt/notesSlides/notesSlide72.xml" ContentType="application/vnd.openxmlformats-officedocument.presentationml.notesSlide+xml"/>
  <Override PartName="/ppt/tags/tag77.xml" ContentType="application/vnd.openxmlformats-officedocument.presentationml.tags+xml"/>
  <Override PartName="/ppt/notesSlides/notesSlide73.xml" ContentType="application/vnd.openxmlformats-officedocument.presentationml.notesSlide+xml"/>
  <Override PartName="/ppt/tags/tag78.xml" ContentType="application/vnd.openxmlformats-officedocument.presentationml.tags+xml"/>
  <Override PartName="/ppt/notesSlides/notesSlide74.xml" ContentType="application/vnd.openxmlformats-officedocument.presentationml.notesSlide+xml"/>
  <Override PartName="/ppt/tags/tag79.xml" ContentType="application/vnd.openxmlformats-officedocument.presentationml.tags+xml"/>
  <Override PartName="/ppt/notesSlides/notesSlide75.xml" ContentType="application/vnd.openxmlformats-officedocument.presentationml.notesSlide+xml"/>
  <Override PartName="/ppt/tags/tag80.xml" ContentType="application/vnd.openxmlformats-officedocument.presentationml.tags+xml"/>
  <Override PartName="/ppt/notesSlides/notesSlide76.xml" ContentType="application/vnd.openxmlformats-officedocument.presentationml.notesSlide+xml"/>
  <Override PartName="/ppt/tags/tag81.xml" ContentType="application/vnd.openxmlformats-officedocument.presentationml.tags+xml"/>
  <Override PartName="/ppt/notesSlides/notesSlide77.xml" ContentType="application/vnd.openxmlformats-officedocument.presentationml.notesSlide+xml"/>
  <Override PartName="/ppt/tags/tag82.xml" ContentType="application/vnd.openxmlformats-officedocument.presentationml.tags+xml"/>
  <Override PartName="/ppt/notesSlides/notesSlide78.xml" ContentType="application/vnd.openxmlformats-officedocument.presentationml.notesSlide+xml"/>
  <Override PartName="/ppt/tags/tag83.xml" ContentType="application/vnd.openxmlformats-officedocument.presentationml.tags+xml"/>
  <Override PartName="/ppt/notesSlides/notesSlide79.xml" ContentType="application/vnd.openxmlformats-officedocument.presentationml.notesSlide+xml"/>
  <Override PartName="/ppt/tags/tag84.xml" ContentType="application/vnd.openxmlformats-officedocument.presentationml.tags+xml"/>
  <Override PartName="/ppt/notesSlides/notesSlide80.xml" ContentType="application/vnd.openxmlformats-officedocument.presentationml.notesSlide+xml"/>
  <Override PartName="/ppt/tags/tag85.xml" ContentType="application/vnd.openxmlformats-officedocument.presentationml.tags+xml"/>
  <Override PartName="/ppt/notesSlides/notesSlide81.xml" ContentType="application/vnd.openxmlformats-officedocument.presentationml.notesSlide+xml"/>
  <Override PartName="/ppt/tags/tag86.xml" ContentType="application/vnd.openxmlformats-officedocument.presentationml.tags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84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4" r:id="rId9"/>
    <p:sldId id="262" r:id="rId10"/>
    <p:sldId id="265" r:id="rId11"/>
    <p:sldId id="314" r:id="rId12"/>
    <p:sldId id="315" r:id="rId13"/>
    <p:sldId id="269" r:id="rId14"/>
    <p:sldId id="270" r:id="rId15"/>
    <p:sldId id="317" r:id="rId16"/>
    <p:sldId id="316" r:id="rId17"/>
    <p:sldId id="266" r:id="rId18"/>
    <p:sldId id="271" r:id="rId19"/>
    <p:sldId id="267" r:id="rId20"/>
    <p:sldId id="272" r:id="rId21"/>
    <p:sldId id="268" r:id="rId22"/>
    <p:sldId id="273" r:id="rId23"/>
    <p:sldId id="277" r:id="rId24"/>
    <p:sldId id="278" r:id="rId25"/>
    <p:sldId id="276" r:id="rId26"/>
    <p:sldId id="279" r:id="rId27"/>
    <p:sldId id="275" r:id="rId28"/>
    <p:sldId id="280" r:id="rId29"/>
    <p:sldId id="274" r:id="rId30"/>
    <p:sldId id="281" r:id="rId31"/>
    <p:sldId id="326" r:id="rId32"/>
    <p:sldId id="327" r:id="rId33"/>
    <p:sldId id="282" r:id="rId34"/>
    <p:sldId id="286" r:id="rId35"/>
    <p:sldId id="284" r:id="rId36"/>
    <p:sldId id="287" r:id="rId37"/>
    <p:sldId id="285" r:id="rId38"/>
    <p:sldId id="288" r:id="rId39"/>
    <p:sldId id="323" r:id="rId40"/>
    <p:sldId id="322" r:id="rId41"/>
    <p:sldId id="283" r:id="rId42"/>
    <p:sldId id="289" r:id="rId43"/>
    <p:sldId id="291" r:id="rId44"/>
    <p:sldId id="294" r:id="rId45"/>
    <p:sldId id="292" r:id="rId46"/>
    <p:sldId id="295" r:id="rId47"/>
    <p:sldId id="290" r:id="rId48"/>
    <p:sldId id="297" r:id="rId49"/>
    <p:sldId id="293" r:id="rId50"/>
    <p:sldId id="325" r:id="rId51"/>
    <p:sldId id="324" r:id="rId52"/>
    <p:sldId id="296" r:id="rId53"/>
    <p:sldId id="299" r:id="rId54"/>
    <p:sldId id="298" r:id="rId55"/>
    <p:sldId id="300" r:id="rId56"/>
    <p:sldId id="303" r:id="rId57"/>
    <p:sldId id="302" r:id="rId58"/>
    <p:sldId id="301" r:id="rId59"/>
    <p:sldId id="304" r:id="rId60"/>
    <p:sldId id="305" r:id="rId61"/>
    <p:sldId id="318" r:id="rId62"/>
    <p:sldId id="319" r:id="rId63"/>
    <p:sldId id="306" r:id="rId64"/>
    <p:sldId id="307" r:id="rId65"/>
    <p:sldId id="308" r:id="rId66"/>
    <p:sldId id="309" r:id="rId67"/>
    <p:sldId id="310" r:id="rId68"/>
    <p:sldId id="311" r:id="rId69"/>
    <p:sldId id="312" r:id="rId70"/>
    <p:sldId id="313" r:id="rId71"/>
    <p:sldId id="320" r:id="rId72"/>
    <p:sldId id="321" r:id="rId73"/>
    <p:sldId id="329" r:id="rId74"/>
    <p:sldId id="337" r:id="rId75"/>
    <p:sldId id="336" r:id="rId76"/>
    <p:sldId id="328" r:id="rId77"/>
    <p:sldId id="330" r:id="rId78"/>
    <p:sldId id="331" r:id="rId79"/>
    <p:sldId id="332" r:id="rId80"/>
    <p:sldId id="333" r:id="rId81"/>
    <p:sldId id="334" r:id="rId82"/>
    <p:sldId id="335" r:id="rId83"/>
  </p:sldIdLst>
  <p:sldSz cx="12192000" cy="6858000"/>
  <p:notesSz cx="6858000" cy="9144000"/>
  <p:custDataLst>
    <p:tags r:id="rId8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5190"/>
    <a:srgbClr val="3864B2"/>
    <a:srgbClr val="0F36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6" autoAdjust="0"/>
    <p:restoredTop sz="96323" autoAdjust="0"/>
  </p:normalViewPr>
  <p:slideViewPr>
    <p:cSldViewPr snapToGrid="0">
      <p:cViewPr varScale="1">
        <p:scale>
          <a:sx n="99" d="100"/>
          <a:sy n="99" d="100"/>
        </p:scale>
        <p:origin x="27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405C8-7EFE-4B15-807D-7765AE454758}" type="datetimeFigureOut">
              <a:rPr lang="ru-RU" smtClean="0"/>
              <a:t>12.06.2021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0661A-DBC5-460F-8DD8-4E346A31B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558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70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129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990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71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148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720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680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074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1870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471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985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361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58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5068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4484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6027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1061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7315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9066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5990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5086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156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2956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2489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5048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5529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7299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7242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1034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1432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3867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0597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569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4004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4791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611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808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4944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2141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4639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5990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9162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9252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540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1939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1861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9261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4449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0728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8844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8131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51704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97409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62690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745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532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14229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24957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43958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60395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48476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0371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1890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98155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62584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911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30450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30206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59378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11403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4196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32347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96272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5135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01757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95011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959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21185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4811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80980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276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594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12.06.2021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436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12.06.2021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891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12.06.2021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159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12.06.2021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2175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12.06.2021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4160939" y="2952925"/>
            <a:ext cx="2910980" cy="1015068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ОТВЕТ</a:t>
            </a:r>
            <a:endParaRPr lang="ru-RU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49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12.06.2021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249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12.06.2021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818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12.06.2021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291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12.06.2021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67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12.06.2021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772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12.06.2021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623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12.06.2021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204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12.06.2021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20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DBFB-DE8D-4744-928A-4B216267F296}" type="datetimeFigureOut">
              <a:rPr lang="ru-RU" smtClean="0"/>
              <a:t>12.06.2021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45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slide" Target="slide12.xml"/><Relationship Id="rId5" Type="http://schemas.openxmlformats.org/officeDocument/2006/relationships/slide" Target="slide10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openxmlformats.org/officeDocument/2006/relationships/image" Target="../media/image16.jpeg"/><Relationship Id="rId5" Type="http://schemas.openxmlformats.org/officeDocument/2006/relationships/slide" Target="slide14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image" Target="../media/image17.png"/><Relationship Id="rId5" Type="http://schemas.openxmlformats.org/officeDocument/2006/relationships/slide" Target="slide14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6" Type="http://schemas.openxmlformats.org/officeDocument/2006/relationships/image" Target="../media/image18.jpeg"/><Relationship Id="rId5" Type="http://schemas.openxmlformats.org/officeDocument/2006/relationships/slide" Target="slide18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6" Type="http://schemas.openxmlformats.org/officeDocument/2006/relationships/image" Target="../media/image19.jpeg"/><Relationship Id="rId5" Type="http://schemas.openxmlformats.org/officeDocument/2006/relationships/slide" Target="slide20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13" Type="http://schemas.openxmlformats.org/officeDocument/2006/relationships/slide" Target="slide45.xml"/><Relationship Id="rId18" Type="http://schemas.openxmlformats.org/officeDocument/2006/relationships/slide" Target="slide49.xml"/><Relationship Id="rId26" Type="http://schemas.openxmlformats.org/officeDocument/2006/relationships/slide" Target="slide53.xml"/><Relationship Id="rId3" Type="http://schemas.openxmlformats.org/officeDocument/2006/relationships/notesSlide" Target="../notesSlides/notesSlide2.xml"/><Relationship Id="rId21" Type="http://schemas.openxmlformats.org/officeDocument/2006/relationships/slide" Target="slide29.xml"/><Relationship Id="rId7" Type="http://schemas.openxmlformats.org/officeDocument/2006/relationships/slide" Target="slide33.xml"/><Relationship Id="rId12" Type="http://schemas.openxmlformats.org/officeDocument/2006/relationships/slide" Target="slide35.xml"/><Relationship Id="rId17" Type="http://schemas.openxmlformats.org/officeDocument/2006/relationships/slide" Target="slide37.xml"/><Relationship Id="rId25" Type="http://schemas.openxmlformats.org/officeDocument/2006/relationships/slide" Target="slide1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27.xml"/><Relationship Id="rId20" Type="http://schemas.openxmlformats.org/officeDocument/2006/relationships/slide" Target="slide21.xml"/><Relationship Id="rId29" Type="http://schemas.openxmlformats.org/officeDocument/2006/relationships/slide" Target="slide59.xml"/><Relationship Id="rId1" Type="http://schemas.openxmlformats.org/officeDocument/2006/relationships/tags" Target="../tags/tag6.xml"/><Relationship Id="rId6" Type="http://schemas.openxmlformats.org/officeDocument/2006/relationships/slide" Target="slide23.xml"/><Relationship Id="rId11" Type="http://schemas.openxmlformats.org/officeDocument/2006/relationships/slide" Target="slide25.xml"/><Relationship Id="rId24" Type="http://schemas.openxmlformats.org/officeDocument/2006/relationships/slide" Target="slide11.xml"/><Relationship Id="rId5" Type="http://schemas.openxmlformats.org/officeDocument/2006/relationships/slide" Target="slide13.xml"/><Relationship Id="rId15" Type="http://schemas.openxmlformats.org/officeDocument/2006/relationships/slide" Target="slide19.xml"/><Relationship Id="rId23" Type="http://schemas.openxmlformats.org/officeDocument/2006/relationships/slide" Target="slide48.xml"/><Relationship Id="rId28" Type="http://schemas.openxmlformats.org/officeDocument/2006/relationships/slide" Target="slide57.xml"/><Relationship Id="rId10" Type="http://schemas.openxmlformats.org/officeDocument/2006/relationships/slide" Target="slide17.xml"/><Relationship Id="rId19" Type="http://schemas.openxmlformats.org/officeDocument/2006/relationships/slide" Target="slide9.xml"/><Relationship Id="rId31" Type="http://schemas.openxmlformats.org/officeDocument/2006/relationships/slide" Target="slide51.xml"/><Relationship Id="rId4" Type="http://schemas.openxmlformats.org/officeDocument/2006/relationships/slide" Target="slide3.xml"/><Relationship Id="rId9" Type="http://schemas.openxmlformats.org/officeDocument/2006/relationships/slide" Target="slide5.xml"/><Relationship Id="rId14" Type="http://schemas.openxmlformats.org/officeDocument/2006/relationships/slide" Target="slide7.xml"/><Relationship Id="rId22" Type="http://schemas.openxmlformats.org/officeDocument/2006/relationships/slide" Target="slide41.xml"/><Relationship Id="rId27" Type="http://schemas.openxmlformats.org/officeDocument/2006/relationships/slide" Target="slide55.xml"/><Relationship Id="rId30" Type="http://schemas.openxmlformats.org/officeDocument/2006/relationships/slide" Target="slide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6" Type="http://schemas.openxmlformats.org/officeDocument/2006/relationships/image" Target="../media/image20.jpeg"/><Relationship Id="rId5" Type="http://schemas.openxmlformats.org/officeDocument/2006/relationships/slide" Target="slide2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Relationship Id="rId6" Type="http://schemas.openxmlformats.org/officeDocument/2006/relationships/image" Target="../media/image21.png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8.xml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Relationship Id="rId6" Type="http://schemas.openxmlformats.org/officeDocument/2006/relationships/image" Target="../media/image22.jpeg"/><Relationship Id="rId5" Type="http://schemas.openxmlformats.org/officeDocument/2006/relationships/slide" Target="slide26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0.xml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Relationship Id="rId6" Type="http://schemas.openxmlformats.org/officeDocument/2006/relationships/image" Target="../media/image23.png"/><Relationship Id="rId5" Type="http://schemas.openxmlformats.org/officeDocument/2006/relationships/slide" Target="slide28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2.xml"/><Relationship Id="rId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3.xml"/><Relationship Id="rId6" Type="http://schemas.openxmlformats.org/officeDocument/2006/relationships/image" Target="../media/image24.png"/><Relationship Id="rId5" Type="http://schemas.openxmlformats.org/officeDocument/2006/relationships/slide" Target="slide30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4.xml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5.xml"/><Relationship Id="rId6" Type="http://schemas.openxmlformats.org/officeDocument/2006/relationships/image" Target="../media/image25.png"/><Relationship Id="rId5" Type="http://schemas.openxmlformats.org/officeDocument/2006/relationships/slide" Target="slide30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6.xml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7.xml"/><Relationship Id="rId6" Type="http://schemas.openxmlformats.org/officeDocument/2006/relationships/image" Target="../media/image26.jpeg"/><Relationship Id="rId5" Type="http://schemas.openxmlformats.org/officeDocument/2006/relationships/slide" Target="slide34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8.xml"/><Relationship Id="rId4" Type="http://schemas.openxmlformats.org/officeDocument/2006/relationships/slide" Target="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9.xml"/><Relationship Id="rId6" Type="http://schemas.openxmlformats.org/officeDocument/2006/relationships/slide" Target="slide35.xml"/><Relationship Id="rId5" Type="http://schemas.openxmlformats.org/officeDocument/2006/relationships/slide" Target="slide36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0.xml"/><Relationship Id="rId4" Type="http://schemas.openxmlformats.org/officeDocument/2006/relationships/slide" Target="slid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1.xml"/><Relationship Id="rId6" Type="http://schemas.openxmlformats.org/officeDocument/2006/relationships/image" Target="../media/image28.jpeg"/><Relationship Id="rId5" Type="http://schemas.openxmlformats.org/officeDocument/2006/relationships/slide" Target="slide38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2.xml"/><Relationship Id="rId4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3.xml"/><Relationship Id="rId6" Type="http://schemas.openxmlformats.org/officeDocument/2006/relationships/image" Target="../media/image29.png"/><Relationship Id="rId5" Type="http://schemas.openxmlformats.org/officeDocument/2006/relationships/slide" Target="slide38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4.xml"/><Relationship Id="rId4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5.xml"/><Relationship Id="rId6" Type="http://schemas.openxmlformats.org/officeDocument/2006/relationships/image" Target="../media/image30.jpeg"/><Relationship Id="rId5" Type="http://schemas.openxmlformats.org/officeDocument/2006/relationships/slide" Target="slide4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6.xml"/><Relationship Id="rId4" Type="http://schemas.openxmlformats.org/officeDocument/2006/relationships/slide" Target="slide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7.xml"/><Relationship Id="rId6" Type="http://schemas.openxmlformats.org/officeDocument/2006/relationships/image" Target="../media/image31.jpg"/><Relationship Id="rId5" Type="http://schemas.openxmlformats.org/officeDocument/2006/relationships/slide" Target="slide44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8.xml"/><Relationship Id="rId4" Type="http://schemas.openxmlformats.org/officeDocument/2006/relationships/slide" Target="slide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9.xml"/><Relationship Id="rId6" Type="http://schemas.openxmlformats.org/officeDocument/2006/relationships/image" Target="../media/image32.jpeg"/><Relationship Id="rId5" Type="http://schemas.openxmlformats.org/officeDocument/2006/relationships/slide" Target="slide46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0.xml"/><Relationship Id="rId4" Type="http://schemas.openxmlformats.org/officeDocument/2006/relationships/slide" Target="slide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1.xml"/><Relationship Id="rId6" Type="http://schemas.openxmlformats.org/officeDocument/2006/relationships/image" Target="../media/image33.jpeg"/><Relationship Id="rId5" Type="http://schemas.openxmlformats.org/officeDocument/2006/relationships/slide" Target="slide48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2.xml"/><Relationship Id="rId4" Type="http://schemas.openxmlformats.org/officeDocument/2006/relationships/slide" Target="slide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3.xml"/><Relationship Id="rId6" Type="http://schemas.openxmlformats.org/officeDocument/2006/relationships/image" Target="../media/image34.png"/><Relationship Id="rId5" Type="http://schemas.openxmlformats.org/officeDocument/2006/relationships/slide" Target="slide5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5.jpeg"/><Relationship Id="rId5" Type="http://schemas.openxmlformats.org/officeDocument/2006/relationships/slide" Target="slide6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4.xml"/><Relationship Id="rId4" Type="http://schemas.openxmlformats.org/officeDocument/2006/relationships/slide" Target="slide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5.xml"/><Relationship Id="rId6" Type="http://schemas.openxmlformats.org/officeDocument/2006/relationships/image" Target="../media/image35.png"/><Relationship Id="rId5" Type="http://schemas.openxmlformats.org/officeDocument/2006/relationships/slide" Target="slide52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6.xml"/><Relationship Id="rId4" Type="http://schemas.openxmlformats.org/officeDocument/2006/relationships/slide" Target="slide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7.xml"/><Relationship Id="rId6" Type="http://schemas.openxmlformats.org/officeDocument/2006/relationships/slide" Target="slide54.xml"/><Relationship Id="rId5" Type="http://schemas.openxmlformats.org/officeDocument/2006/relationships/slide" Target="slide48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8.xml"/><Relationship Id="rId4" Type="http://schemas.openxmlformats.org/officeDocument/2006/relationships/slide" Target="slide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55.xml"/><Relationship Id="rId7" Type="http://schemas.openxmlformats.org/officeDocument/2006/relationships/slide" Target="slide5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9.xml"/><Relationship Id="rId6" Type="http://schemas.openxmlformats.org/officeDocument/2006/relationships/slide" Target="slide54.xml"/><Relationship Id="rId5" Type="http://schemas.openxmlformats.org/officeDocument/2006/relationships/slide" Target="slide48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0.xml"/><Relationship Id="rId4" Type="http://schemas.openxmlformats.org/officeDocument/2006/relationships/slide" Target="slide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57.xml"/><Relationship Id="rId7" Type="http://schemas.openxmlformats.org/officeDocument/2006/relationships/slide" Target="slide5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1.xml"/><Relationship Id="rId6" Type="http://schemas.openxmlformats.org/officeDocument/2006/relationships/slide" Target="slide54.xml"/><Relationship Id="rId5" Type="http://schemas.openxmlformats.org/officeDocument/2006/relationships/slide" Target="slide48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2.xml"/><Relationship Id="rId4" Type="http://schemas.openxmlformats.org/officeDocument/2006/relationships/slide" Target="slide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59.xml"/><Relationship Id="rId7" Type="http://schemas.openxmlformats.org/officeDocument/2006/relationships/slide" Target="slide6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3.xml"/><Relationship Id="rId6" Type="http://schemas.openxmlformats.org/officeDocument/2006/relationships/slide" Target="slide54.xml"/><Relationship Id="rId5" Type="http://schemas.openxmlformats.org/officeDocument/2006/relationships/slide" Target="slide48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4" Type="http://schemas.openxmlformats.org/officeDocument/2006/relationships/slide" Target="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4.xml"/><Relationship Id="rId4" Type="http://schemas.openxmlformats.org/officeDocument/2006/relationships/slide" Target="slide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61.xml"/><Relationship Id="rId7" Type="http://schemas.openxmlformats.org/officeDocument/2006/relationships/slide" Target="slide6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5.xml"/><Relationship Id="rId6" Type="http://schemas.openxmlformats.org/officeDocument/2006/relationships/slide" Target="slide54.xml"/><Relationship Id="rId5" Type="http://schemas.openxmlformats.org/officeDocument/2006/relationships/slide" Target="slide48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6.xml"/><Relationship Id="rId4" Type="http://schemas.openxmlformats.org/officeDocument/2006/relationships/slide" Target="slide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63.xml"/><Relationship Id="rId7" Type="http://schemas.openxmlformats.org/officeDocument/2006/relationships/slide" Target="slide6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7.xml"/><Relationship Id="rId6" Type="http://schemas.openxmlformats.org/officeDocument/2006/relationships/slide" Target="slide64.xml"/><Relationship Id="rId5" Type="http://schemas.openxmlformats.org/officeDocument/2006/relationships/slide" Target="slide48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8.xml"/><Relationship Id="rId4" Type="http://schemas.openxmlformats.org/officeDocument/2006/relationships/slide" Target="slide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65.xml"/><Relationship Id="rId7" Type="http://schemas.openxmlformats.org/officeDocument/2006/relationships/slide" Target="slide6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9.xml"/><Relationship Id="rId6" Type="http://schemas.openxmlformats.org/officeDocument/2006/relationships/slide" Target="slide64.xml"/><Relationship Id="rId5" Type="http://schemas.openxmlformats.org/officeDocument/2006/relationships/slide" Target="slide48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0.xml"/><Relationship Id="rId5" Type="http://schemas.openxmlformats.org/officeDocument/2006/relationships/image" Target="../media/image43.png"/><Relationship Id="rId4" Type="http://schemas.openxmlformats.org/officeDocument/2006/relationships/slide" Target="slide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67.xml"/><Relationship Id="rId7" Type="http://schemas.openxmlformats.org/officeDocument/2006/relationships/slide" Target="slide6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1.xml"/><Relationship Id="rId6" Type="http://schemas.openxmlformats.org/officeDocument/2006/relationships/slide" Target="slide68.xml"/><Relationship Id="rId5" Type="http://schemas.openxmlformats.org/officeDocument/2006/relationships/slide" Target="slide48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2.xml"/><Relationship Id="rId5" Type="http://schemas.openxmlformats.org/officeDocument/2006/relationships/image" Target="../media/image45.png"/><Relationship Id="rId4" Type="http://schemas.openxmlformats.org/officeDocument/2006/relationships/slide" Target="slide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69.xml"/><Relationship Id="rId7" Type="http://schemas.openxmlformats.org/officeDocument/2006/relationships/slide" Target="slide7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3.xml"/><Relationship Id="rId6" Type="http://schemas.openxmlformats.org/officeDocument/2006/relationships/slide" Target="slide68.xml"/><Relationship Id="rId5" Type="http://schemas.openxmlformats.org/officeDocument/2006/relationships/slide" Target="slide48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slide" Target="slide8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4.xml"/><Relationship Id="rId4" Type="http://schemas.openxmlformats.org/officeDocument/2006/relationships/slide" Target="slide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70.xml"/><Relationship Id="rId3" Type="http://schemas.openxmlformats.org/officeDocument/2006/relationships/notesSlide" Target="../notesSlides/notesSlide71.xml"/><Relationship Id="rId7" Type="http://schemas.openxmlformats.org/officeDocument/2006/relationships/slide" Target="slide7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5.xml"/><Relationship Id="rId6" Type="http://schemas.openxmlformats.org/officeDocument/2006/relationships/slide" Target="slide68.xml"/><Relationship Id="rId5" Type="http://schemas.openxmlformats.org/officeDocument/2006/relationships/slide" Target="slide48.xml"/><Relationship Id="rId4" Type="http://schemas.openxmlformats.org/officeDocument/2006/relationships/image" Target="../media/image2.png"/><Relationship Id="rId9" Type="http://schemas.openxmlformats.org/officeDocument/2006/relationships/image" Target="../media/image4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6.xml"/><Relationship Id="rId4" Type="http://schemas.openxmlformats.org/officeDocument/2006/relationships/slide" Target="slide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74.xml"/><Relationship Id="rId3" Type="http://schemas.openxmlformats.org/officeDocument/2006/relationships/notesSlide" Target="../notesSlides/notesSlide73.xml"/><Relationship Id="rId7" Type="http://schemas.openxmlformats.org/officeDocument/2006/relationships/slide" Target="slide7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7.xml"/><Relationship Id="rId6" Type="http://schemas.openxmlformats.org/officeDocument/2006/relationships/slide" Target="slide68.xml"/><Relationship Id="rId5" Type="http://schemas.openxmlformats.org/officeDocument/2006/relationships/slide" Target="slide48.xml"/><Relationship Id="rId4" Type="http://schemas.openxmlformats.org/officeDocument/2006/relationships/image" Target="../media/image2.png"/><Relationship Id="rId9" Type="http://schemas.openxmlformats.org/officeDocument/2006/relationships/image" Target="../media/image4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8.xml"/><Relationship Id="rId4" Type="http://schemas.openxmlformats.org/officeDocument/2006/relationships/slide" Target="slide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76.xml"/><Relationship Id="rId3" Type="http://schemas.openxmlformats.org/officeDocument/2006/relationships/notesSlide" Target="../notesSlides/notesSlide75.xml"/><Relationship Id="rId7" Type="http://schemas.openxmlformats.org/officeDocument/2006/relationships/slide" Target="slide7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9.xml"/><Relationship Id="rId6" Type="http://schemas.openxmlformats.org/officeDocument/2006/relationships/slide" Target="slide68.xml"/><Relationship Id="rId5" Type="http://schemas.openxmlformats.org/officeDocument/2006/relationships/slide" Target="slide48.xml"/><Relationship Id="rId4" Type="http://schemas.openxmlformats.org/officeDocument/2006/relationships/image" Target="../media/image2.png"/><Relationship Id="rId9" Type="http://schemas.openxmlformats.org/officeDocument/2006/relationships/image" Target="../media/image4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0.xml"/><Relationship Id="rId4" Type="http://schemas.openxmlformats.org/officeDocument/2006/relationships/slide" Target="slide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slide" Target="slide76.xml"/><Relationship Id="rId3" Type="http://schemas.openxmlformats.org/officeDocument/2006/relationships/notesSlide" Target="../notesSlides/notesSlide77.xml"/><Relationship Id="rId7" Type="http://schemas.openxmlformats.org/officeDocument/2006/relationships/slide" Target="slide7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1.xml"/><Relationship Id="rId6" Type="http://schemas.openxmlformats.org/officeDocument/2006/relationships/slide" Target="slide78.xml"/><Relationship Id="rId5" Type="http://schemas.openxmlformats.org/officeDocument/2006/relationships/slide" Target="slide48.xml"/><Relationship Id="rId4" Type="http://schemas.openxmlformats.org/officeDocument/2006/relationships/image" Target="../media/image2.png"/><Relationship Id="rId9" Type="http://schemas.openxmlformats.org/officeDocument/2006/relationships/image" Target="../media/image5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2.xml"/><Relationship Id="rId4" Type="http://schemas.openxmlformats.org/officeDocument/2006/relationships/slide" Target="slide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slide" Target="slide82.xml"/><Relationship Id="rId3" Type="http://schemas.openxmlformats.org/officeDocument/2006/relationships/notesSlide" Target="../notesSlides/notesSlide79.xml"/><Relationship Id="rId7" Type="http://schemas.openxmlformats.org/officeDocument/2006/relationships/slide" Target="slide7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3.xml"/><Relationship Id="rId6" Type="http://schemas.openxmlformats.org/officeDocument/2006/relationships/slide" Target="slide68.xml"/><Relationship Id="rId5" Type="http://schemas.openxmlformats.org/officeDocument/2006/relationships/slide" Target="slide48.xml"/><Relationship Id="rId4" Type="http://schemas.openxmlformats.org/officeDocument/2006/relationships/image" Target="../media/image2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4" Type="http://schemas.openxmlformats.org/officeDocument/2006/relationships/slide" Target="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4.xml"/><Relationship Id="rId4" Type="http://schemas.openxmlformats.org/officeDocument/2006/relationships/slide" Target="slide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slide" Target="slide76.xml"/><Relationship Id="rId3" Type="http://schemas.openxmlformats.org/officeDocument/2006/relationships/notesSlide" Target="../notesSlides/notesSlide81.xml"/><Relationship Id="rId7" Type="http://schemas.openxmlformats.org/officeDocument/2006/relationships/slide" Target="slide7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5.xml"/><Relationship Id="rId6" Type="http://schemas.openxmlformats.org/officeDocument/2006/relationships/slide" Target="slide82.xml"/><Relationship Id="rId5" Type="http://schemas.openxmlformats.org/officeDocument/2006/relationships/slide" Target="slide48.xml"/><Relationship Id="rId4" Type="http://schemas.openxmlformats.org/officeDocument/2006/relationships/image" Target="../media/image2.png"/><Relationship Id="rId9" Type="http://schemas.openxmlformats.org/officeDocument/2006/relationships/image" Target="../media/image5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6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9.jpeg"/><Relationship Id="rId5" Type="http://schemas.openxmlformats.org/officeDocument/2006/relationships/slide" Target="slide10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89000"/>
              </a:schemeClr>
            </a:gs>
            <a:gs pos="22000">
              <a:schemeClr val="accent5">
                <a:lumMod val="89000"/>
              </a:schemeClr>
            </a:gs>
            <a:gs pos="62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96567" y="4854766"/>
            <a:ext cx="9144000" cy="1655762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Викторина</a:t>
            </a:r>
            <a:endParaRPr lang="ru-RU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80" y="1778159"/>
            <a:ext cx="5972175" cy="297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75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16966" y="5719551"/>
            <a:ext cx="375711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 к выбору тем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1424538"/>
            <a:ext cx="10759642" cy="250826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Обри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ВИНСЕНТ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БЕРДСЛЕЙ,</a:t>
            </a:r>
            <a:b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стиль МОДЕРН</a:t>
            </a:r>
            <a:b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ru-RU" sz="36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990000"/>
                </a:solidFill>
                <a:latin typeface="Times New Roman" panose="02020603050405020304" pitchFamily="18" charset="0"/>
              </a:rPr>
            </a:b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Стили дизайна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800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http://rupo.ru/i/msg_i/5763/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150" y="2662025"/>
            <a:ext cx="523875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2967" y="2184971"/>
            <a:ext cx="3481118" cy="542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78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 action="ppaction://hlinksldjump"/>
              </a:rPr>
              <a:t>Узнать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928073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Стили дизайна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50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15427" y="1713296"/>
            <a:ext cx="9702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Как звали известного книжного иллюстратора и дизайнера эпохи </a:t>
            </a:r>
            <a:r>
              <a:rPr lang="ru-RU" dirty="0" err="1" smtClean="0"/>
              <a:t>неорусского</a:t>
            </a:r>
            <a:r>
              <a:rPr lang="ru-RU" dirty="0" smtClean="0"/>
              <a:t> стиля, отличавшегося живописностью, сложностью  и прорисовкой деталей своих работ?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8715" y="2432050"/>
            <a:ext cx="2175311" cy="29950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8552" y="2432050"/>
            <a:ext cx="2079057" cy="2995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608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16966" y="5719551"/>
            <a:ext cx="375711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 к выбору тем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1424538"/>
            <a:ext cx="10759642" cy="250826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И. Я.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Билибин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ru-RU" sz="2000" cap="none" dirty="0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Стили дизайна</a:t>
            </a:r>
            <a:r>
              <a:rPr lang="en-US" sz="2000" cap="none" dirty="0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cap="none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ru-RU" sz="2000" cap="none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</a:t>
            </a:r>
            <a:r>
              <a:rPr lang="ru-RU" sz="2000" cap="none" dirty="0" smtClean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</a:t>
            </a:r>
            <a:r>
              <a:rPr lang="ru-RU" sz="36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990000"/>
                </a:solidFill>
                <a:latin typeface="Times New Roman" panose="02020603050405020304" pitchFamily="18" charset="0"/>
              </a:rPr>
            </a:b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6197" y="2921563"/>
            <a:ext cx="2133874" cy="27979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019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1303457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Орнаменты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10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image12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22152" y="2810065"/>
            <a:ext cx="2948940" cy="25939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94483" y="2396691"/>
            <a:ext cx="5954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Как называется этот греческий орнамент?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107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16966" y="5719551"/>
            <a:ext cx="375711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выбору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тем→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Меандр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Орнаменты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10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489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1303457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Орнаменты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20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7184" y="2050182"/>
            <a:ext cx="882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Как называется лист,  использовавшийся  в орнаменте еще в эпоху </a:t>
            </a:r>
            <a:r>
              <a:rPr lang="ru-RU" dirty="0"/>
              <a:t>Д</a:t>
            </a:r>
            <a:r>
              <a:rPr lang="ru-RU" dirty="0" smtClean="0"/>
              <a:t>ревней Греции, а затем и повсеместно в разных эпохах и стилях?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b="15552"/>
          <a:stretch/>
        </p:blipFill>
        <p:spPr>
          <a:xfrm>
            <a:off x="4200437" y="2879105"/>
            <a:ext cx="3624420" cy="24048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3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16966" y="5719551"/>
            <a:ext cx="375711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выбору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тем→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Акант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Орнаменты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20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295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543057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Орнаменты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30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age36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19898" y="2159055"/>
            <a:ext cx="2553448" cy="33404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10946" y="1278485"/>
            <a:ext cx="10814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эпоху ренессанса орнаменты украшали  ..., стилизованными, </a:t>
            </a:r>
          </a:p>
          <a:p>
            <a:r>
              <a:rPr lang="ru-RU" dirty="0" smtClean="0"/>
              <a:t>разветвленными, украшенными растительным декором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089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16966" y="5719551"/>
            <a:ext cx="375711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выбору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тем→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Канделябр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Орнаменты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30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758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822192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Орнаменты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40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image35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92415" y="1876926"/>
            <a:ext cx="2661286" cy="36225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57620" y="1459415"/>
            <a:ext cx="8669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Как называется элементы орнамента этого стиля ? Как называется стиль?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529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D5190"/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457814"/>
              </p:ext>
            </p:extLst>
          </p:nvPr>
        </p:nvGraphicFramePr>
        <p:xfrm>
          <a:off x="298939" y="184637"/>
          <a:ext cx="11676185" cy="6631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5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5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5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52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5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5491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История</a:t>
                      </a:r>
                      <a:endParaRPr lang="ru-RU" sz="2400" b="1" dirty="0"/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Философия</a:t>
                      </a:r>
                    </a:p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Экономика</a:t>
                      </a:r>
                    </a:p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Психология</a:t>
                      </a:r>
                    </a:p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Иностранный язык</a:t>
                      </a:r>
                    </a:p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rgbClr val="0F36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1381">
                <a:tc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r>
                        <a:rPr lang="en-US" sz="2400" b="1" u="sng" dirty="0" smtClean="0">
                          <a:solidFill>
                            <a:srgbClr val="FFC000"/>
                          </a:solidFill>
                          <a:hlinkClick r:id="rId4" action="ppaction://hlinksldjump"/>
                        </a:rPr>
                        <a:t>200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 smtClean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 smtClean="0">
                          <a:solidFill>
                            <a:srgbClr val="FFC000"/>
                          </a:solidFill>
                          <a:hlinkClick r:id="rId5" action="ppaction://hlinksldjump"/>
                        </a:rPr>
                        <a:t>200</a:t>
                      </a:r>
                      <a:endParaRPr lang="ru-RU" sz="2400" b="1" u="sng" dirty="0" smtClean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 smtClean="0">
                        <a:solidFill>
                          <a:srgbClr val="FFC000"/>
                        </a:solidFill>
                      </a:endParaRPr>
                    </a:p>
                    <a:p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 smtClean="0">
                          <a:solidFill>
                            <a:srgbClr val="FFC000"/>
                          </a:solidFill>
                          <a:hlinkClick r:id="rId6" action="ppaction://hlinksldjump"/>
                        </a:rPr>
                        <a:t>200</a:t>
                      </a:r>
                      <a:endParaRPr lang="ru-RU" sz="2400" b="1" u="sng" dirty="0" smtClean="0">
                        <a:solidFill>
                          <a:srgbClr val="FFC000"/>
                        </a:solidFill>
                      </a:endParaRPr>
                    </a:p>
                    <a:p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 smtClean="0">
                          <a:solidFill>
                            <a:srgbClr val="FFC000"/>
                          </a:solidFill>
                          <a:hlinkClick r:id="rId7" action="ppaction://hlinksldjump"/>
                        </a:rPr>
                        <a:t>200</a:t>
                      </a:r>
                      <a:endParaRPr lang="ru-RU" sz="2400" b="1" u="sng" dirty="0" smtClean="0">
                        <a:solidFill>
                          <a:srgbClr val="FFC000"/>
                        </a:solidFill>
                      </a:endParaRPr>
                    </a:p>
                    <a:p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 smtClean="0">
                          <a:solidFill>
                            <a:srgbClr val="FFC000"/>
                          </a:solidFill>
                          <a:hlinkClick r:id="rId8" action="ppaction://hlinksldjump"/>
                        </a:rPr>
                        <a:t>200</a:t>
                      </a:r>
                      <a:endParaRPr lang="ru-RU" sz="2400" b="1" u="sng" dirty="0" smtClean="0">
                        <a:solidFill>
                          <a:srgbClr val="FFC000"/>
                        </a:solidFill>
                      </a:endParaRPr>
                    </a:p>
                    <a:p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4913">
                <a:tc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r>
                        <a:rPr lang="en-US" sz="2400" b="1" u="sng" dirty="0" smtClean="0">
                          <a:solidFill>
                            <a:srgbClr val="FFC000"/>
                          </a:solidFill>
                          <a:hlinkClick r:id="rId9" action="ppaction://hlinksldjump"/>
                        </a:rPr>
                        <a:t>400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 smtClean="0">
                          <a:solidFill>
                            <a:srgbClr val="FFC000"/>
                          </a:solidFill>
                          <a:hlinkClick r:id="rId10" action="ppaction://hlinksldjump"/>
                        </a:rPr>
                        <a:t>400</a:t>
                      </a:r>
                      <a:endParaRPr lang="ru-RU" sz="2400" b="1" u="sng" dirty="0" smtClean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 smtClean="0">
                          <a:solidFill>
                            <a:srgbClr val="FFC000"/>
                          </a:solidFill>
                          <a:hlinkClick r:id="rId11" action="ppaction://hlinksldjump"/>
                        </a:rPr>
                        <a:t>400</a:t>
                      </a:r>
                      <a:endParaRPr lang="ru-RU" sz="2400" b="1" u="sng" dirty="0" smtClean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 smtClean="0">
                          <a:solidFill>
                            <a:srgbClr val="FFC000"/>
                          </a:solidFill>
                          <a:hlinkClick r:id="rId12" action="ppaction://hlinksldjump"/>
                        </a:rPr>
                        <a:t>400</a:t>
                      </a:r>
                      <a:endParaRPr lang="ru-RU" sz="2400" b="1" u="sng" dirty="0" smtClean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 smtClean="0">
                          <a:solidFill>
                            <a:srgbClr val="FFC000"/>
                          </a:solidFill>
                          <a:hlinkClick r:id="rId13" action="ppaction://hlinksldjump"/>
                        </a:rPr>
                        <a:t>400</a:t>
                      </a:r>
                      <a:endParaRPr lang="ru-RU" sz="2400" b="1" u="sng" dirty="0" smtClean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4913">
                <a:tc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r>
                        <a:rPr lang="en-US" sz="2400" b="1" u="sng" dirty="0" smtClean="0">
                          <a:solidFill>
                            <a:srgbClr val="FFC000"/>
                          </a:solidFill>
                          <a:hlinkClick r:id="rId14" action="ppaction://hlinksldjump"/>
                        </a:rPr>
                        <a:t>600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r>
                        <a:rPr lang="en-US" sz="2400" b="1" u="sng" dirty="0" smtClean="0">
                          <a:solidFill>
                            <a:srgbClr val="FFC000"/>
                          </a:solidFill>
                          <a:hlinkClick r:id="rId15" action="ppaction://hlinksldjump"/>
                        </a:rPr>
                        <a:t>600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 smtClean="0">
                          <a:solidFill>
                            <a:srgbClr val="FFC000"/>
                          </a:solidFill>
                          <a:hlinkClick r:id="rId16" action="ppaction://hlinksldjump"/>
                        </a:rPr>
                        <a:t>600</a:t>
                      </a:r>
                      <a:endParaRPr lang="ru-RU" sz="2400" b="1" u="sng" dirty="0" smtClean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 smtClean="0">
                          <a:solidFill>
                            <a:srgbClr val="FFC000"/>
                          </a:solidFill>
                          <a:hlinkClick r:id="rId17" action="ppaction://hlinksldjump"/>
                        </a:rPr>
                        <a:t>600</a:t>
                      </a:r>
                      <a:endParaRPr lang="ru-RU" sz="2400" b="1" u="sng" dirty="0" smtClean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 smtClean="0">
                          <a:solidFill>
                            <a:srgbClr val="FFC000"/>
                          </a:solidFill>
                          <a:hlinkClick r:id="rId18" action="ppaction://hlinksldjump"/>
                        </a:rPr>
                        <a:t>600</a:t>
                      </a:r>
                      <a:endParaRPr lang="ru-RU" sz="2400" b="1" u="sng" dirty="0" smtClean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4913">
                <a:tc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r>
                        <a:rPr lang="en-US" sz="2400" b="1" u="sng" dirty="0" smtClean="0">
                          <a:solidFill>
                            <a:srgbClr val="FFC000"/>
                          </a:solidFill>
                          <a:hlinkClick r:id="rId19" action="ppaction://hlinksldjump"/>
                        </a:rPr>
                        <a:t>800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 smtClean="0">
                          <a:solidFill>
                            <a:srgbClr val="FFC000"/>
                          </a:solidFill>
                          <a:hlinkClick r:id="rId20" action="ppaction://hlinksldjump"/>
                        </a:rPr>
                        <a:t>800</a:t>
                      </a:r>
                      <a:endParaRPr lang="ru-RU" sz="2400" b="1" u="sng" dirty="0" smtClean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 smtClean="0">
                          <a:solidFill>
                            <a:srgbClr val="FFC000"/>
                          </a:solidFill>
                          <a:hlinkClick r:id="rId21" action="ppaction://hlinksldjump"/>
                        </a:rPr>
                        <a:t>800</a:t>
                      </a:r>
                      <a:endParaRPr lang="ru-RU" sz="2400" b="1" u="sng" dirty="0" smtClean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 smtClean="0">
                          <a:solidFill>
                            <a:srgbClr val="FFC000"/>
                          </a:solidFill>
                          <a:hlinkClick r:id="rId22" action="ppaction://hlinksldjump"/>
                        </a:rPr>
                        <a:t>800</a:t>
                      </a:r>
                      <a:endParaRPr lang="ru-RU" sz="2400" b="1" u="sng" dirty="0" smtClean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 smtClean="0">
                          <a:solidFill>
                            <a:srgbClr val="FFC000"/>
                          </a:solidFill>
                          <a:hlinkClick r:id="rId23" action="ppaction://hlinksldjump"/>
                        </a:rPr>
                        <a:t>800</a:t>
                      </a:r>
                      <a:endParaRPr lang="ru-RU" sz="2400" b="1" u="sng" dirty="0" smtClean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727846"/>
              </p:ext>
            </p:extLst>
          </p:nvPr>
        </p:nvGraphicFramePr>
        <p:xfrm>
          <a:off x="0" y="0"/>
          <a:ext cx="12192000" cy="694943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391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0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1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01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01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0195">
                  <a:extLst>
                    <a:ext uri="{9D8B030D-6E8A-4147-A177-3AD203B41FA5}">
                      <a16:colId xmlns:a16="http://schemas.microsoft.com/office/drawing/2014/main" val="2406129571"/>
                    </a:ext>
                  </a:extLst>
                </a:gridCol>
              </a:tblGrid>
              <a:tr h="992777">
                <a:tc>
                  <a:txBody>
                    <a:bodyPr/>
                    <a:lstStyle/>
                    <a:p>
                      <a:pPr algn="ctr"/>
                      <a:r>
                        <a:rPr lang="ru-RU" sz="2500" b="0" cap="none" spc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Стили</a:t>
                      </a:r>
                      <a:r>
                        <a:rPr lang="ru-RU" sz="2500" b="0" cap="none" spc="0" baseline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Дизайна</a:t>
                      </a:r>
                      <a:endParaRPr lang="ru-RU" sz="2500" b="0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u="none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4" action="ppaction://hlinksldjump"/>
                        </a:rPr>
                        <a:t>10</a:t>
                      </a:r>
                      <a:endParaRPr lang="ru-RU" sz="3500" u="none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9" action="ppaction://hlinksldjump"/>
                        </a:rPr>
                        <a:t>20</a:t>
                      </a:r>
                      <a:endParaRPr lang="ru-RU" sz="35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4" action="ppaction://hlinksldjump"/>
                        </a:rPr>
                        <a:t>30</a:t>
                      </a:r>
                      <a:endParaRPr lang="ru-RU" sz="35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9" action="ppaction://hlinksldjump"/>
                        </a:rPr>
                        <a:t>40</a:t>
                      </a:r>
                      <a:endParaRPr lang="ru-RU" sz="35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24" action="ppaction://hlinksldjump"/>
                        </a:rPr>
                        <a:t>50</a:t>
                      </a:r>
                      <a:endParaRPr lang="ru-RU" sz="35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2777">
                <a:tc>
                  <a:txBody>
                    <a:bodyPr/>
                    <a:lstStyle/>
                    <a:p>
                      <a:pPr algn="ctr"/>
                      <a:r>
                        <a:rPr lang="ru-RU" sz="2500" b="0" cap="none" spc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Орнаменты</a:t>
                      </a:r>
                      <a:endParaRPr lang="ru-RU" sz="2500" b="0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5" action="ppaction://hlinksldjump"/>
                        </a:rPr>
                        <a:t>10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25" action="ppaction://hlinksldjump"/>
                        </a:rPr>
                        <a:t>20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0" action="ppaction://hlinksldjump"/>
                        </a:rPr>
                        <a:t>30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5" action="ppaction://hlinksldjump"/>
                        </a:rPr>
                        <a:t>40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20" action="ppaction://hlinksldjump"/>
                        </a:rPr>
                        <a:t>50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2777">
                <a:tc>
                  <a:txBody>
                    <a:bodyPr/>
                    <a:lstStyle/>
                    <a:p>
                      <a:pPr algn="ctr"/>
                      <a:r>
                        <a:rPr lang="ru-RU" sz="2500" b="0" cap="none" spc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Реклама</a:t>
                      </a:r>
                      <a:endParaRPr lang="ru-RU" sz="2500" b="0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26" action="ppaction://hlinksldjump"/>
                        </a:rPr>
                        <a:t>10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27" action="ppaction://hlinksldjump"/>
                        </a:rPr>
                        <a:t>20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28" action="ppaction://hlinksldjump"/>
                        </a:rPr>
                        <a:t>30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29" action="ppaction://hlinksldjump"/>
                        </a:rPr>
                        <a:t>40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29" action="ppaction://hlinksldjump"/>
                        </a:rPr>
                        <a:t>50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0045431"/>
                  </a:ext>
                </a:extLst>
              </a:tr>
              <a:tr h="992777">
                <a:tc>
                  <a:txBody>
                    <a:bodyPr/>
                    <a:lstStyle/>
                    <a:p>
                      <a:pPr algn="ctr"/>
                      <a:r>
                        <a:rPr lang="ru-RU" sz="2500" b="0" cap="none" spc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Основы</a:t>
                      </a:r>
                      <a:r>
                        <a:rPr lang="ru-RU" sz="2500" b="0" cap="none" spc="0" baseline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композиции</a:t>
                      </a:r>
                      <a:endParaRPr lang="ru-RU" sz="2500" b="0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6" action="ppaction://hlinksldjump"/>
                        </a:rPr>
                        <a:t>10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1" action="ppaction://hlinksldjump"/>
                        </a:rPr>
                        <a:t>20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6" action="ppaction://hlinksldjump"/>
                        </a:rPr>
                        <a:t>30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21" action="ppaction://hlinksldjump"/>
                        </a:rPr>
                        <a:t>40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21" action="ppaction://hlinksldjump"/>
                        </a:rPr>
                        <a:t>50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2777">
                <a:tc>
                  <a:txBody>
                    <a:bodyPr/>
                    <a:lstStyle/>
                    <a:p>
                      <a:pPr algn="ctr"/>
                      <a:r>
                        <a:rPr lang="ru-RU" sz="2500" b="0" cap="none" spc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Графика</a:t>
                      </a:r>
                      <a:endParaRPr lang="ru-RU" sz="2500" b="0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7" action="ppaction://hlinksldjump"/>
                        </a:rPr>
                        <a:t>10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2" action="ppaction://hlinksldjump"/>
                        </a:rPr>
                        <a:t>20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7" action="ppaction://hlinksldjump"/>
                        </a:rPr>
                        <a:t>30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22" action="ppaction://hlinksldjump"/>
                        </a:rPr>
                        <a:t>40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22" action="ppaction://hlinksldjump"/>
                        </a:rPr>
                        <a:t>50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2777">
                <a:tc>
                  <a:txBody>
                    <a:bodyPr/>
                    <a:lstStyle/>
                    <a:p>
                      <a:pPr algn="ctr"/>
                      <a:r>
                        <a:rPr lang="ru-RU" sz="2500" b="0" cap="none" spc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Брендинг</a:t>
                      </a:r>
                      <a:endParaRPr lang="ru-RU" sz="2500" b="0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5" action="ppaction://hlinksldjump"/>
                        </a:rPr>
                        <a:t>10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0" action="ppaction://hlinksldjump"/>
                        </a:rPr>
                        <a:t>20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5" action="ppaction://hlinksldjump"/>
                        </a:rPr>
                        <a:t>30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20" action="ppaction://hlinksldjump"/>
                        </a:rPr>
                        <a:t>40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20" action="ppaction://hlinksldjump"/>
                        </a:rPr>
                        <a:t>50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81034036"/>
                  </a:ext>
                </a:extLst>
              </a:tr>
              <a:tr h="992777">
                <a:tc>
                  <a:txBody>
                    <a:bodyPr/>
                    <a:lstStyle/>
                    <a:p>
                      <a:pPr algn="ctr"/>
                      <a:r>
                        <a:rPr lang="ru-RU" sz="2500" b="0" cap="none" spc="0" dirty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Цветоведение</a:t>
                      </a:r>
                      <a:endParaRPr lang="ru-RU" sz="2500" b="0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8" action="ppaction://hlinksldjump"/>
                        </a:rPr>
                        <a:t>10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3" action="ppaction://hlinksldjump"/>
                        </a:rPr>
                        <a:t>20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30" action="ppaction://hlinksldjump"/>
                        </a:rPr>
                        <a:t>30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8" action="ppaction://hlinksldjump"/>
                        </a:rPr>
                        <a:t>40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31" action="ppaction://hlinksldjump"/>
                        </a:rPr>
                        <a:t>50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2649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16966" y="5719551"/>
            <a:ext cx="375711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выбору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тем→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Картуши, акант, грифоны, стиль гротеск 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Орнаменты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40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834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 action="ppaction://hlinksldjump"/>
              </a:rPr>
              <a:t>Узнать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1284207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Орнаменты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50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image59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73157" y="2628858"/>
            <a:ext cx="4646930" cy="28460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6198" y="2021306"/>
            <a:ext cx="9766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Как назывался этот распространённый элемент орнамента модерна?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637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01738" y="5719551"/>
            <a:ext cx="378757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 к выбору тем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Удар бича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Орнаменты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50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924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1963555" y="764442"/>
            <a:ext cx="777207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Основы композиции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10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806739" y="1922382"/>
            <a:ext cx="2714477" cy="40087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0737" y="1915427"/>
            <a:ext cx="6255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Что характерно для всех этих композиций?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679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16966" y="5719551"/>
            <a:ext cx="375711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выбору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тем→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Ритм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Основы композиции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10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00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136809" y="1014698"/>
            <a:ext cx="759881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Основы композиции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20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122" name="Picture 2" descr="основы композиции в дизайне: 14 тыс изображений найдено в Яндекс.Картинках  | Геометрические фигуры, Графический дизайн, Геометрические принт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672" y="2203391"/>
            <a:ext cx="4195265" cy="327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82637" y="1627286"/>
            <a:ext cx="4426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Что характерно для всех этих композиций?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109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16966" y="5719551"/>
            <a:ext cx="375711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к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выбору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тем→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Динамика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Основы композиции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20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918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 action="ppaction://hlinksldjump"/>
              </a:rPr>
              <a:t>Узнать 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1828800" y="629686"/>
            <a:ext cx="884561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Основы композиции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30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4284" y="2551145"/>
            <a:ext cx="4276725" cy="2371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242" y="1848051"/>
            <a:ext cx="476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Что изображено на рисунке?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030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16966" y="5719551"/>
            <a:ext cx="375711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к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выбору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тем→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Золотое сечение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Основы композиции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30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761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22" y="5506471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 action="ppaction://hlinksldjump"/>
              </a:rPr>
              <a:t>Узнать 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188111" y="1110951"/>
            <a:ext cx="785103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Основы композиции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</a:t>
            </a:r>
            <a:r>
              <a:rPr lang="ru-RU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2498" y="3269400"/>
            <a:ext cx="5048250" cy="1952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9966" y="2387065"/>
            <a:ext cx="8281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Какой прием использован в данных изображениях?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437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57619" y="1061989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Стили дизайна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10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098" name="Picture 2" descr="Зодиак, 1896 - Альфонс Муха - WikiArt.or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005" y="2399745"/>
            <a:ext cx="2309328" cy="309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Выставка «Золотой поцелуй» | Blog Fiest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137" y="2367720"/>
            <a:ext cx="3096661" cy="316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43470" y="1818864"/>
            <a:ext cx="191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Какой стиль?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77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16965" y="5719551"/>
            <a:ext cx="375711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 к выбору тем→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Уравновешенность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Основы композиции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40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447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22" y="5506471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 action="ppaction://hlinksldjump"/>
              </a:rPr>
              <a:t>Узнать 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188111" y="1110951"/>
            <a:ext cx="785103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Основы композиции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</a:t>
            </a:r>
            <a:r>
              <a:rPr lang="ru-RU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6018" y="1925883"/>
            <a:ext cx="1100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Назовите метод </a:t>
            </a:r>
            <a:r>
              <a:rPr lang="ru-RU" dirty="0"/>
              <a:t>построения рисунка в живописи и орнаменте, при котором более далёкие от зрителя предметы изображаются более крупными?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8576" y="2560635"/>
            <a:ext cx="3799844" cy="28538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77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16965" y="5719551"/>
            <a:ext cx="375711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 к выбору тем→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Обратная перспектива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Основы композиции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50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386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 action="ppaction://hlinksldjump"/>
              </a:rPr>
              <a:t>Узнать 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1197579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Графика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10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40557" y="2143311"/>
            <a:ext cx="8855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Robotom"/>
              </a:rPr>
              <a:t>Печатный </a:t>
            </a:r>
            <a:r>
              <a:rPr lang="ru-RU" dirty="0">
                <a:latin typeface="Robotom"/>
              </a:rPr>
              <a:t>оттиск на бумаге изображения со специальной </a:t>
            </a:r>
            <a:r>
              <a:rPr lang="ru-RU" dirty="0" smtClean="0">
                <a:latin typeface="Robotom"/>
              </a:rPr>
              <a:t>формы называется - </a:t>
            </a:r>
            <a:endParaRPr lang="ru-RU" dirty="0"/>
          </a:p>
        </p:txBody>
      </p:sp>
      <p:pic>
        <p:nvPicPr>
          <p:cNvPr id="6146" name="Picture 2" descr="Эстамп — что это такое: виды эстампа, история техники. Примеры эстампов  великих художников различных эпох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110" y="2724303"/>
            <a:ext cx="1969073" cy="25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454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16966" y="5719551"/>
            <a:ext cx="375711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к выбору тем→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Эстамп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Графика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10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55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Прямоугольник 2"/>
          <p:cNvSpPr/>
          <p:nvPr/>
        </p:nvSpPr>
        <p:spPr>
          <a:xfrm>
            <a:off x="2457619" y="1332333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Графика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20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170" name="Picture 2" descr="литография | HiSoUR История культур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10" y="2738123"/>
            <a:ext cx="3998874" cy="266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13211" y="2252312"/>
            <a:ext cx="5595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Как называется вид графики на камне?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799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16965" y="5719551"/>
            <a:ext cx="375711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 к выбору тем→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Литография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Графика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20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533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1187954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Графика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30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6531" y="1933685"/>
            <a:ext cx="102701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азновидность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графического искусства и техники печатной графики, краска наносится  на плоскую металлическую пластину, с которой производится печать на увлажнённую бумагу под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давлением.</a:t>
            </a:r>
            <a:endParaRPr lang="ru-RU" dirty="0"/>
          </a:p>
        </p:txBody>
      </p:sp>
      <p:pic>
        <p:nvPicPr>
          <p:cNvPr id="8194" name="Picture 2" descr="Монотипия – что это такое? | Монотипия – эт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680" y="2694805"/>
            <a:ext cx="4137293" cy="267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51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01738" y="5719551"/>
            <a:ext cx="378757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тем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Монотипия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Графика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30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766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1187954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Графика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40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08523" y="1933685"/>
            <a:ext cx="10578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 называется отпечатанное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произведение графического искусства, представляющее собой гравюрный либо иной оттиск на бумаге с печатной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формы?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b="19619"/>
          <a:stretch/>
        </p:blipFill>
        <p:spPr>
          <a:xfrm>
            <a:off x="4610931" y="2694805"/>
            <a:ext cx="2603725" cy="27247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035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Модерн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Стили дизайна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10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4216966" y="5719551"/>
            <a:ext cx="375711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к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выбору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тем→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972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01738" y="5719551"/>
            <a:ext cx="378757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тем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Эстамп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Графика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40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618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87221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 action="ppaction://hlinksldjump"/>
              </a:rPr>
              <a:t>Узнать 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995448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Графика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50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12783" y="1889304"/>
            <a:ext cx="10202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 называется вид техники графики, где гравирование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связано с применением травящих жидкостей, а производится острыми стальными иглами непосредственно на металле</a:t>
            </a:r>
            <a:endParaRPr lang="ru-RU" dirty="0"/>
          </a:p>
        </p:txBody>
      </p:sp>
      <p:pic>
        <p:nvPicPr>
          <p:cNvPr id="9218" name="Picture 2" descr="Гравюра. Сухая игла — Центр современного искусства «Типография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081" y="2618860"/>
            <a:ext cx="2601132" cy="253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698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16966" y="5719551"/>
            <a:ext cx="375711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 к выбору тем→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Сухая игла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Графика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50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89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4957011" y="5690461"/>
            <a:ext cx="22319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 action="ppaction://hlinksldjump"/>
              </a:rPr>
              <a:t> 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985823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Цветоведение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10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06238" y="1694044"/>
            <a:ext cx="5910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Кто первым сделал цветовой круг?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67" b="14709"/>
          <a:stretch/>
        </p:blipFill>
        <p:spPr>
          <a:xfrm>
            <a:off x="3987364" y="2228655"/>
            <a:ext cx="4050566" cy="31055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93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16966" y="5719551"/>
            <a:ext cx="375711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к выбору тем→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Исаак Ньютон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Цветоведение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10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7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1033950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Цветоведение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20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6552" y="1835299"/>
            <a:ext cx="98658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Чей цветовой круг–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3 первичных, 3 вторичных и 6 третичных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цветов, причем дополнительные цвета дают при смешении серый?</a:t>
            </a:r>
            <a:endParaRPr lang="ru-RU" dirty="0"/>
          </a:p>
        </p:txBody>
      </p:sp>
      <p:pic>
        <p:nvPicPr>
          <p:cNvPr id="11266" name="Picture 2" descr="Круг Иттена: шпаргалка сочетаемости цветов в дизайн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371" y="2672577"/>
            <a:ext cx="2511050" cy="254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6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155250" y="5719551"/>
            <a:ext cx="388054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 к выбору тем→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Иоганнес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Иттен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Цветоведение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20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382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745192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Цветоведение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30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314" name="Picture 2" descr="Родственно-контрастная (гармоничная) цветовая схема: color_harmony —  LiveJourn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347" y="2527489"/>
            <a:ext cx="2876550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59731" y="1655545"/>
            <a:ext cx="6715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Как называется этот вид цветовой гармонии?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296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16966" y="5719551"/>
            <a:ext cx="375711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к выбору тем→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Аналоговая или родственная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Цветоведение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30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190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1110951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Цветоведение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40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99848" y="1857675"/>
            <a:ext cx="6574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Как называется этот тип сочетания цветов?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16749" r="18432"/>
          <a:stretch/>
        </p:blipFill>
        <p:spPr>
          <a:xfrm>
            <a:off x="4350619" y="2502114"/>
            <a:ext cx="3234087" cy="28511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142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760" y="642688"/>
            <a:ext cx="10759642" cy="457892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9"/>
            <a:ext cx="2352552" cy="806590"/>
          </a:xfrm>
          <a:prstGeom prst="rect">
            <a:avLst/>
          </a:prstGeom>
        </p:spPr>
      </p:pic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5323591" y="5690466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 action="ppaction://hlinksldjump"/>
              </a:rPr>
              <a:t>Узнать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918445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Стили дизайна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20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74" name="Picture 2" descr="Владимир Маяковский: творческая деятельность поэта, рекламиста, редактора,  актера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094" y="2246243"/>
            <a:ext cx="2276532" cy="311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Восхитительные рекламные плакаты из СССР: Маяковский, Родченко, наив и  красота | MC.tod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600" y="2261756"/>
            <a:ext cx="2302044" cy="314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2287" y="1848678"/>
            <a:ext cx="8955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Кто автор большинства плакатов советского конструктивизма?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3683" y="2305235"/>
            <a:ext cx="2250467" cy="30988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17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01738" y="5719551"/>
            <a:ext cx="378757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 к выбору тем→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Контрастное или </a:t>
            </a:r>
            <a:r>
              <a:rPr lang="ru-RU" sz="3500" b="1" cap="none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комплиментарное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Цветоведение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40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899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1110951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Цветоведение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</a:t>
            </a:r>
            <a:r>
              <a:rPr lang="ru-RU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99848" y="1857675"/>
            <a:ext cx="6574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Как называется этот вид цветовой гармонии?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2867" t="16052" r="1738" b="20158"/>
          <a:stretch/>
        </p:blipFill>
        <p:spPr>
          <a:xfrm>
            <a:off x="3147460" y="2417954"/>
            <a:ext cx="5815329" cy="29164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651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01738" y="5719551"/>
            <a:ext cx="378757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 к выбору тем→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Монохромная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Цветоведение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5 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78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 action="ppaction://hlinksldjump"/>
              </a:rPr>
              <a:t>Узнать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745192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Реклама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10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17044" y="1655545"/>
            <a:ext cx="8958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Рекламные </a:t>
            </a:r>
            <a:r>
              <a:rPr lang="ru-RU" dirty="0"/>
              <a:t>конструкции, периодически меняющие изображение путем поворота треугольных элементов, на которые нанесена реклама - это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3397" y="2686257"/>
            <a:ext cx="3238500" cy="2428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554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16966" y="5719551"/>
            <a:ext cx="375711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к выбору тем→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Призматрон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Реклама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10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439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 action="ppaction://hlinksldjump"/>
              </a:rPr>
              <a:t>Узнать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745192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Реклама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</a:t>
            </a:r>
            <a:r>
              <a:rPr lang="ru-RU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30575" y="1567081"/>
            <a:ext cx="767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Материалы для оформления мест продаж и не только- это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4764" y="2310063"/>
            <a:ext cx="3568701" cy="29739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95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16966" y="5719551"/>
            <a:ext cx="375711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к выбору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тем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 — </a:t>
            </a:r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материалы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Реклама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164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 action="ppaction://hlinksldjump"/>
              </a:rPr>
              <a:t>Узнать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745192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Реклама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</a:t>
            </a:r>
            <a:r>
              <a:rPr lang="en-US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5011" y="1655545"/>
            <a:ext cx="11482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Издание </a:t>
            </a:r>
            <a:r>
              <a:rPr lang="ru-RU" dirty="0"/>
              <a:t>в виде одного листа печатного материала, сфальцованного любым способом в два или более </a:t>
            </a:r>
            <a:r>
              <a:rPr lang="ru-RU" dirty="0" smtClean="0"/>
              <a:t>сгибов, например гармошкой- это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8222" y="2590620"/>
            <a:ext cx="4876800" cy="2343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706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16966" y="5719551"/>
            <a:ext cx="375711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к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выбору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тем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Буклет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Реклама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</a:t>
            </a: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47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 action="ppaction://hlinksldjump"/>
              </a:rPr>
              <a:t>Узнать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745192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Реклама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40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35782" y="1655545"/>
            <a:ext cx="9439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Краткая, броская, легко запоминающаяся фраза, выражающая суть рекламного сообщения, вызывающая интерес и позволяющая идентифицировать товар или фирму это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3645" y="2581287"/>
            <a:ext cx="4325954" cy="28816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7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16966" y="5719551"/>
            <a:ext cx="375711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 к выбору тем→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В. Маяковский</a:t>
            </a:r>
            <a:br>
              <a:rPr lang="ru-RU" sz="40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40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А. Родченко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Стили дизайна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20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152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01737" y="5719551"/>
            <a:ext cx="378757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к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выбору</a:t>
            </a:r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тем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Слоган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Реклама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4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732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 action="ppaction://hlinksldjump"/>
              </a:rPr>
              <a:t>Узнать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745192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Реклама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50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35782" y="1655545"/>
            <a:ext cx="9439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Как называется операция </a:t>
            </a:r>
            <a:r>
              <a:rPr lang="ru-RU" dirty="0"/>
              <a:t>нанесения прямолинейной бороздки на лист </a:t>
            </a:r>
            <a:r>
              <a:rPr lang="ru-RU" dirty="0" smtClean="0"/>
              <a:t>бумаги? Необходима </a:t>
            </a:r>
            <a:r>
              <a:rPr lang="ru-RU" dirty="0"/>
              <a:t>для последующего сложения по линии бумаги плотностью более 175 г/м² или </a:t>
            </a:r>
            <a:r>
              <a:rPr lang="ru-RU" dirty="0" smtClean="0"/>
              <a:t>картона.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2852" y="2598851"/>
            <a:ext cx="4899590" cy="26036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81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01737" y="5719551"/>
            <a:ext cx="378757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к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выбору</a:t>
            </a:r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тем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Биговка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Реклама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5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007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 action="ppaction://hlinksldjump"/>
              </a:rPr>
              <a:t>Узнать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745192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Брендинг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10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84420" y="1655545"/>
            <a:ext cx="942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</a:t>
            </a:r>
            <a:r>
              <a:rPr lang="ru-RU" dirty="0" smtClean="0"/>
              <a:t>вод </a:t>
            </a:r>
            <a:r>
              <a:rPr lang="ru-RU" dirty="0"/>
              <a:t>правил, регламентирующих управление фирменным стилем и брендом в </a:t>
            </a:r>
            <a:r>
              <a:rPr lang="ru-RU" dirty="0" smtClean="0"/>
              <a:t>целом -это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8631" y="2532934"/>
            <a:ext cx="3935981" cy="2458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530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01737" y="5719551"/>
            <a:ext cx="378757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к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выбору</a:t>
            </a:r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тем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Брендбук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Брендинг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1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758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 action="ppaction://hlinksldjump"/>
              </a:rPr>
              <a:t>Узнать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745192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Брендинг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20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0514" y="1655545"/>
            <a:ext cx="11097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Короткий </a:t>
            </a:r>
            <a:r>
              <a:rPr lang="ru-RU" dirty="0"/>
              <a:t>художественный текст, который доносит позиционирование бренда до потребителя в интересной и доступной </a:t>
            </a:r>
            <a:r>
              <a:rPr lang="ru-RU" dirty="0" smtClean="0"/>
              <a:t>форме</a:t>
            </a:r>
            <a:r>
              <a:rPr lang="ru-RU" dirty="0"/>
              <a:t> </a:t>
            </a:r>
            <a:r>
              <a:rPr lang="ru-RU" dirty="0" smtClean="0"/>
              <a:t>-это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8425" y="2461870"/>
            <a:ext cx="4548444" cy="28776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553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01737" y="5719551"/>
            <a:ext cx="378757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к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выбору</a:t>
            </a:r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тем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1617044"/>
            <a:ext cx="10759642" cy="1472665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Легенда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Брендинг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2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722" y="3089709"/>
            <a:ext cx="4762848" cy="2510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19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 action="ppaction://hlinksldjump"/>
              </a:rPr>
              <a:t>Узнать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745192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Брендинг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30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0514" y="1655545"/>
            <a:ext cx="11097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Методика брендинга, с помощью которой возможно создание </a:t>
            </a:r>
            <a:r>
              <a:rPr lang="ru-RU" dirty="0"/>
              <a:t>языка бренда по всем 5 параметрам контакта потребителя с продуктом и упаковкой, рекламой и магазином и другими атрибутами или элементами продвижения.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6173" y="2769822"/>
            <a:ext cx="3940898" cy="2622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116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01737" y="5719551"/>
            <a:ext cx="378757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к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выбору</a:t>
            </a:r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тем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1617044"/>
            <a:ext cx="10759642" cy="1472665"/>
          </a:xfrm>
        </p:spPr>
        <p:txBody>
          <a:bodyPr>
            <a:normAutofit/>
          </a:bodyPr>
          <a:lstStyle/>
          <a:p>
            <a:pPr algn="ctr"/>
            <a: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«5 SENSES» 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Брендинг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060" y="3089709"/>
            <a:ext cx="4286927" cy="24113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547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 action="ppaction://hlinksldjump"/>
              </a:rPr>
              <a:t>Узнать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745192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Брендинг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</a:t>
            </a:r>
            <a:r>
              <a:rPr lang="ru-RU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0514" y="1655545"/>
            <a:ext cx="11097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Процесс </a:t>
            </a:r>
            <a:r>
              <a:rPr lang="ru-RU" dirty="0"/>
              <a:t>создания бренда магазина, салона, торгового центра, а также любой другой торговой точки или розничной </a:t>
            </a:r>
            <a:r>
              <a:rPr lang="ru-RU" dirty="0" smtClean="0"/>
              <a:t>сети -это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3478" y="2510045"/>
            <a:ext cx="4572000" cy="2781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918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 action="ppaction://hlinksldjump"/>
              </a:rPr>
              <a:t>Узнать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860695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Стили дизайна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30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185" y="2121883"/>
            <a:ext cx="5578873" cy="32821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6378" y="1645919"/>
            <a:ext cx="3012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Что это за стиль?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985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01737" y="5719551"/>
            <a:ext cx="378757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к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выбору</a:t>
            </a:r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тем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117558"/>
            <a:ext cx="10759642" cy="97215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Ритейл-</a:t>
            </a:r>
            <a:r>
              <a:rPr lang="ru-RU" sz="3500" b="1" cap="none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брендинг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Брендинг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4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866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292331" y="5690461"/>
            <a:ext cx="16085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 action="ppaction://hlinksldjump"/>
              </a:rPr>
              <a:t>Узнать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 action="ppaction://hlinksldjump"/>
              </a:rPr>
              <a:t> 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745192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Брендинг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</a:t>
            </a:r>
            <a:r>
              <a:rPr lang="ru-RU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0514" y="1655545"/>
            <a:ext cx="11097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Как называется </a:t>
            </a:r>
            <a:r>
              <a:rPr lang="ru-RU" dirty="0"/>
              <a:t>методика </a:t>
            </a:r>
            <a:r>
              <a:rPr lang="ru-RU" dirty="0" smtClean="0"/>
              <a:t>брендинга определения </a:t>
            </a:r>
            <a:r>
              <a:rPr lang="ru-RU" dirty="0"/>
              <a:t>целевой аудитории, </a:t>
            </a:r>
            <a:r>
              <a:rPr lang="ru-RU" dirty="0" smtClean="0"/>
              <a:t>при которой выстраивается схема идеального потребителя с его возможными предпочтениями?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/>
          <a:srcRect l="8815" t="14205" r="10261" b="15910"/>
          <a:stretch/>
        </p:blipFill>
        <p:spPr>
          <a:xfrm>
            <a:off x="3389761" y="2492823"/>
            <a:ext cx="5745860" cy="27911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95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01737" y="5719551"/>
            <a:ext cx="378757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к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выбору</a:t>
            </a:r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тем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117558"/>
            <a:ext cx="10759642" cy="97215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Метод персонажей</a:t>
            </a:r>
            <a:b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Consumer Profile</a:t>
            </a:r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Брендинг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5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536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292332" y="5690461"/>
            <a:ext cx="16085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 action="ppaction://hlinksldjump"/>
              </a:rPr>
              <a:t>Узнать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 action="ppaction://hlinksldjump"/>
              </a:rPr>
              <a:t> 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745192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Все обо всем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10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3019" y="1655545"/>
            <a:ext cx="10905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Назовите одно из средств композиции, которое в переводе с французского означает «оттенок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», «едва заметный переход» или «тонкое различие в чём-либо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»?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4354" y="2704497"/>
            <a:ext cx="5395691" cy="23680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892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01736" y="5719551"/>
            <a:ext cx="378757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к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выбору</a:t>
            </a:r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тем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117558"/>
            <a:ext cx="10759642" cy="972151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Нюанс</a:t>
            </a: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Брендинг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1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847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292332" y="5690461"/>
            <a:ext cx="16085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 action="ppaction://hlinksldjump"/>
              </a:rPr>
              <a:t>Узнать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 action="ppaction://hlinksldjump"/>
              </a:rPr>
              <a:t> 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745192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Все обо всем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</a:t>
            </a:r>
            <a:r>
              <a:rPr lang="ru-RU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48564" y="1655545"/>
            <a:ext cx="924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latin typeface="Times New Roman" panose="02020603050405020304" pitchFamily="18" charset="0"/>
                <a:ea typeface="Calibri" panose="020F0502020204030204" pitchFamily="34" charset="0"/>
              </a:rPr>
              <a:t>Как в полиграфии</a:t>
            </a:r>
            <a:r>
              <a:rPr lang="ru-RU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</a:rPr>
              <a:t>называются места сгиба или места складывания листа?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/>
          <a:srcRect t="22713" b="19894"/>
          <a:stretch/>
        </p:blipFill>
        <p:spPr>
          <a:xfrm>
            <a:off x="4574372" y="2819870"/>
            <a:ext cx="2876550" cy="2252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932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01736" y="5719551"/>
            <a:ext cx="378757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к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выбору</a:t>
            </a:r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тем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117558"/>
            <a:ext cx="10759642" cy="972151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Фальц</a:t>
            </a: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Брендинг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840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292332" y="5690461"/>
            <a:ext cx="16085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 action="ppaction://hlinksldjump"/>
              </a:rPr>
              <a:t>Узнать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 action="ppaction://hlinksldjump"/>
              </a:rPr>
              <a:t> 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745192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Все обо всем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30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9272" y="1655545"/>
            <a:ext cx="10809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Как называется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ид наружной рекламы, устойчивая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двусторонняя конструкция различного размера, имеющая четыре опорных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ножки?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6371" y="2426481"/>
            <a:ext cx="2228850" cy="2857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753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01736" y="5719551"/>
            <a:ext cx="378757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к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выбору</a:t>
            </a:r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тем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117558"/>
            <a:ext cx="10759642" cy="972151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Штендер</a:t>
            </a: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Брендинг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2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24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292332" y="5690461"/>
            <a:ext cx="16085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 action="ppaction://hlinksldjump"/>
              </a:rPr>
              <a:t>Узнать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 action="ppaction://hlinksldjump"/>
              </a:rPr>
              <a:t> 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745192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Все обо всем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</a:t>
            </a:r>
            <a:r>
              <a:rPr lang="ru-RU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9272" y="1655545"/>
            <a:ext cx="10809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Как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называется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гравюра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на дереве, разновидность тиражной графики, техника высокой печати на бумаге посредством оттиска зеркального изображения с гравированной деревянной доски?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4639" y="2368015"/>
            <a:ext cx="1936016" cy="3036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772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16966" y="5719551"/>
            <a:ext cx="375711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к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выбору тем→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Ар </a:t>
            </a:r>
            <a:r>
              <a:rPr lang="ru-RU" sz="3500" b="1" cap="none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нуво</a:t>
            </a:r>
            <a: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Стили дизайна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30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303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01736" y="5719551"/>
            <a:ext cx="378757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к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выбору</a:t>
            </a:r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тем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117558"/>
            <a:ext cx="10759642" cy="972151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Ксилография</a:t>
            </a: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Брендинг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141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292332" y="5690461"/>
            <a:ext cx="16085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 action="ppaction://hlinksldjump"/>
              </a:rPr>
              <a:t>Узнать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 action="ppaction://hlinksldjump"/>
              </a:rPr>
              <a:t> 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745192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Все обо всем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50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7912" y="1655545"/>
            <a:ext cx="10260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Как называется этот тип сочетания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4 цветов, где один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тон основной, два дополняющих, а еще один служит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акцентирующим?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/>
          <a:srcRect t="37580" b="3061"/>
          <a:stretch/>
        </p:blipFill>
        <p:spPr>
          <a:xfrm>
            <a:off x="4750010" y="2808730"/>
            <a:ext cx="2525274" cy="26661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133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201736" y="5719551"/>
            <a:ext cx="378757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к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выбору</a:t>
            </a:r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тем</a:t>
            </a:r>
            <a:r>
              <a:rPr lang="ru-RU" sz="2500" u="sng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117558"/>
            <a:ext cx="10759642" cy="972151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Тетрада</a:t>
            </a:r>
            <a: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500" b="1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Брендинг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5</a:t>
            </a:r>
            <a:r>
              <a:rPr lang="en-US" sz="2000" cap="none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16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323591" y="5690461"/>
            <a:ext cx="15460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 action="ppaction://hlinksldjump"/>
              </a:rPr>
              <a:t>ответ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928073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Стили дизайна</a:t>
            </a:r>
            <a:r>
              <a:rPr 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40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Обри Бердслея | Проекты Георгия Шостакович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016" y="2180329"/>
            <a:ext cx="2407038" cy="322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y bookshelf: 20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71" y="2180329"/>
            <a:ext cx="2369011" cy="320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3104" y="1713296"/>
            <a:ext cx="523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Кто автор этих иллюстраций? Какой стиль?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574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ISPRING_PLAYERS_CUSTOMIZATION" val="UEsDBBQAAgAIAAlvgUi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BAgAAFAACAAgACW+BSKkBxHb7AgAAsAgAABQAAAAAAAAAAQAAAAAAAAAAAHVuaXZlcnNhbC9wbGF5ZXIueG1sUEsFBgAAAAABAAEAQgAAAC0DAAAAAA=="/>
  <p:tag name="ISPRING_PRESENTATION_TITLE" val="СВОЯ ИГРА"/>
  <p:tag name="ARTICULATE_SLIDE_COUNT" val="42"/>
  <p:tag name="ARTICULATE_PROJECT_OPEN" val="0"/>
  <p:tag name="ISPRING_UUID" val="{057A1C99-AAD4-4B36-81AC-138FA0944F7E}"/>
  <p:tag name="ISPRING_RESOURCE_FOLDER" val="C:\Users\olga.kokoulina\Documents\СВОЯ ИГРА - Copy\"/>
  <p:tag name="ISPRING_PRESENTATION_PATH" val="C:\Users\olga.kokoulina\Documents\СВОЯ ИГРА - Copy.pptx"/>
  <p:tag name="ISPRING_PROJECT_FOLDER_UPDATED" val="1"/>
  <p:tag name="ISPRING_SCREEN_RECS_UPDATED" val="C:\Users\olga.kokoulina\Documents\СВОЯ ИГРА - Copy"/>
  <p:tag name="ISPRING_RESOURCE_PATHS_HASH_PRESENTER" val="30a29568428e1fbe1e9622116143a56fc151e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Тема Office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EE599"/>
      </a:hlink>
      <a:folHlink>
        <a:srgbClr val="2D519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5904</TotalTime>
  <Words>1303</Words>
  <Application>Microsoft Office PowerPoint</Application>
  <PresentationFormat>Широкоэкранный</PresentationFormat>
  <Paragraphs>372</Paragraphs>
  <Slides>82</Slides>
  <Notes>82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9" baseType="lpstr">
      <vt:lpstr>Arial</vt:lpstr>
      <vt:lpstr>Calibri</vt:lpstr>
      <vt:lpstr>Calibri Light</vt:lpstr>
      <vt:lpstr>Open Sans</vt:lpstr>
      <vt:lpstr>Robotom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Модерн  Стили дизайна / Вопрос за 10</vt:lpstr>
      <vt:lpstr> </vt:lpstr>
      <vt:lpstr>В. Маяковский А. Родченко  Стили дизайна / Вопрос за 20</vt:lpstr>
      <vt:lpstr>Презентация PowerPoint</vt:lpstr>
      <vt:lpstr>Ар нуво  Стили дизайна / Вопрос за 30</vt:lpstr>
      <vt:lpstr>Презентация PowerPoint</vt:lpstr>
      <vt:lpstr>Обри ВИНСЕНТ БЕРДСЛЕЙ, стиль МОДЕРН     Стили дизайна / Вопрос за 800</vt:lpstr>
      <vt:lpstr>Презентация PowerPoint</vt:lpstr>
      <vt:lpstr>И. Я. Билибин  Стили дизайна / Вопрос за 50   </vt:lpstr>
      <vt:lpstr>Презентация PowerPoint</vt:lpstr>
      <vt:lpstr>Меандр  Орнаменты / Вопрос за 10</vt:lpstr>
      <vt:lpstr>Презентация PowerPoint</vt:lpstr>
      <vt:lpstr>Акант  Орнаменты / Вопрос за 20</vt:lpstr>
      <vt:lpstr>Презентация PowerPoint</vt:lpstr>
      <vt:lpstr>Канделябр  Орнаменты / Вопрос за 30</vt:lpstr>
      <vt:lpstr>Презентация PowerPoint</vt:lpstr>
      <vt:lpstr>Картуши, акант, грифоны, стиль гротеск   Орнаменты / Вопрос за 40</vt:lpstr>
      <vt:lpstr>Презентация PowerPoint</vt:lpstr>
      <vt:lpstr>Удар бича  Орнаменты / Вопрос за 50</vt:lpstr>
      <vt:lpstr>Презентация PowerPoint</vt:lpstr>
      <vt:lpstr>Ритм  Основы композиции / Вопрос за 10</vt:lpstr>
      <vt:lpstr>Презентация PowerPoint</vt:lpstr>
      <vt:lpstr>Динамика  Основы композиции / Вопрос за 20</vt:lpstr>
      <vt:lpstr>Презентация PowerPoint</vt:lpstr>
      <vt:lpstr>Золотое сечение  Основы композиции / Вопрос за 30</vt:lpstr>
      <vt:lpstr>Презентация PowerPoint</vt:lpstr>
      <vt:lpstr>Уравновешенность  Основы композиции / Вопрос за 40</vt:lpstr>
      <vt:lpstr>Презентация PowerPoint</vt:lpstr>
      <vt:lpstr>Обратная перспектива  Основы композиции / Вопрос за 50</vt:lpstr>
      <vt:lpstr>Презентация PowerPoint</vt:lpstr>
      <vt:lpstr>Эстамп  Графика / Вопрос за 10</vt:lpstr>
      <vt:lpstr>Презентация PowerPoint</vt:lpstr>
      <vt:lpstr>Литография  Графика / Вопрос за 20</vt:lpstr>
      <vt:lpstr>Презентация PowerPoint</vt:lpstr>
      <vt:lpstr>Монотипия  Графика / Вопрос за 30</vt:lpstr>
      <vt:lpstr>Презентация PowerPoint</vt:lpstr>
      <vt:lpstr>Эстамп  Графика / Вопрос за 40</vt:lpstr>
      <vt:lpstr>Презентация PowerPoint</vt:lpstr>
      <vt:lpstr>Сухая игла  Графика / Вопрос за 50</vt:lpstr>
      <vt:lpstr>Презентация PowerPoint</vt:lpstr>
      <vt:lpstr>Исаак Ньютон  Цветоведение / Вопрос за 10</vt:lpstr>
      <vt:lpstr>Презентация PowerPoint</vt:lpstr>
      <vt:lpstr>Иоганнес Иттен  Цветоведение / Вопрос за 20</vt:lpstr>
      <vt:lpstr>Презентация PowerPoint</vt:lpstr>
      <vt:lpstr>Аналоговая или родственная  Цветоведение / Вопрос за 30</vt:lpstr>
      <vt:lpstr>Презентация PowerPoint</vt:lpstr>
      <vt:lpstr>Контрастное или комплиментарное  Цветоведение / Вопрос за 40</vt:lpstr>
      <vt:lpstr>Презентация PowerPoint</vt:lpstr>
      <vt:lpstr>Монохромная  Цветоведение / Вопрос за 5 0</vt:lpstr>
      <vt:lpstr>Презентация PowerPoint</vt:lpstr>
      <vt:lpstr>Призматрон  Реклама / Вопрос за 10</vt:lpstr>
      <vt:lpstr>Презентация PowerPoint</vt:lpstr>
      <vt:lpstr>POS — материалы  Реклама / Вопрос за 20</vt:lpstr>
      <vt:lpstr>Презентация PowerPoint</vt:lpstr>
      <vt:lpstr>Буклет  Реклама / Вопрос за 30</vt:lpstr>
      <vt:lpstr>Презентация PowerPoint</vt:lpstr>
      <vt:lpstr>Слоган  Реклама / Вопрос за 40</vt:lpstr>
      <vt:lpstr>Презентация PowerPoint</vt:lpstr>
      <vt:lpstr>Биговка  Реклама / Вопрос за 50</vt:lpstr>
      <vt:lpstr>Презентация PowerPoint</vt:lpstr>
      <vt:lpstr>Брендбук  Брендинг / Вопрос за 10</vt:lpstr>
      <vt:lpstr>Презентация PowerPoint</vt:lpstr>
      <vt:lpstr>Легенда  Брендинг / Вопрос за 20</vt:lpstr>
      <vt:lpstr>Презентация PowerPoint</vt:lpstr>
      <vt:lpstr>«5 SENSES»   Брендинг / Вопрос за 30</vt:lpstr>
      <vt:lpstr>Презентация PowerPoint</vt:lpstr>
      <vt:lpstr>  Ритейл-брендинг  Брендинг / Вопрос за 40</vt:lpstr>
      <vt:lpstr>Презентация PowerPoint</vt:lpstr>
      <vt:lpstr>  Метод персонажей (Consumer Profile)  Брендинг / Вопрос за 50</vt:lpstr>
      <vt:lpstr>Презентация PowerPoint</vt:lpstr>
      <vt:lpstr>Нюанс Брендинг / Вопрос за 10</vt:lpstr>
      <vt:lpstr>Презентация PowerPoint</vt:lpstr>
      <vt:lpstr>Фальц Брендинг / Вопрос за 20</vt:lpstr>
      <vt:lpstr>Презентация PowerPoint</vt:lpstr>
      <vt:lpstr>Штендер Брендинг / Вопрос за 20</vt:lpstr>
      <vt:lpstr>Презентация PowerPoint</vt:lpstr>
      <vt:lpstr>Ксилография Брендинг / Вопрос за 40</vt:lpstr>
      <vt:lpstr>Презентация PowerPoint</vt:lpstr>
      <vt:lpstr>Тетрада Брендинг / Вопрос за 50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СВОЯ ИГРА</dc:title>
  <dc:creator>гудыма</dc:creator>
  <cp:lastModifiedBy>admin</cp:lastModifiedBy>
  <cp:revision>1</cp:revision>
  <dcterms:created xsi:type="dcterms:W3CDTF">2017-04-04T07:27:35Z</dcterms:created>
  <dcterms:modified xsi:type="dcterms:W3CDTF">2021-06-12T00:05:04Z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F2CB6D5A-1B8B-4A8E-ADC4-3A0669CDCAD4</vt:lpwstr>
  </property>
  <property fmtid="{D5CDD505-2E9C-101B-9397-08002B2CF9AE}" pid="3" name="ArticulatePath">
    <vt:lpwstr>Презентация2</vt:lpwstr>
  </property>
</Properties>
</file>