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6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4" r:id="rId24"/>
    <p:sldId id="285" r:id="rId25"/>
    <p:sldId id="278" r:id="rId26"/>
    <p:sldId id="279" r:id="rId27"/>
    <p:sldId id="280" r:id="rId28"/>
    <p:sldId id="281" r:id="rId29"/>
    <p:sldId id="282" r:id="rId30"/>
    <p:sldId id="283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A4A4"/>
    <a:srgbClr val="FF7575"/>
    <a:srgbClr val="1FF5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2B99C-1F35-4401-B282-6433A96A9D4A}" type="datetimeFigureOut">
              <a:rPr lang="ru-RU" smtClean="0"/>
              <a:t>07.10.2023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E1BEA-0DF1-4C1C-B4B8-EBDB48BA4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525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2B99C-1F35-4401-B282-6433A96A9D4A}" type="datetimeFigureOut">
              <a:rPr lang="ru-RU" smtClean="0"/>
              <a:t>07.10.2023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E1BEA-0DF1-4C1C-B4B8-EBDB48BA4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262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2B99C-1F35-4401-B282-6433A96A9D4A}" type="datetimeFigureOut">
              <a:rPr lang="ru-RU" smtClean="0"/>
              <a:t>07.10.2023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E1BEA-0DF1-4C1C-B4B8-EBDB48BA4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673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2B99C-1F35-4401-B282-6433A96A9D4A}" type="datetimeFigureOut">
              <a:rPr lang="ru-RU" smtClean="0"/>
              <a:t>07.10.2023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E1BEA-0DF1-4C1C-B4B8-EBDB48BA4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119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2B99C-1F35-4401-B282-6433A96A9D4A}" type="datetimeFigureOut">
              <a:rPr lang="ru-RU" smtClean="0"/>
              <a:t>07.10.2023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E1BEA-0DF1-4C1C-B4B8-EBDB48BA4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034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2B99C-1F35-4401-B282-6433A96A9D4A}" type="datetimeFigureOut">
              <a:rPr lang="ru-RU" smtClean="0"/>
              <a:t>07.10.2023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E1BEA-0DF1-4C1C-B4B8-EBDB48BA4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914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2B99C-1F35-4401-B282-6433A96A9D4A}" type="datetimeFigureOut">
              <a:rPr lang="ru-RU" smtClean="0"/>
              <a:t>07.10.2023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E1BEA-0DF1-4C1C-B4B8-EBDB48BA4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26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2B99C-1F35-4401-B282-6433A96A9D4A}" type="datetimeFigureOut">
              <a:rPr lang="ru-RU" smtClean="0"/>
              <a:t>07.10.2023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E1BEA-0DF1-4C1C-B4B8-EBDB48BA4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534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2B99C-1F35-4401-B282-6433A96A9D4A}" type="datetimeFigureOut">
              <a:rPr lang="ru-RU" smtClean="0"/>
              <a:t>07.10.2023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E1BEA-0DF1-4C1C-B4B8-EBDB48BA4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926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2B99C-1F35-4401-B282-6433A96A9D4A}" type="datetimeFigureOut">
              <a:rPr lang="ru-RU" smtClean="0"/>
              <a:t>07.10.2023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E1BEA-0DF1-4C1C-B4B8-EBDB48BA4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159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2B99C-1F35-4401-B282-6433A96A9D4A}" type="datetimeFigureOut">
              <a:rPr lang="ru-RU" smtClean="0"/>
              <a:t>07.10.2023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E1BEA-0DF1-4C1C-B4B8-EBDB48BA4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071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2B99C-1F35-4401-B282-6433A96A9D4A}" type="datetimeFigureOut">
              <a:rPr lang="ru-RU" smtClean="0"/>
              <a:t>07.10.2023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E1BEA-0DF1-4C1C-B4B8-EBDB48BA4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070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1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7.xml"/><Relationship Id="rId18" Type="http://schemas.openxmlformats.org/officeDocument/2006/relationships/slide" Target="slide27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21" Type="http://schemas.openxmlformats.org/officeDocument/2006/relationships/slide" Target="slide33.xml"/><Relationship Id="rId7" Type="http://schemas.openxmlformats.org/officeDocument/2006/relationships/slide" Target="slide5.xml"/><Relationship Id="rId12" Type="http://schemas.openxmlformats.org/officeDocument/2006/relationships/slide" Target="slide15.xml"/><Relationship Id="rId17" Type="http://schemas.openxmlformats.org/officeDocument/2006/relationships/slide" Target="slide25.xml"/><Relationship Id="rId25" Type="http://schemas.openxmlformats.org/officeDocument/2006/relationships/slide" Target="slide41.xml"/><Relationship Id="rId2" Type="http://schemas.openxmlformats.org/officeDocument/2006/relationships/audio" Target="../media/media1.mp3"/><Relationship Id="rId16" Type="http://schemas.openxmlformats.org/officeDocument/2006/relationships/slide" Target="slide23.xml"/><Relationship Id="rId20" Type="http://schemas.openxmlformats.org/officeDocument/2006/relationships/slide" Target="slide31.xml"/><Relationship Id="rId1" Type="http://schemas.microsoft.com/office/2007/relationships/media" Target="../media/media1.mp3"/><Relationship Id="rId6" Type="http://schemas.openxmlformats.org/officeDocument/2006/relationships/slide" Target="slide3.xml"/><Relationship Id="rId11" Type="http://schemas.openxmlformats.org/officeDocument/2006/relationships/slide" Target="slide13.xml"/><Relationship Id="rId24" Type="http://schemas.openxmlformats.org/officeDocument/2006/relationships/slide" Target="slide39.xml"/><Relationship Id="rId5" Type="http://schemas.microsoft.com/office/2007/relationships/hdphoto" Target="../media/hdphoto1.wdp"/><Relationship Id="rId15" Type="http://schemas.openxmlformats.org/officeDocument/2006/relationships/slide" Target="slide21.xml"/><Relationship Id="rId23" Type="http://schemas.openxmlformats.org/officeDocument/2006/relationships/slide" Target="slide37.xml"/><Relationship Id="rId10" Type="http://schemas.openxmlformats.org/officeDocument/2006/relationships/slide" Target="slide11.xml"/><Relationship Id="rId19" Type="http://schemas.openxmlformats.org/officeDocument/2006/relationships/slide" Target="slide29.xml"/><Relationship Id="rId4" Type="http://schemas.openxmlformats.org/officeDocument/2006/relationships/image" Target="../media/image2.png"/><Relationship Id="rId9" Type="http://schemas.openxmlformats.org/officeDocument/2006/relationships/slide" Target="slide9.xml"/><Relationship Id="rId14" Type="http://schemas.openxmlformats.org/officeDocument/2006/relationships/slide" Target="slide19.xml"/><Relationship Id="rId22" Type="http://schemas.openxmlformats.org/officeDocument/2006/relationships/slide" Target="slide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60323" y="429866"/>
            <a:ext cx="86713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0" cmpd="sng">
                  <a:solidFill>
                    <a:srgbClr val="FF0000"/>
                  </a:solidFill>
                  <a:prstDash val="solid"/>
                </a:ln>
                <a:gradFill flip="none" rotWithShape="1">
                  <a:gsLst>
                    <a:gs pos="25000">
                      <a:schemeClr val="accent4">
                        <a:lumMod val="0"/>
                        <a:lumOff val="100000"/>
                      </a:schemeClr>
                    </a:gs>
                    <a:gs pos="64000">
                      <a:srgbClr val="FFFF00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lin ang="5400000" scaled="1"/>
                  <a:tileRect/>
                </a:gradFill>
                <a:effectLst/>
              </a:rPr>
              <a:t>Интерактивная игра по ПДД</a:t>
            </a:r>
            <a:endParaRPr lang="ru-RU" sz="5400" b="1" cap="none" spc="0" dirty="0">
              <a:ln w="19050" cmpd="sng">
                <a:solidFill>
                  <a:srgbClr val="FF0000"/>
                </a:solidFill>
                <a:prstDash val="solid"/>
              </a:ln>
              <a:gradFill flip="none" rotWithShape="1">
                <a:gsLst>
                  <a:gs pos="25000">
                    <a:schemeClr val="accent4">
                      <a:lumMod val="0"/>
                      <a:lumOff val="100000"/>
                    </a:schemeClr>
                  </a:gs>
                  <a:gs pos="64000">
                    <a:srgbClr val="FFFF00"/>
                  </a:gs>
                  <a:gs pos="100000">
                    <a:schemeClr val="accent4">
                      <a:lumMod val="100000"/>
                    </a:schemeClr>
                  </a:gs>
                </a:gsLst>
                <a:lin ang="5400000" scaled="1"/>
                <a:tileRect/>
              </a:gra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9031" y="2706391"/>
            <a:ext cx="1203393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 smtClean="0">
                <a:ln w="19050" cmpd="sng">
                  <a:solidFill>
                    <a:srgbClr val="FF0000"/>
                  </a:solidFill>
                  <a:prstDash val="solid"/>
                </a:ln>
                <a:gradFill flip="none" rotWithShape="1">
                  <a:gsLst>
                    <a:gs pos="12000">
                      <a:srgbClr val="FFC000"/>
                    </a:gs>
                    <a:gs pos="40000">
                      <a:srgbClr val="FFFF00"/>
                    </a:gs>
                    <a:gs pos="67000">
                      <a:schemeClr val="accent4">
                        <a:lumMod val="20000"/>
                        <a:lumOff val="80000"/>
                      </a:schemeClr>
                    </a:gs>
                  </a:gsLst>
                  <a:lin ang="16200000" scaled="1"/>
                  <a:tileRect/>
                </a:gradFill>
                <a:effectLst/>
                <a:latin typeface="Franklin Gothic Heavy" panose="020B0903020102020204" pitchFamily="34" charset="0"/>
              </a:rPr>
              <a:t>БЕЗОПАСНАЯ ДОРОГА</a:t>
            </a:r>
            <a:endParaRPr lang="ru-RU" sz="8800" b="1" cap="none" spc="0" dirty="0">
              <a:ln w="19050" cmpd="sng">
                <a:solidFill>
                  <a:srgbClr val="FF0000"/>
                </a:solidFill>
                <a:prstDash val="solid"/>
              </a:ln>
              <a:gradFill flip="none" rotWithShape="1">
                <a:gsLst>
                  <a:gs pos="12000">
                    <a:srgbClr val="FFC000"/>
                  </a:gs>
                  <a:gs pos="40000">
                    <a:srgbClr val="FFFF00"/>
                  </a:gs>
                  <a:gs pos="67000">
                    <a:schemeClr val="accent4">
                      <a:lumMod val="20000"/>
                      <a:lumOff val="80000"/>
                    </a:schemeClr>
                  </a:gs>
                </a:gsLst>
                <a:lin ang="16200000" scaled="1"/>
                <a:tileRect/>
              </a:gradFill>
              <a:effectLst/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08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" y="0"/>
            <a:ext cx="12198096" cy="6858000"/>
          </a:xfrm>
        </p:spPr>
      </p:pic>
      <p:pic>
        <p:nvPicPr>
          <p:cNvPr id="2" name="Рисунок 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67"/>
          <a:stretch/>
        </p:blipFill>
        <p:spPr>
          <a:xfrm>
            <a:off x="47040" y="2820226"/>
            <a:ext cx="2503654" cy="2567248"/>
          </a:xfrm>
          <a:prstGeom prst="rect">
            <a:avLst/>
          </a:prstGeom>
        </p:spPr>
      </p:pic>
      <p:sp>
        <p:nvSpPr>
          <p:cNvPr id="5" name="Заголовок 1">
            <a:hlinkClick r:id="rId2" action="ppaction://hlinksldjump"/>
          </p:cNvPr>
          <p:cNvSpPr txBox="1">
            <a:spLocks/>
          </p:cNvSpPr>
          <p:nvPr/>
        </p:nvSpPr>
        <p:spPr>
          <a:xfrm>
            <a:off x="92202" y="4795174"/>
            <a:ext cx="120015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30000">
                      <a:srgbClr val="00B050"/>
                    </a:gs>
                    <a:gs pos="43000">
                      <a:srgbClr val="1FF566"/>
                    </a:gs>
                    <a:gs pos="55000">
                      <a:srgbClr val="00B050"/>
                    </a:gs>
                  </a:gsLst>
                  <a:lin ang="16200000" scaled="1"/>
                </a:gradFill>
                <a:latin typeface="Arial Black" panose="020B0A04020102020204" pitchFamily="34" charset="0"/>
                <a:cs typeface="Arial" panose="020B0604020202020204" pitchFamily="34" charset="0"/>
              </a:rPr>
              <a:t>Данный знак предупреждает,</a:t>
            </a:r>
          </a:p>
          <a:p>
            <a:pPr algn="ctr"/>
            <a:r>
              <a:rPr lang="ru-RU" sz="4800" b="1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30000">
                      <a:srgbClr val="00B050"/>
                    </a:gs>
                    <a:gs pos="43000">
                      <a:srgbClr val="1FF566"/>
                    </a:gs>
                    <a:gs pos="55000">
                      <a:srgbClr val="00B050"/>
                    </a:gs>
                  </a:gsLst>
                  <a:lin ang="16200000" scaled="1"/>
                </a:gradFill>
                <a:latin typeface="Arial Black" panose="020B0A04020102020204" pitchFamily="34" charset="0"/>
                <a:cs typeface="Arial" panose="020B0604020202020204" pitchFamily="34" charset="0"/>
              </a:rPr>
              <a:t>что через 100 метров будет Пешеходный переход</a:t>
            </a:r>
            <a:endParaRPr lang="ru-RU" sz="4800" b="1" dirty="0">
              <a:ln w="28575">
                <a:solidFill>
                  <a:schemeClr val="tx1"/>
                </a:solidFill>
              </a:ln>
              <a:gradFill>
                <a:gsLst>
                  <a:gs pos="30000">
                    <a:srgbClr val="00B050"/>
                  </a:gs>
                  <a:gs pos="43000">
                    <a:srgbClr val="1FF566"/>
                  </a:gs>
                  <a:gs pos="55000">
                    <a:srgbClr val="00B050"/>
                  </a:gs>
                </a:gsLst>
                <a:lin ang="16200000" scaled="1"/>
              </a:gra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>
            <a:hlinkClick r:id="rId2" action="ppaction://hlinksldjump"/>
          </p:cNvPr>
          <p:cNvSpPr txBox="1">
            <a:spLocks/>
          </p:cNvSpPr>
          <p:nvPr/>
        </p:nvSpPr>
        <p:spPr>
          <a:xfrm>
            <a:off x="10775061" y="0"/>
            <a:ext cx="1423035" cy="934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7200" b="1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30000">
                      <a:srgbClr val="00B050"/>
                    </a:gs>
                    <a:gs pos="43000">
                      <a:schemeClr val="bg1"/>
                    </a:gs>
                    <a:gs pos="55000">
                      <a:srgbClr val="00B050"/>
                    </a:gs>
                  </a:gsLst>
                  <a:lin ang="16200000" scaled="1"/>
                </a:gradFill>
                <a:latin typeface="Arial Black" panose="020B0A04020102020204" pitchFamily="34" charset="0"/>
                <a:cs typeface="Arial" panose="020B0604020202020204" pitchFamily="34" charset="0"/>
              </a:rPr>
              <a:t>40</a:t>
            </a:r>
            <a:endParaRPr lang="ru-RU" sz="7200" b="1" dirty="0">
              <a:ln w="28575">
                <a:solidFill>
                  <a:schemeClr val="tx1"/>
                </a:solidFill>
              </a:ln>
              <a:gradFill>
                <a:gsLst>
                  <a:gs pos="30000">
                    <a:srgbClr val="00B050"/>
                  </a:gs>
                  <a:gs pos="43000">
                    <a:schemeClr val="bg1"/>
                  </a:gs>
                  <a:gs pos="55000">
                    <a:srgbClr val="00B050"/>
                  </a:gs>
                </a:gsLst>
                <a:lin ang="16200000" scaled="1"/>
              </a:gra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26" y="2929915"/>
            <a:ext cx="1664703" cy="1393546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hlinkClick r:id="rId2" action="ppaction://hlinksldjump"/>
          </p:cNvPr>
          <p:cNvCxnSpPr/>
          <p:nvPr/>
        </p:nvCxnSpPr>
        <p:spPr>
          <a:xfrm flipV="1">
            <a:off x="4314793" y="2468973"/>
            <a:ext cx="1102039" cy="392368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hlinkClick r:id="rId2" action="ppaction://hlinksldjump"/>
          </p:cNvPr>
          <p:cNvCxnSpPr/>
          <p:nvPr/>
        </p:nvCxnSpPr>
        <p:spPr>
          <a:xfrm flipV="1">
            <a:off x="2777360" y="2929915"/>
            <a:ext cx="1341406" cy="46127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hlinkClick r:id="rId2" action="ppaction://hlinksldjump"/>
          </p:cNvPr>
          <p:cNvCxnSpPr/>
          <p:nvPr/>
        </p:nvCxnSpPr>
        <p:spPr>
          <a:xfrm flipV="1">
            <a:off x="5606653" y="2107565"/>
            <a:ext cx="826294" cy="308507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hlinkClick r:id="rId2" action="ppaction://hlinksldjump"/>
          </p:cNvPr>
          <p:cNvCxnSpPr/>
          <p:nvPr/>
        </p:nvCxnSpPr>
        <p:spPr>
          <a:xfrm flipV="1">
            <a:off x="7581900" y="1425827"/>
            <a:ext cx="600075" cy="24720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hlinkClick r:id="rId2" action="ppaction://hlinksldjump"/>
          </p:cNvPr>
          <p:cNvCxnSpPr/>
          <p:nvPr/>
        </p:nvCxnSpPr>
        <p:spPr>
          <a:xfrm flipV="1">
            <a:off x="6673453" y="1743524"/>
            <a:ext cx="708422" cy="27437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hlinkClick r:id="rId2" action="ppaction://hlinksldjump"/>
          </p:cNvPr>
          <p:cNvCxnSpPr/>
          <p:nvPr/>
        </p:nvCxnSpPr>
        <p:spPr>
          <a:xfrm flipV="1">
            <a:off x="8353425" y="1163392"/>
            <a:ext cx="438150" cy="19005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6" name="Рисунок 15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67"/>
          <a:stretch/>
        </p:blipFill>
        <p:spPr>
          <a:xfrm>
            <a:off x="8578427" y="776597"/>
            <a:ext cx="2503654" cy="2567248"/>
          </a:xfrm>
          <a:prstGeom prst="rect">
            <a:avLst/>
          </a:prstGeom>
        </p:spPr>
      </p:pic>
      <p:cxnSp>
        <p:nvCxnSpPr>
          <p:cNvPr id="34" name="Прямая со стрелкой 33">
            <a:hlinkClick r:id="rId2" action="ppaction://hlinksldjump"/>
          </p:cNvPr>
          <p:cNvCxnSpPr/>
          <p:nvPr/>
        </p:nvCxnSpPr>
        <p:spPr>
          <a:xfrm flipV="1">
            <a:off x="2446148" y="232885"/>
            <a:ext cx="6321010" cy="2466976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Рисунок 35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4" t="19600" r="19423" b="19334"/>
          <a:stretch/>
        </p:blipFill>
        <p:spPr>
          <a:xfrm>
            <a:off x="9188035" y="0"/>
            <a:ext cx="1350493" cy="13534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53" y="1549430"/>
            <a:ext cx="1847325" cy="16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2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9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480" y="301117"/>
            <a:ext cx="11367135" cy="1325563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Какой пешеходный переход более безопасен?</a:t>
            </a:r>
            <a:endParaRPr lang="ru-RU" sz="4800" b="1" dirty="0">
              <a:ln/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959465" y="5922962"/>
            <a:ext cx="1232535" cy="931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lang="ru-RU" sz="5400" b="1" dirty="0">
              <a:ln/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95" y="2920270"/>
            <a:ext cx="3002692" cy="30026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6" t="21701" r="22341" b="22376"/>
          <a:stretch/>
        </p:blipFill>
        <p:spPr>
          <a:xfrm>
            <a:off x="4297101" y="2920271"/>
            <a:ext cx="3002692" cy="30026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4" t="19600" r="19423" b="19334"/>
          <a:stretch/>
        </p:blipFill>
        <p:spPr>
          <a:xfrm>
            <a:off x="7675657" y="2980228"/>
            <a:ext cx="2895489" cy="29018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889866" y="6025896"/>
            <a:ext cx="3174350" cy="498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надземный</a:t>
            </a:r>
            <a:endParaRPr lang="ru-RU" sz="4000" b="1" dirty="0">
              <a:ln/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211272" y="6025896"/>
            <a:ext cx="3174350" cy="498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подземный</a:t>
            </a:r>
            <a:endParaRPr lang="ru-RU" sz="4000" b="1" dirty="0">
              <a:ln/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7542454" y="6025896"/>
            <a:ext cx="3174350" cy="498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наземный</a:t>
            </a:r>
            <a:endParaRPr lang="ru-RU" sz="4000" b="1" dirty="0">
              <a:ln/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90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96" cy="6858000"/>
          </a:xfrm>
        </p:spPr>
      </p:pic>
      <p:sp>
        <p:nvSpPr>
          <p:cNvPr id="5" name="Заголовок 1">
            <a:hlinkClick r:id="rId2" action="ppaction://hlinksldjump"/>
          </p:cNvPr>
          <p:cNvSpPr txBox="1">
            <a:spLocks/>
          </p:cNvSpPr>
          <p:nvPr/>
        </p:nvSpPr>
        <p:spPr>
          <a:xfrm>
            <a:off x="0" y="4379977"/>
            <a:ext cx="121920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30000">
                      <a:srgbClr val="00B050"/>
                    </a:gs>
                    <a:gs pos="43000">
                      <a:srgbClr val="1FF566"/>
                    </a:gs>
                    <a:gs pos="55000">
                      <a:srgbClr val="00B050"/>
                    </a:gs>
                  </a:gsLst>
                  <a:lin ang="16200000" scaled="1"/>
                </a:gradFill>
                <a:latin typeface="Arial Black" panose="020B0A04020102020204" pitchFamily="34" charset="0"/>
                <a:cs typeface="Arial" panose="020B0604020202020204" pitchFamily="34" charset="0"/>
              </a:rPr>
              <a:t>Более безопасными считаются надземный и подземный пешеходные переходы, так как исключают встречи с транспортом</a:t>
            </a:r>
            <a:endParaRPr lang="ru-RU" b="1" dirty="0">
              <a:ln w="28575">
                <a:solidFill>
                  <a:schemeClr val="tx1"/>
                </a:solidFill>
              </a:ln>
              <a:gradFill>
                <a:gsLst>
                  <a:gs pos="30000">
                    <a:srgbClr val="00B050"/>
                  </a:gs>
                  <a:gs pos="43000">
                    <a:srgbClr val="1FF566"/>
                  </a:gs>
                  <a:gs pos="55000">
                    <a:srgbClr val="00B050"/>
                  </a:gs>
                </a:gsLst>
                <a:lin ang="16200000" scaled="1"/>
              </a:gra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>
            <a:hlinkClick r:id="rId2" action="ppaction://hlinksldjump"/>
          </p:cNvPr>
          <p:cNvSpPr txBox="1">
            <a:spLocks/>
          </p:cNvSpPr>
          <p:nvPr/>
        </p:nvSpPr>
        <p:spPr>
          <a:xfrm>
            <a:off x="10775061" y="0"/>
            <a:ext cx="1423035" cy="934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7200" b="1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30000">
                      <a:srgbClr val="00B050"/>
                    </a:gs>
                    <a:gs pos="43000">
                      <a:schemeClr val="bg1"/>
                    </a:gs>
                    <a:gs pos="55000">
                      <a:srgbClr val="00B050"/>
                    </a:gs>
                  </a:gsLst>
                  <a:lin ang="16200000" scaled="1"/>
                </a:gradFill>
                <a:latin typeface="Arial Black" panose="020B0A04020102020204" pitchFamily="34" charset="0"/>
                <a:cs typeface="Arial" panose="020B0604020202020204" pitchFamily="34" charset="0"/>
              </a:rPr>
              <a:t>50</a:t>
            </a:r>
            <a:endParaRPr lang="ru-RU" sz="7200" b="1" dirty="0">
              <a:ln w="28575">
                <a:solidFill>
                  <a:schemeClr val="tx1"/>
                </a:solidFill>
              </a:ln>
              <a:gradFill>
                <a:gsLst>
                  <a:gs pos="30000">
                    <a:srgbClr val="00B050"/>
                  </a:gs>
                  <a:gs pos="43000">
                    <a:schemeClr val="bg1"/>
                  </a:gs>
                  <a:gs pos="55000">
                    <a:srgbClr val="00B050"/>
                  </a:gs>
                </a:gsLst>
                <a:lin ang="16200000" scaled="1"/>
              </a:gra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839" y="426308"/>
            <a:ext cx="3002692" cy="3002692"/>
          </a:xfrm>
          <a:prstGeom prst="rect">
            <a:avLst/>
          </a:prstGeom>
        </p:spPr>
      </p:pic>
      <p:pic>
        <p:nvPicPr>
          <p:cNvPr id="8" name="Рисунок 7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6" t="21701" r="22341" b="22376"/>
          <a:stretch/>
        </p:blipFill>
        <p:spPr>
          <a:xfrm>
            <a:off x="6579950" y="426308"/>
            <a:ext cx="3002692" cy="300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12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9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480" y="301117"/>
            <a:ext cx="11367135" cy="1325563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Нужно ли пристегиваться ремнями безопасности в машине сидя сзади?</a:t>
            </a:r>
            <a:endParaRPr lang="ru-RU" sz="4800" b="1" dirty="0">
              <a:ln/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959465" y="5922962"/>
            <a:ext cx="1232535" cy="931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ru-RU" sz="5400" b="1" dirty="0">
              <a:ln/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35" y="1626680"/>
            <a:ext cx="7385423" cy="49428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1" t="10666" r="27822" b="6933"/>
          <a:stretch/>
        </p:blipFill>
        <p:spPr>
          <a:xfrm>
            <a:off x="7370064" y="1863026"/>
            <a:ext cx="2181066" cy="405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75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96" cy="6858000"/>
          </a:xfrm>
        </p:spPr>
      </p:pic>
      <p:sp>
        <p:nvSpPr>
          <p:cNvPr id="5" name="Заголовок 1">
            <a:hlinkClick r:id="rId2" action="ppaction://hlinksldjump"/>
          </p:cNvPr>
          <p:cNvSpPr txBox="1">
            <a:spLocks/>
          </p:cNvSpPr>
          <p:nvPr/>
        </p:nvSpPr>
        <p:spPr>
          <a:xfrm>
            <a:off x="0" y="4709161"/>
            <a:ext cx="121920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30000">
                      <a:srgbClr val="00B050"/>
                    </a:gs>
                    <a:gs pos="43000">
                      <a:srgbClr val="1FF566"/>
                    </a:gs>
                    <a:gs pos="55000">
                      <a:srgbClr val="00B050"/>
                    </a:gs>
                  </a:gsLst>
                  <a:lin ang="16200000" scaled="1"/>
                </a:gradFill>
                <a:latin typeface="Arial Black" panose="020B0A04020102020204" pitchFamily="34" charset="0"/>
                <a:cs typeface="Arial" panose="020B0604020202020204" pitchFamily="34" charset="0"/>
              </a:rPr>
              <a:t>При поездке в автомобиле, оборудованном ремнями безопасности, должны быть пристегнуты все без исключения</a:t>
            </a:r>
            <a:endParaRPr lang="ru-RU" b="1" dirty="0">
              <a:ln w="28575">
                <a:solidFill>
                  <a:schemeClr val="tx1"/>
                </a:solidFill>
              </a:ln>
              <a:gradFill>
                <a:gsLst>
                  <a:gs pos="30000">
                    <a:srgbClr val="00B050"/>
                  </a:gs>
                  <a:gs pos="43000">
                    <a:srgbClr val="1FF566"/>
                  </a:gs>
                  <a:gs pos="55000">
                    <a:srgbClr val="00B050"/>
                  </a:gs>
                </a:gsLst>
                <a:lin ang="16200000" scaled="1"/>
              </a:gra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>
            <a:hlinkClick r:id="rId2" action="ppaction://hlinksldjump"/>
          </p:cNvPr>
          <p:cNvSpPr txBox="1">
            <a:spLocks/>
          </p:cNvSpPr>
          <p:nvPr/>
        </p:nvSpPr>
        <p:spPr>
          <a:xfrm>
            <a:off x="10775061" y="0"/>
            <a:ext cx="1423035" cy="934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7200" b="1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30000">
                      <a:srgbClr val="00B050"/>
                    </a:gs>
                    <a:gs pos="43000">
                      <a:schemeClr val="bg1"/>
                    </a:gs>
                    <a:gs pos="55000">
                      <a:srgbClr val="00B050"/>
                    </a:gs>
                  </a:gsLst>
                  <a:lin ang="16200000" scaled="1"/>
                </a:gradFill>
                <a:latin typeface="Arial Black" panose="020B0A04020102020204" pitchFamily="34" charset="0"/>
                <a:cs typeface="Arial" panose="020B0604020202020204" pitchFamily="34" charset="0"/>
              </a:rPr>
              <a:t>10</a:t>
            </a:r>
            <a:endParaRPr lang="ru-RU" sz="7200" b="1" dirty="0">
              <a:ln w="28575">
                <a:solidFill>
                  <a:schemeClr val="tx1"/>
                </a:solidFill>
              </a:ln>
              <a:gradFill>
                <a:gsLst>
                  <a:gs pos="30000">
                    <a:srgbClr val="00B050"/>
                  </a:gs>
                  <a:gs pos="43000">
                    <a:schemeClr val="bg1"/>
                  </a:gs>
                  <a:gs pos="55000">
                    <a:srgbClr val="00B050"/>
                  </a:gs>
                </a:gsLst>
                <a:lin ang="16200000" scaled="1"/>
              </a:gra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632" y="119696"/>
            <a:ext cx="6175087" cy="411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9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480" y="301117"/>
            <a:ext cx="11367135" cy="1325563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какого возраста разрешается ездить в автомобиле на переднем сиденье без автокресла?</a:t>
            </a:r>
            <a:endParaRPr lang="ru-RU" sz="4800" b="1" dirty="0">
              <a:ln/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959465" y="5922962"/>
            <a:ext cx="1232535" cy="931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ru-RU" sz="5400" b="1" dirty="0">
              <a:ln/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135" y="2072675"/>
            <a:ext cx="6965823" cy="462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0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96" cy="6858000"/>
          </a:xfrm>
        </p:spPr>
      </p:pic>
      <p:sp>
        <p:nvSpPr>
          <p:cNvPr id="5" name="Заголовок 1">
            <a:hlinkClick r:id="rId2" action="ppaction://hlinksldjump"/>
          </p:cNvPr>
          <p:cNvSpPr txBox="1">
            <a:spLocks/>
          </p:cNvSpPr>
          <p:nvPr/>
        </p:nvSpPr>
        <p:spPr>
          <a:xfrm>
            <a:off x="6096" y="5182836"/>
            <a:ext cx="121920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9600" b="1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30000">
                      <a:srgbClr val="00B050"/>
                    </a:gs>
                    <a:gs pos="43000">
                      <a:srgbClr val="1FF566"/>
                    </a:gs>
                    <a:gs pos="55000">
                      <a:srgbClr val="00B050"/>
                    </a:gs>
                  </a:gsLst>
                  <a:lin ang="16200000" scaled="1"/>
                </a:gradFill>
                <a:latin typeface="Arial Black" panose="020B0A04020102020204" pitchFamily="34" charset="0"/>
                <a:cs typeface="Arial" panose="020B0604020202020204" pitchFamily="34" charset="0"/>
              </a:rPr>
              <a:t>с 12-ти лет</a:t>
            </a:r>
            <a:endParaRPr lang="ru-RU" sz="9600" b="1" dirty="0">
              <a:ln w="28575">
                <a:solidFill>
                  <a:schemeClr val="tx1"/>
                </a:solidFill>
              </a:ln>
              <a:gradFill>
                <a:gsLst>
                  <a:gs pos="30000">
                    <a:srgbClr val="00B050"/>
                  </a:gs>
                  <a:gs pos="43000">
                    <a:srgbClr val="1FF566"/>
                  </a:gs>
                  <a:gs pos="55000">
                    <a:srgbClr val="00B050"/>
                  </a:gs>
                </a:gsLst>
                <a:lin ang="16200000" scaled="1"/>
              </a:gra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>
            <a:hlinkClick r:id="rId2" action="ppaction://hlinksldjump"/>
          </p:cNvPr>
          <p:cNvSpPr txBox="1">
            <a:spLocks/>
          </p:cNvSpPr>
          <p:nvPr/>
        </p:nvSpPr>
        <p:spPr>
          <a:xfrm>
            <a:off x="10775061" y="0"/>
            <a:ext cx="1423035" cy="934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7200" b="1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30000">
                      <a:srgbClr val="00B050"/>
                    </a:gs>
                    <a:gs pos="43000">
                      <a:schemeClr val="bg1"/>
                    </a:gs>
                    <a:gs pos="55000">
                      <a:srgbClr val="00B050"/>
                    </a:gs>
                  </a:gsLst>
                  <a:lin ang="16200000" scaled="1"/>
                </a:gradFill>
                <a:latin typeface="Arial Black" panose="020B0A04020102020204" pitchFamily="34" charset="0"/>
                <a:cs typeface="Arial" panose="020B0604020202020204" pitchFamily="34" charset="0"/>
              </a:rPr>
              <a:t>20</a:t>
            </a:r>
            <a:endParaRPr lang="ru-RU" sz="7200" b="1" dirty="0">
              <a:ln w="28575">
                <a:solidFill>
                  <a:schemeClr val="tx1"/>
                </a:solidFill>
              </a:ln>
              <a:gradFill>
                <a:gsLst>
                  <a:gs pos="30000">
                    <a:srgbClr val="00B050"/>
                  </a:gs>
                  <a:gs pos="43000">
                    <a:schemeClr val="bg1"/>
                  </a:gs>
                  <a:gs pos="55000">
                    <a:srgbClr val="00B050"/>
                  </a:gs>
                </a:gsLst>
                <a:lin ang="16200000" scaled="1"/>
              </a:gra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0" y="464216"/>
            <a:ext cx="7620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23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9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46253"/>
            <a:ext cx="12192000" cy="1325563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какой стороны безопасно </a:t>
            </a:r>
            <a:r>
              <a:rPr lang="ru-RU" sz="48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выходить пассажиру </a:t>
            </a:r>
            <a:r>
              <a:rPr lang="ru-RU" sz="48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автомобиля?</a:t>
            </a:r>
            <a:endParaRPr lang="ru-RU" sz="4800" b="1" dirty="0">
              <a:ln/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959465" y="5922962"/>
            <a:ext cx="1232535" cy="931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ru-RU" sz="5400" b="1" dirty="0">
              <a:ln/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914" y="1724184"/>
            <a:ext cx="7472172" cy="498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8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96" cy="6858000"/>
          </a:xfrm>
        </p:spPr>
      </p:pic>
      <p:sp>
        <p:nvSpPr>
          <p:cNvPr id="5" name="Заголовок 1">
            <a:hlinkClick r:id="rId2" action="ppaction://hlinksldjump"/>
          </p:cNvPr>
          <p:cNvSpPr txBox="1">
            <a:spLocks/>
          </p:cNvSpPr>
          <p:nvPr/>
        </p:nvSpPr>
        <p:spPr>
          <a:xfrm>
            <a:off x="6096" y="5204934"/>
            <a:ext cx="121920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30000">
                      <a:srgbClr val="00B050"/>
                    </a:gs>
                    <a:gs pos="43000">
                      <a:srgbClr val="1FF566"/>
                    </a:gs>
                    <a:gs pos="55000">
                      <a:srgbClr val="00B050"/>
                    </a:gs>
                  </a:gsLst>
                  <a:lin ang="16200000" scaled="1"/>
                </a:gradFill>
                <a:latin typeface="Arial Black" panose="020B0A04020102020204" pitchFamily="34" charset="0"/>
                <a:cs typeface="Arial" panose="020B0604020202020204" pitchFamily="34" charset="0"/>
              </a:rPr>
              <a:t>Со стороны обочины</a:t>
            </a:r>
          </a:p>
          <a:p>
            <a:pPr algn="ctr"/>
            <a:r>
              <a:rPr lang="ru-RU" sz="6000" b="1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30000">
                      <a:srgbClr val="00B050"/>
                    </a:gs>
                    <a:gs pos="43000">
                      <a:srgbClr val="1FF566"/>
                    </a:gs>
                    <a:gs pos="55000">
                      <a:srgbClr val="00B050"/>
                    </a:gs>
                  </a:gsLst>
                  <a:lin ang="16200000" scaled="1"/>
                </a:gradFill>
                <a:latin typeface="Arial Black" panose="020B0A04020102020204" pitchFamily="34" charset="0"/>
                <a:cs typeface="Arial" panose="020B0604020202020204" pitchFamily="34" charset="0"/>
              </a:rPr>
              <a:t>или тротуара</a:t>
            </a:r>
            <a:endParaRPr lang="ru-RU" sz="6000" b="1" dirty="0">
              <a:ln w="28575">
                <a:solidFill>
                  <a:schemeClr val="tx1"/>
                </a:solidFill>
              </a:ln>
              <a:gradFill>
                <a:gsLst>
                  <a:gs pos="30000">
                    <a:srgbClr val="00B050"/>
                  </a:gs>
                  <a:gs pos="43000">
                    <a:srgbClr val="1FF566"/>
                  </a:gs>
                  <a:gs pos="55000">
                    <a:srgbClr val="00B050"/>
                  </a:gs>
                </a:gsLst>
                <a:lin ang="16200000" scaled="1"/>
              </a:gra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>
            <a:hlinkClick r:id="rId2" action="ppaction://hlinksldjump"/>
          </p:cNvPr>
          <p:cNvSpPr txBox="1">
            <a:spLocks/>
          </p:cNvSpPr>
          <p:nvPr/>
        </p:nvSpPr>
        <p:spPr>
          <a:xfrm>
            <a:off x="10775061" y="0"/>
            <a:ext cx="1423035" cy="934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7200" b="1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30000">
                      <a:srgbClr val="00B050"/>
                    </a:gs>
                    <a:gs pos="43000">
                      <a:schemeClr val="bg1"/>
                    </a:gs>
                    <a:gs pos="55000">
                      <a:srgbClr val="00B050"/>
                    </a:gs>
                  </a:gsLst>
                  <a:lin ang="16200000" scaled="1"/>
                </a:gradFill>
                <a:latin typeface="Arial Black" panose="020B0A04020102020204" pitchFamily="34" charset="0"/>
                <a:cs typeface="Arial" panose="020B0604020202020204" pitchFamily="34" charset="0"/>
              </a:rPr>
              <a:t>30</a:t>
            </a:r>
            <a:endParaRPr lang="ru-RU" sz="7200" b="1" dirty="0">
              <a:ln w="28575">
                <a:solidFill>
                  <a:schemeClr val="tx1"/>
                </a:solidFill>
              </a:ln>
              <a:gradFill>
                <a:gsLst>
                  <a:gs pos="30000">
                    <a:srgbClr val="00B050"/>
                  </a:gs>
                  <a:gs pos="43000">
                    <a:schemeClr val="bg1"/>
                  </a:gs>
                  <a:gs pos="55000">
                    <a:srgbClr val="00B050"/>
                  </a:gs>
                </a:gsLst>
                <a:lin ang="16200000" scaled="1"/>
              </a:gra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292" y="276225"/>
            <a:ext cx="5937512" cy="479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22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9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480" y="301117"/>
            <a:ext cx="11367135" cy="1325563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какого возраста разрешается ездить на велосипеде по краю проезжей части?</a:t>
            </a:r>
            <a:endParaRPr lang="ru-RU" sz="4800" b="1" dirty="0">
              <a:ln/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959465" y="5922962"/>
            <a:ext cx="1232535" cy="931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ru-RU" sz="5400" b="1" dirty="0">
              <a:ln/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33" b="11333"/>
          <a:stretch/>
        </p:blipFill>
        <p:spPr>
          <a:xfrm>
            <a:off x="1819274" y="2019300"/>
            <a:ext cx="8562975" cy="454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9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Прямоугольник 6"/>
          <p:cNvSpPr/>
          <p:nvPr/>
        </p:nvSpPr>
        <p:spPr>
          <a:xfrm>
            <a:off x="3699478" y="-120352"/>
            <a:ext cx="47930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0" cmpd="sng">
                  <a:solidFill>
                    <a:srgbClr val="FF0000"/>
                  </a:solidFill>
                  <a:prstDash val="solid"/>
                </a:ln>
                <a:gradFill flip="none" rotWithShape="1">
                  <a:gsLst>
                    <a:gs pos="0">
                      <a:srgbClr val="FFC000"/>
                    </a:gs>
                    <a:gs pos="48000">
                      <a:srgbClr val="FFFF00"/>
                    </a:gs>
                    <a:gs pos="83000">
                      <a:schemeClr val="accent4">
                        <a:lumMod val="20000"/>
                        <a:lumOff val="80000"/>
                      </a:schemeClr>
                    </a:gs>
                  </a:gsLst>
                  <a:lin ang="16200000" scaled="1"/>
                  <a:tileRect/>
                </a:gradFill>
                <a:effectLst/>
              </a:rPr>
              <a:t>Темы вопросов</a:t>
            </a:r>
            <a:endParaRPr lang="ru-RU" sz="5400" b="1" cap="none" spc="0" dirty="0">
              <a:ln w="19050" cmpd="sng">
                <a:solidFill>
                  <a:srgbClr val="FF0000"/>
                </a:solidFill>
                <a:prstDash val="solid"/>
              </a:ln>
              <a:gradFill flip="none" rotWithShape="1">
                <a:gsLst>
                  <a:gs pos="0">
                    <a:srgbClr val="FFC000"/>
                  </a:gs>
                  <a:gs pos="48000">
                    <a:srgbClr val="FFFF00"/>
                  </a:gs>
                  <a:gs pos="83000">
                    <a:schemeClr val="accent4">
                      <a:lumMod val="20000"/>
                      <a:lumOff val="80000"/>
                    </a:schemeClr>
                  </a:gs>
                </a:gsLst>
                <a:lin ang="16200000" scaled="1"/>
                <a:tileRect/>
              </a:gradFill>
              <a:effectLst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404873"/>
              </p:ext>
            </p:extLst>
          </p:nvPr>
        </p:nvGraphicFramePr>
        <p:xfrm>
          <a:off x="0" y="1000124"/>
          <a:ext cx="12192000" cy="585787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50800" dir="5400000" algn="ctr" rotWithShape="0">
                    <a:srgbClr val="000000"/>
                  </a:outerShdw>
                </a:effectLst>
                <a:tableStyleId>{5C22544A-7EE6-4342-B048-85BDC9FD1C3A}</a:tableStyleId>
              </a:tblPr>
              <a:tblGrid>
                <a:gridCol w="5750560">
                  <a:extLst>
                    <a:ext uri="{9D8B030D-6E8A-4147-A177-3AD203B41FA5}">
                      <a16:colId xmlns:a16="http://schemas.microsoft.com/office/drawing/2014/main" val="2136340179"/>
                    </a:ext>
                  </a:extLst>
                </a:gridCol>
                <a:gridCol w="1288288">
                  <a:extLst>
                    <a:ext uri="{9D8B030D-6E8A-4147-A177-3AD203B41FA5}">
                      <a16:colId xmlns:a16="http://schemas.microsoft.com/office/drawing/2014/main" val="2512885899"/>
                    </a:ext>
                  </a:extLst>
                </a:gridCol>
                <a:gridCol w="1288288">
                  <a:extLst>
                    <a:ext uri="{9D8B030D-6E8A-4147-A177-3AD203B41FA5}">
                      <a16:colId xmlns:a16="http://schemas.microsoft.com/office/drawing/2014/main" val="2429335957"/>
                    </a:ext>
                  </a:extLst>
                </a:gridCol>
                <a:gridCol w="1288288">
                  <a:extLst>
                    <a:ext uri="{9D8B030D-6E8A-4147-A177-3AD203B41FA5}">
                      <a16:colId xmlns:a16="http://schemas.microsoft.com/office/drawing/2014/main" val="1941353924"/>
                    </a:ext>
                  </a:extLst>
                </a:gridCol>
                <a:gridCol w="1288288">
                  <a:extLst>
                    <a:ext uri="{9D8B030D-6E8A-4147-A177-3AD203B41FA5}">
                      <a16:colId xmlns:a16="http://schemas.microsoft.com/office/drawing/2014/main" val="1363157049"/>
                    </a:ext>
                  </a:extLst>
                </a:gridCol>
                <a:gridCol w="1288288">
                  <a:extLst>
                    <a:ext uri="{9D8B030D-6E8A-4147-A177-3AD203B41FA5}">
                      <a16:colId xmlns:a16="http://schemas.microsoft.com/office/drawing/2014/main" val="1168421540"/>
                    </a:ext>
                  </a:extLst>
                </a:gridCol>
              </a:tblGrid>
              <a:tr h="1464469">
                <a:tc>
                  <a:txBody>
                    <a:bodyPr/>
                    <a:lstStyle/>
                    <a:p>
                      <a:pPr algn="ctr"/>
                      <a:r>
                        <a:rPr lang="ru-RU" sz="4000" b="1" cap="none" spc="0" dirty="0" smtClean="0">
                          <a:ln w="19050" cmpd="sng">
                            <a:solidFill>
                              <a:srgbClr val="FF0000"/>
                            </a:solidFill>
                            <a:prstDash val="solid"/>
                          </a:ln>
                          <a:gradFill flip="none" rotWithShape="1">
                            <a:gsLst>
                              <a:gs pos="0">
                                <a:srgbClr val="FFC000"/>
                              </a:gs>
                              <a:gs pos="48000">
                                <a:srgbClr val="FFFF00"/>
                              </a:gs>
                              <a:gs pos="83000">
                                <a:schemeClr val="accent4">
                                  <a:lumMod val="20000"/>
                                  <a:lumOff val="80000"/>
                                </a:schemeClr>
                              </a:gs>
                            </a:gsLst>
                            <a:lin ang="16200000" scaled="1"/>
                            <a:tileRect/>
                          </a:gradFill>
                          <a:effectLst/>
                        </a:rPr>
                        <a:t>Внимательный пешеход</a:t>
                      </a:r>
                      <a:endParaRPr lang="ru-RU" sz="4000" dirty="0"/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600" b="1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C000"/>
                          </a:solidFill>
                          <a:hlinkClick r:id="rId6" action="ppaction://hlinksldjump"/>
                        </a:rPr>
                        <a:t>10</a:t>
                      </a:r>
                      <a:endParaRPr lang="ru-RU" sz="66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600" b="1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C000"/>
                          </a:solidFill>
                          <a:hlinkClick r:id="rId7" action="ppaction://hlinksldjump"/>
                        </a:rPr>
                        <a:t>20</a:t>
                      </a:r>
                      <a:endParaRPr lang="ru-RU" sz="66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600" b="1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C000"/>
                          </a:solidFill>
                          <a:hlinkClick r:id="rId8" action="ppaction://hlinksldjump"/>
                        </a:rPr>
                        <a:t>30</a:t>
                      </a:r>
                      <a:endParaRPr lang="ru-RU" sz="66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600" b="1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C000"/>
                          </a:solidFill>
                          <a:hlinkClick r:id="rId9" action="ppaction://hlinksldjump"/>
                        </a:rPr>
                        <a:t>40</a:t>
                      </a:r>
                      <a:endParaRPr lang="ru-RU" sz="66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600" b="1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C000"/>
                          </a:solidFill>
                          <a:hlinkClick r:id="rId10" action="ppaction://hlinksldjump"/>
                        </a:rPr>
                        <a:t>50</a:t>
                      </a:r>
                      <a:endParaRPr lang="ru-RU" sz="66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8784283"/>
                  </a:ext>
                </a:extLst>
              </a:tr>
              <a:tr h="14644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1" cap="none" spc="0" dirty="0" smtClean="0">
                          <a:ln w="19050" cmpd="sng">
                            <a:solidFill>
                              <a:srgbClr val="FF0000"/>
                            </a:solidFill>
                            <a:prstDash val="solid"/>
                          </a:ln>
                          <a:gradFill flip="none" rotWithShape="1">
                            <a:gsLst>
                              <a:gs pos="0">
                                <a:srgbClr val="FFC000"/>
                              </a:gs>
                              <a:gs pos="48000">
                                <a:srgbClr val="FFFF00"/>
                              </a:gs>
                              <a:gs pos="83000">
                                <a:schemeClr val="accent4">
                                  <a:lumMod val="20000"/>
                                  <a:lumOff val="80000"/>
                                </a:schemeClr>
                              </a:gs>
                            </a:gsLst>
                            <a:lin ang="16200000" scaled="1"/>
                            <a:tileRect/>
                          </a:gradFill>
                          <a:effectLst/>
                        </a:rPr>
                        <a:t>Водители и пассажиры</a:t>
                      </a:r>
                      <a:endParaRPr lang="ru-RU" sz="4000" dirty="0" smtClean="0"/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600" b="1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C000"/>
                          </a:solidFill>
                          <a:hlinkClick r:id="rId11" action="ppaction://hlinksldjump"/>
                        </a:rPr>
                        <a:t>10</a:t>
                      </a:r>
                      <a:endParaRPr lang="ru-RU" sz="6600" b="1" dirty="0" smtClean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600" b="1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C000"/>
                          </a:solidFill>
                          <a:hlinkClick r:id="rId12" action="ppaction://hlinksldjump"/>
                        </a:rPr>
                        <a:t>20</a:t>
                      </a:r>
                      <a:endParaRPr lang="ru-RU" sz="66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600" b="1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C000"/>
                          </a:solidFill>
                          <a:hlinkClick r:id="rId13" action="ppaction://hlinksldjump"/>
                        </a:rPr>
                        <a:t>30</a:t>
                      </a:r>
                      <a:endParaRPr lang="ru-RU" sz="66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600" b="1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C000"/>
                          </a:solidFill>
                          <a:hlinkClick r:id="rId14" action="ppaction://hlinksldjump"/>
                        </a:rPr>
                        <a:t>40</a:t>
                      </a:r>
                      <a:endParaRPr lang="ru-RU" sz="66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600" b="1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C000"/>
                          </a:solidFill>
                          <a:hlinkClick r:id="rId15" action="ppaction://hlinksldjump"/>
                        </a:rPr>
                        <a:t>50</a:t>
                      </a:r>
                      <a:endParaRPr lang="ru-RU" sz="66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9244885"/>
                  </a:ext>
                </a:extLst>
              </a:tr>
              <a:tr h="14644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1" cap="none" spc="0" dirty="0" smtClean="0">
                          <a:ln w="19050" cmpd="sng">
                            <a:solidFill>
                              <a:srgbClr val="FF0000"/>
                            </a:solidFill>
                            <a:prstDash val="solid"/>
                          </a:ln>
                          <a:gradFill flip="none" rotWithShape="1">
                            <a:gsLst>
                              <a:gs pos="0">
                                <a:srgbClr val="FFC000"/>
                              </a:gs>
                              <a:gs pos="48000">
                                <a:srgbClr val="FFFF00"/>
                              </a:gs>
                              <a:gs pos="83000">
                                <a:schemeClr val="accent4">
                                  <a:lumMod val="20000"/>
                                  <a:lumOff val="80000"/>
                                </a:schemeClr>
                              </a:gs>
                            </a:gsLst>
                            <a:lin ang="16200000" scaled="1"/>
                            <a:tileRect/>
                          </a:gradFill>
                          <a:effectLst/>
                        </a:rPr>
                        <a:t>Осторожно, светофор</a:t>
                      </a:r>
                      <a:endParaRPr lang="ru-RU" sz="4000" dirty="0" smtClean="0"/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600" b="1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C000"/>
                          </a:solidFill>
                          <a:hlinkClick r:id="rId16" action="ppaction://hlinksldjump"/>
                        </a:rPr>
                        <a:t>10</a:t>
                      </a:r>
                      <a:endParaRPr lang="ru-RU" sz="66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600" b="1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C000"/>
                          </a:solidFill>
                          <a:hlinkClick r:id="rId17" action="ppaction://hlinksldjump"/>
                        </a:rPr>
                        <a:t>20</a:t>
                      </a:r>
                      <a:endParaRPr lang="ru-RU" sz="66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600" b="1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C000"/>
                          </a:solidFill>
                          <a:hlinkClick r:id="rId18" action="ppaction://hlinksldjump"/>
                        </a:rPr>
                        <a:t>30</a:t>
                      </a:r>
                      <a:endParaRPr lang="ru-RU" sz="66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600" b="1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C000"/>
                          </a:solidFill>
                          <a:hlinkClick r:id="rId19" action="ppaction://hlinksldjump"/>
                        </a:rPr>
                        <a:t>40</a:t>
                      </a:r>
                      <a:endParaRPr lang="ru-RU" sz="66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600" b="1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C000"/>
                          </a:solidFill>
                          <a:hlinkClick r:id="rId20" action="ppaction://hlinksldjump"/>
                        </a:rPr>
                        <a:t>50</a:t>
                      </a:r>
                      <a:endParaRPr lang="ru-RU" sz="66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4686037"/>
                  </a:ext>
                </a:extLst>
              </a:tr>
              <a:tr h="14644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1" cap="none" spc="0" dirty="0" smtClean="0">
                          <a:ln w="19050" cmpd="sng">
                            <a:solidFill>
                              <a:srgbClr val="FF0000"/>
                            </a:solidFill>
                            <a:prstDash val="solid"/>
                          </a:ln>
                          <a:gradFill flip="none" rotWithShape="1">
                            <a:gsLst>
                              <a:gs pos="0">
                                <a:srgbClr val="FFC000"/>
                              </a:gs>
                              <a:gs pos="48000">
                                <a:srgbClr val="FFFF00"/>
                              </a:gs>
                              <a:gs pos="83000">
                                <a:schemeClr val="accent4">
                                  <a:lumMod val="20000"/>
                                  <a:lumOff val="80000"/>
                                </a:schemeClr>
                              </a:gs>
                            </a:gsLst>
                            <a:lin ang="16200000" scaled="1"/>
                            <a:tileRect/>
                          </a:gradFill>
                          <a:effectLst/>
                        </a:rPr>
                        <a:t>Главное о ПДД</a:t>
                      </a:r>
                      <a:endParaRPr lang="ru-RU" sz="4000" dirty="0" smtClean="0"/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600" b="1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C000"/>
                          </a:solidFill>
                          <a:hlinkClick r:id="rId21" action="ppaction://hlinksldjump"/>
                        </a:rPr>
                        <a:t>10</a:t>
                      </a:r>
                      <a:endParaRPr lang="ru-RU" sz="66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600" b="1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C000"/>
                          </a:solidFill>
                          <a:hlinkClick r:id="rId22" action="ppaction://hlinksldjump"/>
                        </a:rPr>
                        <a:t>20</a:t>
                      </a:r>
                      <a:endParaRPr lang="ru-RU" sz="66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600" b="1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C000"/>
                          </a:solidFill>
                          <a:hlinkClick r:id="rId23" action="ppaction://hlinksldjump"/>
                        </a:rPr>
                        <a:t>30</a:t>
                      </a:r>
                      <a:endParaRPr lang="ru-RU" sz="66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600" b="1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C000"/>
                          </a:solidFill>
                          <a:hlinkClick r:id="rId24" action="ppaction://hlinksldjump"/>
                        </a:rPr>
                        <a:t>40</a:t>
                      </a:r>
                      <a:endParaRPr lang="ru-RU" sz="66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600" b="1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C000"/>
                          </a:solidFill>
                          <a:hlinkClick r:id="rId25" action="ppaction://hlinksldjump"/>
                        </a:rPr>
                        <a:t>50</a:t>
                      </a:r>
                      <a:endParaRPr lang="ru-RU" sz="66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8772550"/>
                  </a:ext>
                </a:extLst>
              </a:tr>
            </a:tbl>
          </a:graphicData>
        </a:graphic>
      </p:graphicFrame>
      <p:pic>
        <p:nvPicPr>
          <p:cNvPr id="5" name="muzyika-vdohnovlyaet-nadeyatsya-na-luchshee-21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0972800" y="193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63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96" cy="6858000"/>
          </a:xfrm>
        </p:spPr>
      </p:pic>
      <p:sp>
        <p:nvSpPr>
          <p:cNvPr id="5" name="Заголовок 1">
            <a:hlinkClick r:id="rId2" action="ppaction://hlinksldjump"/>
          </p:cNvPr>
          <p:cNvSpPr txBox="1">
            <a:spLocks/>
          </p:cNvSpPr>
          <p:nvPr/>
        </p:nvSpPr>
        <p:spPr>
          <a:xfrm>
            <a:off x="6096" y="5481159"/>
            <a:ext cx="121920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30000">
                      <a:srgbClr val="00B050"/>
                    </a:gs>
                    <a:gs pos="43000">
                      <a:srgbClr val="1FF566"/>
                    </a:gs>
                    <a:gs pos="55000">
                      <a:srgbClr val="00B050"/>
                    </a:gs>
                  </a:gsLst>
                  <a:lin ang="16200000" scaled="1"/>
                </a:gradFill>
                <a:latin typeface="Arial Black" panose="020B0A04020102020204" pitchFamily="34" charset="0"/>
                <a:cs typeface="Arial" panose="020B0604020202020204" pitchFamily="34" charset="0"/>
              </a:rPr>
              <a:t>с 14-ти лет</a:t>
            </a:r>
            <a:endParaRPr lang="ru-RU" sz="6000" b="1" dirty="0">
              <a:ln w="28575">
                <a:solidFill>
                  <a:schemeClr val="tx1"/>
                </a:solidFill>
              </a:ln>
              <a:gradFill>
                <a:gsLst>
                  <a:gs pos="30000">
                    <a:srgbClr val="00B050"/>
                  </a:gs>
                  <a:gs pos="43000">
                    <a:srgbClr val="1FF566"/>
                  </a:gs>
                  <a:gs pos="55000">
                    <a:srgbClr val="00B050"/>
                  </a:gs>
                </a:gsLst>
                <a:lin ang="16200000" scaled="1"/>
              </a:gra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>
            <a:hlinkClick r:id="rId2" action="ppaction://hlinksldjump"/>
          </p:cNvPr>
          <p:cNvSpPr txBox="1">
            <a:spLocks/>
          </p:cNvSpPr>
          <p:nvPr/>
        </p:nvSpPr>
        <p:spPr>
          <a:xfrm>
            <a:off x="10775061" y="0"/>
            <a:ext cx="1423035" cy="934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7200" b="1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30000">
                      <a:srgbClr val="00B050"/>
                    </a:gs>
                    <a:gs pos="43000">
                      <a:schemeClr val="bg1"/>
                    </a:gs>
                    <a:gs pos="55000">
                      <a:srgbClr val="00B050"/>
                    </a:gs>
                  </a:gsLst>
                  <a:lin ang="16200000" scaled="1"/>
                </a:gradFill>
                <a:latin typeface="Arial Black" panose="020B0A04020102020204" pitchFamily="34" charset="0"/>
                <a:cs typeface="Arial" panose="020B0604020202020204" pitchFamily="34" charset="0"/>
              </a:rPr>
              <a:t>40</a:t>
            </a:r>
            <a:endParaRPr lang="ru-RU" sz="7200" b="1" dirty="0">
              <a:ln w="28575">
                <a:solidFill>
                  <a:schemeClr val="tx1"/>
                </a:solidFill>
              </a:ln>
              <a:gradFill>
                <a:gsLst>
                  <a:gs pos="30000">
                    <a:srgbClr val="00B050"/>
                  </a:gs>
                  <a:gs pos="43000">
                    <a:schemeClr val="bg1"/>
                  </a:gs>
                  <a:gs pos="55000">
                    <a:srgbClr val="00B050"/>
                  </a:gs>
                </a:gsLst>
                <a:lin ang="16200000" scaled="1"/>
              </a:gra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473" y="359884"/>
            <a:ext cx="7689774" cy="512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1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9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480" y="301117"/>
            <a:ext cx="11367135" cy="1325563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Можно ли перевозить пассажира на велосипеде?</a:t>
            </a:r>
            <a:endParaRPr lang="ru-RU" sz="4800" b="1" dirty="0">
              <a:ln/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959465" y="5922962"/>
            <a:ext cx="1232535" cy="931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lang="ru-RU" sz="5400" b="1" dirty="0">
              <a:ln/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632" y="2184972"/>
            <a:ext cx="8932830" cy="385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3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96" cy="6858000"/>
          </a:xfrm>
        </p:spPr>
      </p:pic>
      <p:sp>
        <p:nvSpPr>
          <p:cNvPr id="5" name="Заголовок 1">
            <a:hlinkClick r:id="rId2" action="ppaction://hlinksldjump"/>
          </p:cNvPr>
          <p:cNvSpPr txBox="1">
            <a:spLocks/>
          </p:cNvSpPr>
          <p:nvPr/>
        </p:nvSpPr>
        <p:spPr>
          <a:xfrm>
            <a:off x="6096" y="5443059"/>
            <a:ext cx="121920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30000">
                      <a:srgbClr val="00B050"/>
                    </a:gs>
                    <a:gs pos="43000">
                      <a:srgbClr val="1FF566"/>
                    </a:gs>
                    <a:gs pos="55000">
                      <a:srgbClr val="00B050"/>
                    </a:gs>
                  </a:gsLst>
                  <a:lin ang="16200000" scaled="1"/>
                </a:gradFill>
                <a:latin typeface="Arial Black" panose="020B0A04020102020204" pitchFamily="34" charset="0"/>
                <a:cs typeface="Arial" panose="020B0604020202020204" pitchFamily="34" charset="0"/>
              </a:rPr>
              <a:t>Можно, если велосипед оборудован вторым сиденьем</a:t>
            </a:r>
            <a:endParaRPr lang="ru-RU" sz="5400" b="1" dirty="0">
              <a:ln w="28575">
                <a:solidFill>
                  <a:schemeClr val="tx1"/>
                </a:solidFill>
              </a:ln>
              <a:gradFill>
                <a:gsLst>
                  <a:gs pos="30000">
                    <a:srgbClr val="00B050"/>
                  </a:gs>
                  <a:gs pos="43000">
                    <a:srgbClr val="1FF566"/>
                  </a:gs>
                  <a:gs pos="55000">
                    <a:srgbClr val="00B050"/>
                  </a:gs>
                </a:gsLst>
                <a:lin ang="16200000" scaled="1"/>
              </a:gra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>
            <a:hlinkClick r:id="rId2" action="ppaction://hlinksldjump"/>
          </p:cNvPr>
          <p:cNvSpPr txBox="1">
            <a:spLocks/>
          </p:cNvSpPr>
          <p:nvPr/>
        </p:nvSpPr>
        <p:spPr>
          <a:xfrm>
            <a:off x="10775061" y="0"/>
            <a:ext cx="1423035" cy="934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7200" b="1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30000">
                      <a:srgbClr val="00B050"/>
                    </a:gs>
                    <a:gs pos="43000">
                      <a:schemeClr val="bg1"/>
                    </a:gs>
                    <a:gs pos="55000">
                      <a:srgbClr val="00B050"/>
                    </a:gs>
                  </a:gsLst>
                  <a:lin ang="16200000" scaled="1"/>
                </a:gradFill>
                <a:latin typeface="Arial Black" panose="020B0A04020102020204" pitchFamily="34" charset="0"/>
                <a:cs typeface="Arial" panose="020B0604020202020204" pitchFamily="34" charset="0"/>
              </a:rPr>
              <a:t>50</a:t>
            </a:r>
            <a:endParaRPr lang="ru-RU" sz="7200" b="1" dirty="0">
              <a:ln w="28575">
                <a:solidFill>
                  <a:schemeClr val="tx1"/>
                </a:solidFill>
              </a:ln>
              <a:gradFill>
                <a:gsLst>
                  <a:gs pos="30000">
                    <a:srgbClr val="00B050"/>
                  </a:gs>
                  <a:gs pos="43000">
                    <a:schemeClr val="bg1"/>
                  </a:gs>
                  <a:gs pos="55000">
                    <a:srgbClr val="00B050"/>
                  </a:gs>
                </a:gsLst>
                <a:lin ang="16200000" scaled="1"/>
              </a:gra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048" y="276669"/>
            <a:ext cx="7620000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" y="0"/>
            <a:ext cx="1219809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480" y="301117"/>
            <a:ext cx="11367135" cy="1325563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Расположите цвета светофора в правильном порядке</a:t>
            </a:r>
            <a:endParaRPr lang="ru-RU" sz="4800" b="1" dirty="0">
              <a:ln/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959465" y="5922962"/>
            <a:ext cx="1232535" cy="931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ru-RU" sz="5400" b="1" dirty="0">
              <a:ln/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245" y="1777238"/>
            <a:ext cx="6573604" cy="493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78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8096" cy="6858000"/>
          </a:xfrm>
        </p:spPr>
      </p:pic>
      <p:sp>
        <p:nvSpPr>
          <p:cNvPr id="5" name="Заголовок 1">
            <a:hlinkClick r:id="rId2" action="ppaction://hlinksldjump"/>
          </p:cNvPr>
          <p:cNvSpPr txBox="1">
            <a:spLocks/>
          </p:cNvSpPr>
          <p:nvPr/>
        </p:nvSpPr>
        <p:spPr>
          <a:xfrm>
            <a:off x="-1276350" y="2766217"/>
            <a:ext cx="121920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30000">
                      <a:srgbClr val="FF0000"/>
                    </a:gs>
                    <a:gs pos="43000">
                      <a:srgbClr val="FF7575"/>
                    </a:gs>
                    <a:gs pos="55000">
                      <a:srgbClr val="FF0000"/>
                    </a:gs>
                  </a:gsLst>
                  <a:lin ang="16200000" scaled="1"/>
                </a:gradFill>
                <a:latin typeface="Arial Black" panose="020B0A04020102020204" pitchFamily="34" charset="0"/>
                <a:cs typeface="Arial" panose="020B0604020202020204" pitchFamily="34" charset="0"/>
              </a:rPr>
              <a:t>Красный</a:t>
            </a:r>
          </a:p>
          <a:p>
            <a:pPr algn="ctr"/>
            <a:endParaRPr lang="ru-RU" sz="5400" b="1" dirty="0" smtClean="0">
              <a:ln w="28575">
                <a:solidFill>
                  <a:schemeClr val="tx1"/>
                </a:solidFill>
              </a:ln>
              <a:gradFill>
                <a:gsLst>
                  <a:gs pos="30000">
                    <a:srgbClr val="FF0000"/>
                  </a:gs>
                  <a:gs pos="43000">
                    <a:srgbClr val="FF7575"/>
                  </a:gs>
                  <a:gs pos="55000">
                    <a:srgbClr val="FF0000"/>
                  </a:gs>
                </a:gsLst>
                <a:lin ang="16200000" scaled="1"/>
              </a:gra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5400" b="1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30000">
                      <a:srgbClr val="FFFF00"/>
                    </a:gs>
                    <a:gs pos="43000">
                      <a:schemeClr val="accent4">
                        <a:lumMod val="20000"/>
                        <a:lumOff val="80000"/>
                      </a:schemeClr>
                    </a:gs>
                    <a:gs pos="55000">
                      <a:srgbClr val="FFFF00"/>
                    </a:gs>
                  </a:gsLst>
                  <a:lin ang="16200000" scaled="1"/>
                </a:gradFill>
                <a:latin typeface="Arial Black" panose="020B0A04020102020204" pitchFamily="34" charset="0"/>
                <a:cs typeface="Arial" panose="020B0604020202020204" pitchFamily="34" charset="0"/>
              </a:rPr>
              <a:t>Желтый</a:t>
            </a:r>
          </a:p>
          <a:p>
            <a:pPr algn="ctr"/>
            <a:endParaRPr lang="ru-RU" sz="5400" b="1" dirty="0" smtClean="0">
              <a:ln w="28575">
                <a:solidFill>
                  <a:schemeClr val="tx1"/>
                </a:solidFill>
              </a:ln>
              <a:gradFill>
                <a:gsLst>
                  <a:gs pos="30000">
                    <a:srgbClr val="FFFF00"/>
                  </a:gs>
                  <a:gs pos="43000">
                    <a:schemeClr val="accent4">
                      <a:lumMod val="20000"/>
                      <a:lumOff val="80000"/>
                    </a:schemeClr>
                  </a:gs>
                  <a:gs pos="55000">
                    <a:srgbClr val="FFFF00"/>
                  </a:gs>
                </a:gsLst>
                <a:lin ang="16200000" scaled="1"/>
              </a:gra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5400" b="1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30000">
                      <a:srgbClr val="00B050"/>
                    </a:gs>
                    <a:gs pos="43000">
                      <a:srgbClr val="1FF566"/>
                    </a:gs>
                    <a:gs pos="55000">
                      <a:srgbClr val="00B050"/>
                    </a:gs>
                  </a:gsLst>
                  <a:lin ang="16200000" scaled="1"/>
                </a:gradFill>
                <a:latin typeface="Arial Black" panose="020B0A04020102020204" pitchFamily="34" charset="0"/>
                <a:cs typeface="Arial" panose="020B0604020202020204" pitchFamily="34" charset="0"/>
              </a:rPr>
              <a:t>Зеленый</a:t>
            </a:r>
            <a:endParaRPr lang="ru-RU" sz="5400" b="1" dirty="0">
              <a:ln w="28575">
                <a:solidFill>
                  <a:schemeClr val="tx1"/>
                </a:solidFill>
              </a:ln>
              <a:gradFill>
                <a:gsLst>
                  <a:gs pos="30000">
                    <a:srgbClr val="00B050"/>
                  </a:gs>
                  <a:gs pos="43000">
                    <a:srgbClr val="1FF566"/>
                  </a:gs>
                  <a:gs pos="55000">
                    <a:srgbClr val="00B050"/>
                  </a:gs>
                </a:gsLst>
                <a:lin ang="16200000" scaled="1"/>
              </a:gra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>
            <a:hlinkClick r:id="rId2" action="ppaction://hlinksldjump"/>
          </p:cNvPr>
          <p:cNvSpPr txBox="1">
            <a:spLocks/>
          </p:cNvSpPr>
          <p:nvPr/>
        </p:nvSpPr>
        <p:spPr>
          <a:xfrm>
            <a:off x="10775061" y="0"/>
            <a:ext cx="1423035" cy="934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7200" b="1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30000">
                      <a:srgbClr val="00B050"/>
                    </a:gs>
                    <a:gs pos="43000">
                      <a:schemeClr val="bg1"/>
                    </a:gs>
                    <a:gs pos="55000">
                      <a:srgbClr val="00B050"/>
                    </a:gs>
                  </a:gsLst>
                  <a:lin ang="16200000" scaled="1"/>
                </a:gradFill>
                <a:latin typeface="Arial Black" panose="020B0A04020102020204" pitchFamily="34" charset="0"/>
                <a:cs typeface="Arial" panose="020B0604020202020204" pitchFamily="34" charset="0"/>
              </a:rPr>
              <a:t>10</a:t>
            </a:r>
            <a:endParaRPr lang="ru-RU" sz="7200" b="1" dirty="0">
              <a:ln w="28575">
                <a:solidFill>
                  <a:schemeClr val="tx1"/>
                </a:solidFill>
              </a:ln>
              <a:gradFill>
                <a:gsLst>
                  <a:gs pos="30000">
                    <a:srgbClr val="00B050"/>
                  </a:gs>
                  <a:gs pos="43000">
                    <a:schemeClr val="bg1"/>
                  </a:gs>
                  <a:gs pos="55000">
                    <a:srgbClr val="00B050"/>
                  </a:gs>
                </a:gsLst>
                <a:lin ang="16200000" scaled="1"/>
              </a:gra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79" r="15208"/>
          <a:stretch/>
        </p:blipFill>
        <p:spPr>
          <a:xfrm>
            <a:off x="7176730" y="300037"/>
            <a:ext cx="2529246" cy="62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9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480" y="301117"/>
            <a:ext cx="11367135" cy="1325563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Сколько цветов у пешеходного светофора?</a:t>
            </a:r>
            <a:endParaRPr lang="ru-RU" sz="4800" b="1" dirty="0">
              <a:ln/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959465" y="5922962"/>
            <a:ext cx="1232535" cy="931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ru-RU" sz="5400" b="1" dirty="0">
              <a:ln/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647" y="1927797"/>
            <a:ext cx="7162800" cy="4775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1" t="10666" r="27822" b="6933"/>
          <a:stretch/>
        </p:blipFill>
        <p:spPr>
          <a:xfrm>
            <a:off x="7341489" y="2328703"/>
            <a:ext cx="2181066" cy="405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42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96" cy="6858000"/>
          </a:xfrm>
        </p:spPr>
      </p:pic>
      <p:sp>
        <p:nvSpPr>
          <p:cNvPr id="5" name="Заголовок 1">
            <a:hlinkClick r:id="rId2" action="ppaction://hlinksldjump"/>
          </p:cNvPr>
          <p:cNvSpPr txBox="1">
            <a:spLocks/>
          </p:cNvSpPr>
          <p:nvPr/>
        </p:nvSpPr>
        <p:spPr>
          <a:xfrm>
            <a:off x="6096" y="5443059"/>
            <a:ext cx="121920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30000">
                      <a:srgbClr val="00B050"/>
                    </a:gs>
                    <a:gs pos="43000">
                      <a:srgbClr val="1FF566"/>
                    </a:gs>
                    <a:gs pos="55000">
                      <a:srgbClr val="00B050"/>
                    </a:gs>
                  </a:gsLst>
                  <a:lin ang="16200000" scaled="1"/>
                </a:gradFill>
                <a:latin typeface="Arial Black" panose="020B0A04020102020204" pitchFamily="34" charset="0"/>
                <a:cs typeface="Arial" panose="020B0604020202020204" pitchFamily="34" charset="0"/>
              </a:rPr>
              <a:t>Два – </a:t>
            </a:r>
            <a:r>
              <a:rPr lang="ru-RU" sz="5400" b="1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30000">
                      <a:srgbClr val="FF0000"/>
                    </a:gs>
                    <a:gs pos="43000">
                      <a:srgbClr val="FEA4A4"/>
                    </a:gs>
                    <a:gs pos="55000">
                      <a:srgbClr val="FF0000"/>
                    </a:gs>
                  </a:gsLst>
                  <a:lin ang="16200000" scaled="1"/>
                </a:gradFill>
                <a:latin typeface="Arial Black" panose="020B0A04020102020204" pitchFamily="34" charset="0"/>
                <a:cs typeface="Arial" panose="020B0604020202020204" pitchFamily="34" charset="0"/>
              </a:rPr>
              <a:t>красный</a:t>
            </a:r>
            <a:r>
              <a:rPr lang="ru-RU" sz="5400" b="1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30000">
                      <a:srgbClr val="00B050"/>
                    </a:gs>
                    <a:gs pos="43000">
                      <a:srgbClr val="1FF566"/>
                    </a:gs>
                    <a:gs pos="55000">
                      <a:srgbClr val="00B050"/>
                    </a:gs>
                  </a:gsLst>
                  <a:lin ang="16200000" scaled="1"/>
                </a:gradFill>
                <a:latin typeface="Arial Black" panose="020B0A04020102020204" pitchFamily="34" charset="0"/>
                <a:cs typeface="Arial" panose="020B0604020202020204" pitchFamily="34" charset="0"/>
              </a:rPr>
              <a:t> и зеленый</a:t>
            </a:r>
            <a:endParaRPr lang="ru-RU" sz="5400" b="1" dirty="0">
              <a:ln w="28575">
                <a:solidFill>
                  <a:schemeClr val="tx1"/>
                </a:solidFill>
              </a:ln>
              <a:gradFill>
                <a:gsLst>
                  <a:gs pos="30000">
                    <a:srgbClr val="00B050"/>
                  </a:gs>
                  <a:gs pos="43000">
                    <a:srgbClr val="1FF566"/>
                  </a:gs>
                  <a:gs pos="55000">
                    <a:srgbClr val="00B050"/>
                  </a:gs>
                </a:gsLst>
                <a:lin ang="16200000" scaled="1"/>
              </a:gra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>
            <a:hlinkClick r:id="rId2" action="ppaction://hlinksldjump"/>
          </p:cNvPr>
          <p:cNvSpPr txBox="1">
            <a:spLocks/>
          </p:cNvSpPr>
          <p:nvPr/>
        </p:nvSpPr>
        <p:spPr>
          <a:xfrm>
            <a:off x="10775061" y="0"/>
            <a:ext cx="1423035" cy="934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7200" b="1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30000">
                      <a:srgbClr val="00B050"/>
                    </a:gs>
                    <a:gs pos="43000">
                      <a:schemeClr val="bg1"/>
                    </a:gs>
                    <a:gs pos="55000">
                      <a:srgbClr val="00B050"/>
                    </a:gs>
                  </a:gsLst>
                  <a:lin ang="16200000" scaled="1"/>
                </a:gradFill>
                <a:latin typeface="Arial Black" panose="020B0A04020102020204" pitchFamily="34" charset="0"/>
                <a:cs typeface="Arial" panose="020B0604020202020204" pitchFamily="34" charset="0"/>
              </a:rPr>
              <a:t>20</a:t>
            </a:r>
            <a:endParaRPr lang="ru-RU" sz="7200" b="1" dirty="0">
              <a:ln w="28575">
                <a:solidFill>
                  <a:schemeClr val="tx1"/>
                </a:solidFill>
              </a:ln>
              <a:gradFill>
                <a:gsLst>
                  <a:gs pos="30000">
                    <a:srgbClr val="00B050"/>
                  </a:gs>
                  <a:gs pos="43000">
                    <a:schemeClr val="bg1"/>
                  </a:gs>
                  <a:gs pos="55000">
                    <a:srgbClr val="00B050"/>
                  </a:gs>
                </a:gsLst>
                <a:lin ang="16200000" scaled="1"/>
              </a:gra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281" y="467169"/>
            <a:ext cx="3953533" cy="492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23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9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480" y="301117"/>
            <a:ext cx="11367135" cy="1325563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Можно ли переходить дорогу на зеленый мигающий пешеходный сигнал светофора?</a:t>
            </a:r>
            <a:endParaRPr lang="ru-RU" sz="4800" b="1" dirty="0">
              <a:ln/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959465" y="5922962"/>
            <a:ext cx="1232535" cy="931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ru-RU" sz="5400" b="1" dirty="0">
              <a:ln/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637" y="2505074"/>
            <a:ext cx="4271963" cy="357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96" cy="6858000"/>
          </a:xfrm>
        </p:spPr>
      </p:pic>
      <p:sp>
        <p:nvSpPr>
          <p:cNvPr id="5" name="Заголовок 1">
            <a:hlinkClick r:id="rId2" action="ppaction://hlinksldjump"/>
          </p:cNvPr>
          <p:cNvSpPr txBox="1">
            <a:spLocks/>
          </p:cNvSpPr>
          <p:nvPr/>
        </p:nvSpPr>
        <p:spPr>
          <a:xfrm>
            <a:off x="6096" y="5443059"/>
            <a:ext cx="121920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30000">
                      <a:srgbClr val="00B050"/>
                    </a:gs>
                    <a:gs pos="43000">
                      <a:srgbClr val="1FF566"/>
                    </a:gs>
                    <a:gs pos="55000">
                      <a:srgbClr val="00B050"/>
                    </a:gs>
                  </a:gsLst>
                  <a:lin ang="16200000" scaled="1"/>
                </a:gradFill>
                <a:latin typeface="Arial Black" panose="020B0A04020102020204" pitchFamily="34" charset="0"/>
                <a:cs typeface="Arial" panose="020B0604020202020204" pitchFamily="34" charset="0"/>
              </a:rPr>
              <a:t>Нет, так как он мигает всего</a:t>
            </a:r>
          </a:p>
          <a:p>
            <a:pPr algn="ctr"/>
            <a:r>
              <a:rPr lang="ru-RU" sz="5400" b="1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30000">
                      <a:srgbClr val="00B050"/>
                    </a:gs>
                    <a:gs pos="43000">
                      <a:srgbClr val="1FF566"/>
                    </a:gs>
                    <a:gs pos="55000">
                      <a:srgbClr val="00B050"/>
                    </a:gs>
                  </a:gsLst>
                  <a:lin ang="16200000" scaled="1"/>
                </a:gradFill>
                <a:latin typeface="Arial Black" panose="020B0A04020102020204" pitchFamily="34" charset="0"/>
                <a:cs typeface="Arial" panose="020B0604020202020204" pitchFamily="34" charset="0"/>
              </a:rPr>
              <a:t>3 секунды</a:t>
            </a:r>
            <a:endParaRPr lang="ru-RU" sz="5400" b="1" dirty="0">
              <a:ln w="28575">
                <a:solidFill>
                  <a:schemeClr val="tx1"/>
                </a:solidFill>
              </a:ln>
              <a:gradFill>
                <a:gsLst>
                  <a:gs pos="30000">
                    <a:srgbClr val="00B050"/>
                  </a:gs>
                  <a:gs pos="43000">
                    <a:srgbClr val="1FF566"/>
                  </a:gs>
                  <a:gs pos="55000">
                    <a:srgbClr val="00B050"/>
                  </a:gs>
                </a:gsLst>
                <a:lin ang="16200000" scaled="1"/>
              </a:gra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>
            <a:hlinkClick r:id="rId2" action="ppaction://hlinksldjump"/>
          </p:cNvPr>
          <p:cNvSpPr txBox="1">
            <a:spLocks/>
          </p:cNvSpPr>
          <p:nvPr/>
        </p:nvSpPr>
        <p:spPr>
          <a:xfrm>
            <a:off x="10775061" y="0"/>
            <a:ext cx="1423035" cy="934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7200" b="1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30000">
                      <a:srgbClr val="00B050"/>
                    </a:gs>
                    <a:gs pos="43000">
                      <a:schemeClr val="bg1"/>
                    </a:gs>
                    <a:gs pos="55000">
                      <a:srgbClr val="00B050"/>
                    </a:gs>
                  </a:gsLst>
                  <a:lin ang="16200000" scaled="1"/>
                </a:gradFill>
                <a:latin typeface="Arial Black" panose="020B0A04020102020204" pitchFamily="34" charset="0"/>
                <a:cs typeface="Arial" panose="020B0604020202020204" pitchFamily="34" charset="0"/>
              </a:rPr>
              <a:t>30</a:t>
            </a:r>
            <a:endParaRPr lang="ru-RU" sz="7200" b="1" dirty="0">
              <a:ln w="28575">
                <a:solidFill>
                  <a:schemeClr val="tx1"/>
                </a:solidFill>
              </a:ln>
              <a:gradFill>
                <a:gsLst>
                  <a:gs pos="30000">
                    <a:srgbClr val="00B050"/>
                  </a:gs>
                  <a:gs pos="43000">
                    <a:schemeClr val="bg1"/>
                  </a:gs>
                  <a:gs pos="55000">
                    <a:srgbClr val="00B050"/>
                  </a:gs>
                </a:gsLst>
                <a:lin ang="16200000" scaled="1"/>
              </a:gra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035" y="149540"/>
            <a:ext cx="7058025" cy="529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29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9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480" y="301117"/>
            <a:ext cx="11367135" cy="1325563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означает постоянно мигающий желтый сигнал светофора?</a:t>
            </a:r>
            <a:endParaRPr lang="ru-RU" sz="4800" b="1" dirty="0">
              <a:ln/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959465" y="5922962"/>
            <a:ext cx="1232535" cy="931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ru-RU" sz="5400" b="1" dirty="0">
              <a:ln/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494" y="1825117"/>
            <a:ext cx="292510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2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9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4736" y="301117"/>
            <a:ext cx="11088624" cy="1325563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называется этот</a:t>
            </a:r>
            <a:br>
              <a:rPr lang="ru-RU" sz="54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54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дорожный знак?</a:t>
            </a:r>
            <a:endParaRPr lang="ru-RU" sz="5400" b="1" dirty="0">
              <a:ln/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4" t="19600" r="19423" b="19334"/>
          <a:stretch/>
        </p:blipFill>
        <p:spPr>
          <a:xfrm>
            <a:off x="4009644" y="1927797"/>
            <a:ext cx="4178808" cy="41879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0965561" y="5926645"/>
            <a:ext cx="1232535" cy="931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ru-RU" sz="5400" b="1" dirty="0">
              <a:ln/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11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96" cy="6858000"/>
          </a:xfrm>
        </p:spPr>
      </p:pic>
      <p:sp>
        <p:nvSpPr>
          <p:cNvPr id="5" name="Заголовок 1">
            <a:hlinkClick r:id="rId2" action="ppaction://hlinksldjump"/>
          </p:cNvPr>
          <p:cNvSpPr txBox="1">
            <a:spLocks/>
          </p:cNvSpPr>
          <p:nvPr/>
        </p:nvSpPr>
        <p:spPr>
          <a:xfrm>
            <a:off x="6096" y="4949824"/>
            <a:ext cx="121920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30000">
                      <a:srgbClr val="00B050"/>
                    </a:gs>
                    <a:gs pos="43000">
                      <a:srgbClr val="1FF566"/>
                    </a:gs>
                    <a:gs pos="55000">
                      <a:srgbClr val="00B050"/>
                    </a:gs>
                  </a:gsLst>
                  <a:lin ang="16200000" scaled="1"/>
                </a:gradFill>
                <a:latin typeface="Arial Black" panose="020B0A04020102020204" pitchFamily="34" charset="0"/>
                <a:cs typeface="Arial" panose="020B0604020202020204" pitchFamily="34" charset="0"/>
              </a:rPr>
              <a:t>Светофор выключен. Необходимо убедиться перед переходом дороги, что все подъезжающие машины остановились</a:t>
            </a:r>
            <a:endParaRPr lang="ru-RU" sz="3200" b="1" dirty="0">
              <a:ln w="28575">
                <a:solidFill>
                  <a:schemeClr val="tx1"/>
                </a:solidFill>
              </a:ln>
              <a:gradFill>
                <a:gsLst>
                  <a:gs pos="30000">
                    <a:srgbClr val="00B050"/>
                  </a:gs>
                  <a:gs pos="43000">
                    <a:srgbClr val="1FF566"/>
                  </a:gs>
                  <a:gs pos="55000">
                    <a:srgbClr val="00B050"/>
                  </a:gs>
                </a:gsLst>
                <a:lin ang="16200000" scaled="1"/>
              </a:gra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>
            <a:hlinkClick r:id="rId2" action="ppaction://hlinksldjump"/>
          </p:cNvPr>
          <p:cNvSpPr txBox="1">
            <a:spLocks/>
          </p:cNvSpPr>
          <p:nvPr/>
        </p:nvSpPr>
        <p:spPr>
          <a:xfrm>
            <a:off x="10775061" y="0"/>
            <a:ext cx="1423035" cy="934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7200" b="1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30000">
                      <a:srgbClr val="00B050"/>
                    </a:gs>
                    <a:gs pos="43000">
                      <a:schemeClr val="bg1"/>
                    </a:gs>
                    <a:gs pos="55000">
                      <a:srgbClr val="00B050"/>
                    </a:gs>
                  </a:gsLst>
                  <a:lin ang="16200000" scaled="1"/>
                </a:gradFill>
                <a:latin typeface="Arial Black" panose="020B0A04020102020204" pitchFamily="34" charset="0"/>
                <a:cs typeface="Arial" panose="020B0604020202020204" pitchFamily="34" charset="0"/>
              </a:rPr>
              <a:t>40</a:t>
            </a:r>
            <a:endParaRPr lang="ru-RU" sz="7200" b="1" dirty="0">
              <a:ln w="28575">
                <a:solidFill>
                  <a:schemeClr val="tx1"/>
                </a:solidFill>
              </a:ln>
              <a:gradFill>
                <a:gsLst>
                  <a:gs pos="30000">
                    <a:srgbClr val="00B050"/>
                  </a:gs>
                  <a:gs pos="43000">
                    <a:schemeClr val="bg1"/>
                  </a:gs>
                  <a:gs pos="55000">
                    <a:srgbClr val="00B050"/>
                  </a:gs>
                </a:gsLst>
                <a:lin ang="16200000" scaled="1"/>
              </a:gra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980" y="19050"/>
            <a:ext cx="6434136" cy="428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9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480" y="301117"/>
            <a:ext cx="11367135" cy="1325563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чего на пешеходных переходах мигает оранжевый светофор?</a:t>
            </a:r>
            <a:endParaRPr lang="ru-RU" sz="4800" b="1" dirty="0">
              <a:ln/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959465" y="5922962"/>
            <a:ext cx="1232535" cy="931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lang="ru-RU" sz="5400" b="1" dirty="0">
              <a:ln/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874" y="1626680"/>
            <a:ext cx="7694346" cy="499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3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96" cy="6858000"/>
          </a:xfrm>
        </p:spPr>
      </p:pic>
      <p:sp>
        <p:nvSpPr>
          <p:cNvPr id="5" name="Заголовок 1">
            <a:hlinkClick r:id="rId2" action="ppaction://hlinksldjump"/>
          </p:cNvPr>
          <p:cNvSpPr txBox="1">
            <a:spLocks/>
          </p:cNvSpPr>
          <p:nvPr/>
        </p:nvSpPr>
        <p:spPr>
          <a:xfrm>
            <a:off x="6096" y="5160150"/>
            <a:ext cx="121920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30000">
                      <a:srgbClr val="00B050"/>
                    </a:gs>
                    <a:gs pos="43000">
                      <a:srgbClr val="1FF566"/>
                    </a:gs>
                    <a:gs pos="55000">
                      <a:srgbClr val="00B050"/>
                    </a:gs>
                  </a:gsLst>
                  <a:lin ang="16200000" scaled="1"/>
                </a:gradFill>
                <a:latin typeface="Arial Black" panose="020B0A04020102020204" pitchFamily="34" charset="0"/>
                <a:cs typeface="Arial" panose="020B0604020202020204" pitchFamily="34" charset="0"/>
              </a:rPr>
              <a:t>Светофор служит для привлечения внимания водителей</a:t>
            </a:r>
            <a:endParaRPr lang="ru-RU" sz="3200" b="1" dirty="0">
              <a:ln w="28575">
                <a:solidFill>
                  <a:schemeClr val="tx1"/>
                </a:solidFill>
              </a:ln>
              <a:gradFill>
                <a:gsLst>
                  <a:gs pos="30000">
                    <a:srgbClr val="00B050"/>
                  </a:gs>
                  <a:gs pos="43000">
                    <a:srgbClr val="1FF566"/>
                  </a:gs>
                  <a:gs pos="55000">
                    <a:srgbClr val="00B050"/>
                  </a:gs>
                </a:gsLst>
                <a:lin ang="16200000" scaled="1"/>
              </a:gra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>
            <a:hlinkClick r:id="rId2" action="ppaction://hlinksldjump"/>
          </p:cNvPr>
          <p:cNvSpPr txBox="1">
            <a:spLocks/>
          </p:cNvSpPr>
          <p:nvPr/>
        </p:nvSpPr>
        <p:spPr>
          <a:xfrm>
            <a:off x="10775061" y="0"/>
            <a:ext cx="1423035" cy="934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7200" b="1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30000">
                      <a:srgbClr val="00B050"/>
                    </a:gs>
                    <a:gs pos="43000">
                      <a:schemeClr val="bg1"/>
                    </a:gs>
                    <a:gs pos="55000">
                      <a:srgbClr val="00B050"/>
                    </a:gs>
                  </a:gsLst>
                  <a:lin ang="16200000" scaled="1"/>
                </a:gradFill>
                <a:latin typeface="Arial Black" panose="020B0A04020102020204" pitchFamily="34" charset="0"/>
                <a:cs typeface="Arial" panose="020B0604020202020204" pitchFamily="34" charset="0"/>
              </a:rPr>
              <a:t>50</a:t>
            </a:r>
            <a:endParaRPr lang="ru-RU" sz="7200" b="1" dirty="0">
              <a:ln w="28575">
                <a:solidFill>
                  <a:schemeClr val="tx1"/>
                </a:solidFill>
              </a:ln>
              <a:gradFill>
                <a:gsLst>
                  <a:gs pos="30000">
                    <a:srgbClr val="00B050"/>
                  </a:gs>
                  <a:gs pos="43000">
                    <a:schemeClr val="bg1"/>
                  </a:gs>
                  <a:gs pos="55000">
                    <a:srgbClr val="00B050"/>
                  </a:gs>
                </a:gsLst>
                <a:lin ang="16200000" scaled="1"/>
              </a:gra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" t="6148" r="6750" b="10296"/>
          <a:stretch/>
        </p:blipFill>
        <p:spPr>
          <a:xfrm>
            <a:off x="1603248" y="315101"/>
            <a:ext cx="8991600" cy="473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0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9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480" y="301117"/>
            <a:ext cx="11367135" cy="1325563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Где должен передвигаться пешеход при отсутствии тротуара?</a:t>
            </a:r>
            <a:endParaRPr lang="ru-RU" sz="4800" b="1" dirty="0">
              <a:ln/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959465" y="5922962"/>
            <a:ext cx="1232535" cy="931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ru-RU" sz="5400" b="1" dirty="0">
              <a:ln/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160" y="1761452"/>
            <a:ext cx="7357366" cy="490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90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96" cy="6858000"/>
          </a:xfrm>
        </p:spPr>
      </p:pic>
      <p:sp>
        <p:nvSpPr>
          <p:cNvPr id="5" name="Заголовок 1">
            <a:hlinkClick r:id="rId2" action="ppaction://hlinksldjump"/>
          </p:cNvPr>
          <p:cNvSpPr txBox="1">
            <a:spLocks/>
          </p:cNvSpPr>
          <p:nvPr/>
        </p:nvSpPr>
        <p:spPr>
          <a:xfrm>
            <a:off x="6096" y="5160150"/>
            <a:ext cx="121920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30000">
                      <a:srgbClr val="00B050"/>
                    </a:gs>
                    <a:gs pos="43000">
                      <a:srgbClr val="1FF566"/>
                    </a:gs>
                    <a:gs pos="55000">
                      <a:srgbClr val="00B050"/>
                    </a:gs>
                  </a:gsLst>
                  <a:lin ang="16200000" scaled="1"/>
                </a:gradFill>
                <a:latin typeface="Arial Black" panose="020B0A04020102020204" pitchFamily="34" charset="0"/>
                <a:cs typeface="Arial" panose="020B0604020202020204" pitchFamily="34" charset="0"/>
              </a:rPr>
              <a:t>По обочине навстречу движению транспорта</a:t>
            </a:r>
            <a:endParaRPr lang="ru-RU" sz="3200" b="1" dirty="0">
              <a:ln w="28575">
                <a:solidFill>
                  <a:schemeClr val="tx1"/>
                </a:solidFill>
              </a:ln>
              <a:gradFill>
                <a:gsLst>
                  <a:gs pos="30000">
                    <a:srgbClr val="00B050"/>
                  </a:gs>
                  <a:gs pos="43000">
                    <a:srgbClr val="1FF566"/>
                  </a:gs>
                  <a:gs pos="55000">
                    <a:srgbClr val="00B050"/>
                  </a:gs>
                </a:gsLst>
                <a:lin ang="16200000" scaled="1"/>
              </a:gra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>
            <a:hlinkClick r:id="rId2" action="ppaction://hlinksldjump"/>
          </p:cNvPr>
          <p:cNvSpPr txBox="1">
            <a:spLocks/>
          </p:cNvSpPr>
          <p:nvPr/>
        </p:nvSpPr>
        <p:spPr>
          <a:xfrm>
            <a:off x="10775061" y="0"/>
            <a:ext cx="1423035" cy="934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7200" b="1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30000">
                      <a:srgbClr val="00B050"/>
                    </a:gs>
                    <a:gs pos="43000">
                      <a:schemeClr val="bg1"/>
                    </a:gs>
                    <a:gs pos="55000">
                      <a:srgbClr val="00B050"/>
                    </a:gs>
                  </a:gsLst>
                  <a:lin ang="16200000" scaled="1"/>
                </a:gradFill>
                <a:latin typeface="Arial Black" panose="020B0A04020102020204" pitchFamily="34" charset="0"/>
                <a:cs typeface="Arial" panose="020B0604020202020204" pitchFamily="34" charset="0"/>
              </a:rPr>
              <a:t>10</a:t>
            </a:r>
            <a:endParaRPr lang="ru-RU" sz="7200" b="1" dirty="0">
              <a:ln w="28575">
                <a:solidFill>
                  <a:schemeClr val="tx1"/>
                </a:solidFill>
              </a:ln>
              <a:gradFill>
                <a:gsLst>
                  <a:gs pos="30000">
                    <a:srgbClr val="00B050"/>
                  </a:gs>
                  <a:gs pos="43000">
                    <a:schemeClr val="bg1"/>
                  </a:gs>
                  <a:gs pos="55000">
                    <a:srgbClr val="00B050"/>
                  </a:gs>
                </a:gsLst>
                <a:lin ang="16200000" scaled="1"/>
              </a:gra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877" y="202422"/>
            <a:ext cx="7656342" cy="475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53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9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28549"/>
            <a:ext cx="12192000" cy="1325563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Какое движение определено в России, левостороннее или правостороннее?</a:t>
            </a:r>
            <a:endParaRPr lang="ru-RU" sz="4800" b="1" dirty="0">
              <a:ln/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959465" y="5922962"/>
            <a:ext cx="1232535" cy="931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ru-RU" sz="5400" b="1" dirty="0">
              <a:ln/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237" y="1713516"/>
            <a:ext cx="7627620" cy="508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0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96" cy="6858000"/>
          </a:xfrm>
        </p:spPr>
      </p:pic>
      <p:sp>
        <p:nvSpPr>
          <p:cNvPr id="5" name="Заголовок 1">
            <a:hlinkClick r:id="rId2" action="ppaction://hlinksldjump"/>
          </p:cNvPr>
          <p:cNvSpPr txBox="1">
            <a:spLocks/>
          </p:cNvSpPr>
          <p:nvPr/>
        </p:nvSpPr>
        <p:spPr>
          <a:xfrm>
            <a:off x="6096" y="5160150"/>
            <a:ext cx="121920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30000">
                      <a:srgbClr val="00B050"/>
                    </a:gs>
                    <a:gs pos="43000">
                      <a:srgbClr val="1FF566"/>
                    </a:gs>
                    <a:gs pos="55000">
                      <a:srgbClr val="00B050"/>
                    </a:gs>
                  </a:gsLst>
                  <a:lin ang="16200000" scaled="1"/>
                </a:gradFill>
                <a:latin typeface="Arial Black" panose="020B0A04020102020204" pitchFamily="34" charset="0"/>
                <a:cs typeface="Arial" panose="020B0604020202020204" pitchFamily="34" charset="0"/>
              </a:rPr>
              <a:t>Движение в России правостороннее</a:t>
            </a:r>
            <a:endParaRPr lang="ru-RU" sz="3200" b="1" dirty="0">
              <a:ln w="28575">
                <a:solidFill>
                  <a:schemeClr val="tx1"/>
                </a:solidFill>
              </a:ln>
              <a:gradFill>
                <a:gsLst>
                  <a:gs pos="30000">
                    <a:srgbClr val="00B050"/>
                  </a:gs>
                  <a:gs pos="43000">
                    <a:srgbClr val="1FF566"/>
                  </a:gs>
                  <a:gs pos="55000">
                    <a:srgbClr val="00B050"/>
                  </a:gs>
                </a:gsLst>
                <a:lin ang="16200000" scaled="1"/>
              </a:gra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>
            <a:hlinkClick r:id="rId2" action="ppaction://hlinksldjump"/>
          </p:cNvPr>
          <p:cNvSpPr txBox="1">
            <a:spLocks/>
          </p:cNvSpPr>
          <p:nvPr/>
        </p:nvSpPr>
        <p:spPr>
          <a:xfrm>
            <a:off x="10775061" y="0"/>
            <a:ext cx="1423035" cy="934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7200" b="1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30000">
                      <a:srgbClr val="00B050"/>
                    </a:gs>
                    <a:gs pos="43000">
                      <a:schemeClr val="bg1"/>
                    </a:gs>
                    <a:gs pos="55000">
                      <a:srgbClr val="00B050"/>
                    </a:gs>
                  </a:gsLst>
                  <a:lin ang="16200000" scaled="1"/>
                </a:gradFill>
                <a:latin typeface="Arial Black" panose="020B0A04020102020204" pitchFamily="34" charset="0"/>
                <a:cs typeface="Arial" panose="020B0604020202020204" pitchFamily="34" charset="0"/>
              </a:rPr>
              <a:t>20</a:t>
            </a:r>
            <a:endParaRPr lang="ru-RU" sz="7200" b="1" dirty="0">
              <a:ln w="28575">
                <a:solidFill>
                  <a:schemeClr val="tx1"/>
                </a:solidFill>
              </a:ln>
              <a:gradFill>
                <a:gsLst>
                  <a:gs pos="30000">
                    <a:srgbClr val="00B050"/>
                  </a:gs>
                  <a:gs pos="43000">
                    <a:schemeClr val="bg1"/>
                  </a:gs>
                  <a:gs pos="55000">
                    <a:srgbClr val="00B050"/>
                  </a:gs>
                </a:gsLst>
                <a:lin ang="16200000" scaled="1"/>
              </a:gra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001" y="142484"/>
            <a:ext cx="7326093" cy="487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92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9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032" y="328549"/>
            <a:ext cx="11682031" cy="1325563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 ожидания автобуса?</a:t>
            </a:r>
            <a:endParaRPr lang="ru-RU" sz="4800" b="1" dirty="0">
              <a:ln/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959465" y="5922962"/>
            <a:ext cx="1232535" cy="931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ru-RU" sz="5400" b="1" dirty="0">
              <a:ln/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008" y="1501648"/>
            <a:ext cx="7492746" cy="499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4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96" cy="6858000"/>
          </a:xfrm>
        </p:spPr>
      </p:pic>
      <p:sp>
        <p:nvSpPr>
          <p:cNvPr id="5" name="Заголовок 1">
            <a:hlinkClick r:id="rId2" action="ppaction://hlinksldjump"/>
          </p:cNvPr>
          <p:cNvSpPr txBox="1">
            <a:spLocks/>
          </p:cNvSpPr>
          <p:nvPr/>
        </p:nvSpPr>
        <p:spPr>
          <a:xfrm>
            <a:off x="6096" y="5532437"/>
            <a:ext cx="121920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30000">
                      <a:srgbClr val="00B050"/>
                    </a:gs>
                    <a:gs pos="43000">
                      <a:srgbClr val="1FF566"/>
                    </a:gs>
                    <a:gs pos="55000">
                      <a:srgbClr val="00B050"/>
                    </a:gs>
                  </a:gsLst>
                  <a:lin ang="16200000" scaled="1"/>
                </a:gradFill>
                <a:latin typeface="Arial Black" panose="020B0A04020102020204" pitchFamily="34" charset="0"/>
                <a:cs typeface="Arial" panose="020B0604020202020204" pitchFamily="34" charset="0"/>
              </a:rPr>
              <a:t>Автобусная остановка</a:t>
            </a:r>
            <a:endParaRPr lang="ru-RU" sz="3200" b="1" dirty="0">
              <a:ln w="28575">
                <a:solidFill>
                  <a:schemeClr val="tx1"/>
                </a:solidFill>
              </a:ln>
              <a:gradFill>
                <a:gsLst>
                  <a:gs pos="30000">
                    <a:srgbClr val="00B050"/>
                  </a:gs>
                  <a:gs pos="43000">
                    <a:srgbClr val="1FF566"/>
                  </a:gs>
                  <a:gs pos="55000">
                    <a:srgbClr val="00B050"/>
                  </a:gs>
                </a:gsLst>
                <a:lin ang="16200000" scaled="1"/>
              </a:gra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>
            <a:hlinkClick r:id="rId2" action="ppaction://hlinksldjump"/>
          </p:cNvPr>
          <p:cNvSpPr txBox="1">
            <a:spLocks/>
          </p:cNvSpPr>
          <p:nvPr/>
        </p:nvSpPr>
        <p:spPr>
          <a:xfrm>
            <a:off x="10775061" y="0"/>
            <a:ext cx="1423035" cy="934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7200" b="1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30000">
                      <a:srgbClr val="00B050"/>
                    </a:gs>
                    <a:gs pos="43000">
                      <a:schemeClr val="bg1"/>
                    </a:gs>
                    <a:gs pos="55000">
                      <a:srgbClr val="00B050"/>
                    </a:gs>
                  </a:gsLst>
                  <a:lin ang="16200000" scaled="1"/>
                </a:gradFill>
                <a:latin typeface="Arial Black" panose="020B0A04020102020204" pitchFamily="34" charset="0"/>
                <a:cs typeface="Arial" panose="020B0604020202020204" pitchFamily="34" charset="0"/>
              </a:rPr>
              <a:t>30</a:t>
            </a:r>
            <a:endParaRPr lang="ru-RU" sz="7200" b="1" dirty="0">
              <a:ln w="28575">
                <a:solidFill>
                  <a:schemeClr val="tx1"/>
                </a:solidFill>
              </a:ln>
              <a:gradFill>
                <a:gsLst>
                  <a:gs pos="30000">
                    <a:srgbClr val="00B050"/>
                  </a:gs>
                  <a:gs pos="43000">
                    <a:schemeClr val="bg1"/>
                  </a:gs>
                  <a:gs pos="55000">
                    <a:srgbClr val="00B050"/>
                  </a:gs>
                </a:gsLst>
                <a:lin ang="16200000" scaled="1"/>
              </a:gra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538" y="335597"/>
            <a:ext cx="7779020" cy="519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8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9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032" y="328549"/>
            <a:ext cx="11682031" cy="1325563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стать более заметным в темное время суток на дороге?</a:t>
            </a:r>
            <a:endParaRPr lang="ru-RU" sz="4800" b="1" dirty="0">
              <a:ln/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959465" y="5922962"/>
            <a:ext cx="1232535" cy="931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ru-RU" sz="5400" b="1" dirty="0">
              <a:ln/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393" y="1783620"/>
            <a:ext cx="7417308" cy="494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92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96" cy="6858000"/>
          </a:xfrm>
        </p:spPr>
      </p:pic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4" t="19600" r="19423" b="19334"/>
          <a:stretch/>
        </p:blipFill>
        <p:spPr>
          <a:xfrm>
            <a:off x="4009644" y="394272"/>
            <a:ext cx="4178808" cy="41879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Заголовок 1">
            <a:hlinkClick r:id="rId2" action="ppaction://hlinksldjump"/>
          </p:cNvPr>
          <p:cNvSpPr txBox="1">
            <a:spLocks/>
          </p:cNvSpPr>
          <p:nvPr/>
        </p:nvSpPr>
        <p:spPr>
          <a:xfrm>
            <a:off x="10768965" y="0"/>
            <a:ext cx="1423035" cy="934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7200" b="1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30000">
                      <a:srgbClr val="00B050"/>
                    </a:gs>
                    <a:gs pos="43000">
                      <a:schemeClr val="bg1"/>
                    </a:gs>
                    <a:gs pos="55000">
                      <a:srgbClr val="00B050"/>
                    </a:gs>
                  </a:gsLst>
                  <a:lin ang="16200000" scaled="1"/>
                </a:gradFill>
                <a:latin typeface="Arial Black" panose="020B0A04020102020204" pitchFamily="34" charset="0"/>
                <a:cs typeface="Arial" panose="020B0604020202020204" pitchFamily="34" charset="0"/>
              </a:rPr>
              <a:t>10</a:t>
            </a:r>
            <a:endParaRPr lang="ru-RU" sz="7200" b="1" dirty="0">
              <a:ln w="28575">
                <a:solidFill>
                  <a:schemeClr val="tx1"/>
                </a:solidFill>
              </a:ln>
              <a:gradFill>
                <a:gsLst>
                  <a:gs pos="30000">
                    <a:srgbClr val="00B050"/>
                  </a:gs>
                  <a:gs pos="43000">
                    <a:schemeClr val="bg1"/>
                  </a:gs>
                  <a:gs pos="55000">
                    <a:srgbClr val="00B050"/>
                  </a:gs>
                </a:gsLst>
                <a:lin ang="16200000" scaled="1"/>
              </a:gra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Заголовок 1">
            <a:hlinkClick r:id="rId2" action="ppaction://hlinksldjump"/>
          </p:cNvPr>
          <p:cNvSpPr txBox="1">
            <a:spLocks/>
          </p:cNvSpPr>
          <p:nvPr/>
        </p:nvSpPr>
        <p:spPr>
          <a:xfrm>
            <a:off x="85725" y="4790186"/>
            <a:ext cx="120015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30000">
                      <a:srgbClr val="00B050"/>
                    </a:gs>
                    <a:gs pos="43000">
                      <a:srgbClr val="1FF566"/>
                    </a:gs>
                    <a:gs pos="55000">
                      <a:srgbClr val="00B050"/>
                    </a:gs>
                  </a:gsLst>
                  <a:lin ang="16200000" scaled="1"/>
                </a:gradFill>
                <a:latin typeface="Arial Black" panose="020B0A04020102020204" pitchFamily="34" charset="0"/>
                <a:cs typeface="Arial" panose="020B0604020202020204" pitchFamily="34" charset="0"/>
              </a:rPr>
              <a:t>Пешеходный переход</a:t>
            </a:r>
            <a:endParaRPr lang="ru-RU" sz="5400" b="1" dirty="0">
              <a:ln w="28575">
                <a:solidFill>
                  <a:schemeClr val="tx1"/>
                </a:solidFill>
              </a:ln>
              <a:gradFill>
                <a:gsLst>
                  <a:gs pos="30000">
                    <a:srgbClr val="00B050"/>
                  </a:gs>
                  <a:gs pos="43000">
                    <a:srgbClr val="1FF566"/>
                  </a:gs>
                  <a:gs pos="55000">
                    <a:srgbClr val="00B050"/>
                  </a:gs>
                </a:gsLst>
                <a:lin ang="16200000" scaled="1"/>
              </a:gra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11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96" cy="6858000"/>
          </a:xfrm>
        </p:spPr>
      </p:pic>
      <p:sp>
        <p:nvSpPr>
          <p:cNvPr id="5" name="Заголовок 1">
            <a:hlinkClick r:id="rId2" action="ppaction://hlinksldjump"/>
          </p:cNvPr>
          <p:cNvSpPr txBox="1">
            <a:spLocks/>
          </p:cNvSpPr>
          <p:nvPr/>
        </p:nvSpPr>
        <p:spPr>
          <a:xfrm>
            <a:off x="6096" y="5532437"/>
            <a:ext cx="121920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30000">
                      <a:srgbClr val="00B050"/>
                    </a:gs>
                    <a:gs pos="43000">
                      <a:srgbClr val="1FF566"/>
                    </a:gs>
                    <a:gs pos="55000">
                      <a:srgbClr val="00B050"/>
                    </a:gs>
                  </a:gsLst>
                  <a:lin ang="16200000" scaled="1"/>
                </a:gradFill>
                <a:latin typeface="Arial Black" panose="020B0A04020102020204" pitchFamily="34" charset="0"/>
                <a:cs typeface="Arial" panose="020B0604020202020204" pitchFamily="34" charset="0"/>
              </a:rPr>
              <a:t>Носить </a:t>
            </a:r>
            <a:r>
              <a:rPr lang="ru-RU" sz="4800" b="1" dirty="0" err="1" smtClean="0">
                <a:ln w="28575">
                  <a:solidFill>
                    <a:schemeClr val="tx1"/>
                  </a:solidFill>
                </a:ln>
                <a:gradFill>
                  <a:gsLst>
                    <a:gs pos="30000">
                      <a:srgbClr val="00B050"/>
                    </a:gs>
                    <a:gs pos="43000">
                      <a:srgbClr val="1FF566"/>
                    </a:gs>
                    <a:gs pos="55000">
                      <a:srgbClr val="00B050"/>
                    </a:gs>
                  </a:gsLst>
                  <a:lin ang="16200000" scaled="1"/>
                </a:gradFill>
                <a:latin typeface="Arial Black" panose="020B0A04020102020204" pitchFamily="34" charset="0"/>
                <a:cs typeface="Arial" panose="020B0604020202020204" pitchFamily="34" charset="0"/>
              </a:rPr>
              <a:t>световозвращающие</a:t>
            </a:r>
            <a:r>
              <a:rPr lang="ru-RU" sz="4800" b="1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30000">
                      <a:srgbClr val="00B050"/>
                    </a:gs>
                    <a:gs pos="43000">
                      <a:srgbClr val="1FF566"/>
                    </a:gs>
                    <a:gs pos="55000">
                      <a:srgbClr val="00B050"/>
                    </a:gs>
                  </a:gsLst>
                  <a:lin ang="16200000" scaled="1"/>
                </a:gradFill>
                <a:latin typeface="Arial Black" panose="020B0A04020102020204" pitchFamily="34" charset="0"/>
                <a:cs typeface="Arial" panose="020B0604020202020204" pitchFamily="34" charset="0"/>
              </a:rPr>
              <a:t> элементы на одежде</a:t>
            </a:r>
            <a:endParaRPr lang="ru-RU" sz="3200" b="1" dirty="0">
              <a:ln w="28575">
                <a:solidFill>
                  <a:schemeClr val="tx1"/>
                </a:solidFill>
              </a:ln>
              <a:gradFill>
                <a:gsLst>
                  <a:gs pos="30000">
                    <a:srgbClr val="00B050"/>
                  </a:gs>
                  <a:gs pos="43000">
                    <a:srgbClr val="1FF566"/>
                  </a:gs>
                  <a:gs pos="55000">
                    <a:srgbClr val="00B050"/>
                  </a:gs>
                </a:gsLst>
                <a:lin ang="16200000" scaled="1"/>
              </a:gra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>
            <a:hlinkClick r:id="rId2" action="ppaction://hlinksldjump"/>
          </p:cNvPr>
          <p:cNvSpPr txBox="1">
            <a:spLocks/>
          </p:cNvSpPr>
          <p:nvPr/>
        </p:nvSpPr>
        <p:spPr>
          <a:xfrm>
            <a:off x="10775061" y="0"/>
            <a:ext cx="1423035" cy="934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7200" b="1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30000">
                      <a:srgbClr val="00B050"/>
                    </a:gs>
                    <a:gs pos="43000">
                      <a:schemeClr val="bg1"/>
                    </a:gs>
                    <a:gs pos="55000">
                      <a:srgbClr val="00B050"/>
                    </a:gs>
                  </a:gsLst>
                  <a:lin ang="16200000" scaled="1"/>
                </a:gradFill>
                <a:latin typeface="Arial Black" panose="020B0A04020102020204" pitchFamily="34" charset="0"/>
                <a:cs typeface="Arial" panose="020B0604020202020204" pitchFamily="34" charset="0"/>
              </a:rPr>
              <a:t>40</a:t>
            </a:r>
            <a:endParaRPr lang="ru-RU" sz="7200" b="1" dirty="0">
              <a:ln w="28575">
                <a:solidFill>
                  <a:schemeClr val="tx1"/>
                </a:solidFill>
              </a:ln>
              <a:gradFill>
                <a:gsLst>
                  <a:gs pos="30000">
                    <a:srgbClr val="00B050"/>
                  </a:gs>
                  <a:gs pos="43000">
                    <a:schemeClr val="bg1"/>
                  </a:gs>
                  <a:gs pos="55000">
                    <a:srgbClr val="00B050"/>
                  </a:gs>
                </a:gsLst>
                <a:lin ang="16200000" scaled="1"/>
              </a:gra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551" y="394871"/>
            <a:ext cx="7190994" cy="513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65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9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032" y="328549"/>
            <a:ext cx="11682031" cy="1325563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Предупреждающие знаки -</a:t>
            </a:r>
            <a:br>
              <a:rPr lang="ru-RU" sz="48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8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круглые или треугольные?</a:t>
            </a:r>
            <a:endParaRPr lang="ru-RU" sz="4800" b="1" dirty="0">
              <a:ln/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959465" y="5922962"/>
            <a:ext cx="1232535" cy="931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lang="ru-RU" sz="5400" b="1" dirty="0">
              <a:ln/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47635" y="1654111"/>
            <a:ext cx="4074695" cy="40746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764" y="2048645"/>
            <a:ext cx="3479784" cy="34797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89" y="2450201"/>
            <a:ext cx="2482516" cy="248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1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96" cy="6858000"/>
          </a:xfrm>
        </p:spPr>
      </p:pic>
      <p:sp>
        <p:nvSpPr>
          <p:cNvPr id="5" name="Заголовок 1">
            <a:hlinkClick r:id="rId2" action="ppaction://hlinksldjump"/>
          </p:cNvPr>
          <p:cNvSpPr txBox="1">
            <a:spLocks/>
          </p:cNvSpPr>
          <p:nvPr/>
        </p:nvSpPr>
        <p:spPr>
          <a:xfrm>
            <a:off x="0" y="1654111"/>
            <a:ext cx="7562088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30000">
                      <a:srgbClr val="00B050"/>
                    </a:gs>
                    <a:gs pos="43000">
                      <a:srgbClr val="1FF566"/>
                    </a:gs>
                    <a:gs pos="55000">
                      <a:srgbClr val="00B050"/>
                    </a:gs>
                  </a:gsLst>
                  <a:lin ang="16200000" scaled="1"/>
                </a:gradFill>
                <a:latin typeface="Arial Black" panose="020B0A04020102020204" pitchFamily="34" charset="0"/>
                <a:cs typeface="Arial" panose="020B0604020202020204" pitchFamily="34" charset="0"/>
              </a:rPr>
              <a:t>Предупреждающие знаки Треугольные</a:t>
            </a:r>
            <a:endParaRPr lang="ru-RU" sz="3200" b="1" dirty="0">
              <a:ln w="28575">
                <a:solidFill>
                  <a:schemeClr val="tx1"/>
                </a:solidFill>
              </a:ln>
              <a:gradFill>
                <a:gsLst>
                  <a:gs pos="30000">
                    <a:srgbClr val="00B050"/>
                  </a:gs>
                  <a:gs pos="43000">
                    <a:srgbClr val="1FF566"/>
                  </a:gs>
                  <a:gs pos="55000">
                    <a:srgbClr val="00B050"/>
                  </a:gs>
                </a:gsLst>
                <a:lin ang="16200000" scaled="1"/>
              </a:gra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>
            <a:hlinkClick r:id="rId2" action="ppaction://hlinksldjump"/>
          </p:cNvPr>
          <p:cNvSpPr txBox="1">
            <a:spLocks/>
          </p:cNvSpPr>
          <p:nvPr/>
        </p:nvSpPr>
        <p:spPr>
          <a:xfrm>
            <a:off x="10775061" y="0"/>
            <a:ext cx="1423035" cy="934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7200" b="1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30000">
                      <a:srgbClr val="00B050"/>
                    </a:gs>
                    <a:gs pos="43000">
                      <a:schemeClr val="bg1"/>
                    </a:gs>
                    <a:gs pos="55000">
                      <a:srgbClr val="00B050"/>
                    </a:gs>
                  </a:gsLst>
                  <a:lin ang="16200000" scaled="1"/>
                </a:gradFill>
                <a:latin typeface="Arial Black" panose="020B0A04020102020204" pitchFamily="34" charset="0"/>
                <a:cs typeface="Arial" panose="020B0604020202020204" pitchFamily="34" charset="0"/>
              </a:rPr>
              <a:t>50</a:t>
            </a:r>
            <a:endParaRPr lang="ru-RU" sz="7200" b="1" dirty="0">
              <a:ln w="28575">
                <a:solidFill>
                  <a:schemeClr val="tx1"/>
                </a:solidFill>
              </a:ln>
              <a:gradFill>
                <a:gsLst>
                  <a:gs pos="30000">
                    <a:srgbClr val="00B050"/>
                  </a:gs>
                  <a:gs pos="43000">
                    <a:schemeClr val="bg1"/>
                  </a:gs>
                  <a:gs pos="55000">
                    <a:srgbClr val="00B050"/>
                  </a:gs>
                </a:gsLst>
                <a:lin ang="16200000" scaled="1"/>
              </a:gra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77592" y="789367"/>
            <a:ext cx="3055049" cy="3055049"/>
          </a:xfrm>
          <a:prstGeom prst="rect">
            <a:avLst/>
          </a:prstGeom>
        </p:spPr>
      </p:pic>
      <p:sp>
        <p:nvSpPr>
          <p:cNvPr id="8" name="Заголовок 1">
            <a:hlinkClick r:id="rId2" action="ppaction://hlinksldjump"/>
          </p:cNvPr>
          <p:cNvSpPr txBox="1">
            <a:spLocks/>
          </p:cNvSpPr>
          <p:nvPr/>
        </p:nvSpPr>
        <p:spPr>
          <a:xfrm>
            <a:off x="0" y="4357687"/>
            <a:ext cx="7562088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30000">
                      <a:srgbClr val="00B050"/>
                    </a:gs>
                    <a:gs pos="43000">
                      <a:srgbClr val="1FF566"/>
                    </a:gs>
                    <a:gs pos="55000">
                      <a:srgbClr val="00B050"/>
                    </a:gs>
                  </a:gsLst>
                  <a:lin ang="16200000" scaled="1"/>
                </a:gradFill>
                <a:latin typeface="Arial Black" panose="020B0A04020102020204" pitchFamily="34" charset="0"/>
                <a:cs typeface="Arial" panose="020B0604020202020204" pitchFamily="34" charset="0"/>
              </a:rPr>
              <a:t>Запрещающие знаки</a:t>
            </a:r>
          </a:p>
          <a:p>
            <a:pPr algn="ctr"/>
            <a:r>
              <a:rPr lang="ru-RU" sz="4800" b="1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30000">
                      <a:srgbClr val="00B050"/>
                    </a:gs>
                    <a:gs pos="43000">
                      <a:srgbClr val="1FF566"/>
                    </a:gs>
                    <a:gs pos="55000">
                      <a:srgbClr val="00B050"/>
                    </a:gs>
                  </a:gsLst>
                  <a:lin ang="16200000" scaled="1"/>
                </a:gradFill>
                <a:latin typeface="Arial Black" panose="020B0A04020102020204" pitchFamily="34" charset="0"/>
                <a:cs typeface="Arial" panose="020B0604020202020204" pitchFamily="34" charset="0"/>
              </a:rPr>
              <a:t>Круглые</a:t>
            </a:r>
            <a:endParaRPr lang="ru-RU" sz="3200" b="1" dirty="0">
              <a:ln w="28575">
                <a:solidFill>
                  <a:schemeClr val="tx1"/>
                </a:solidFill>
              </a:ln>
              <a:gradFill>
                <a:gsLst>
                  <a:gs pos="30000">
                    <a:srgbClr val="00B050"/>
                  </a:gs>
                  <a:gs pos="43000">
                    <a:srgbClr val="1FF566"/>
                  </a:gs>
                  <a:gs pos="55000">
                    <a:srgbClr val="00B050"/>
                  </a:gs>
                </a:gsLst>
                <a:lin ang="16200000" scaled="1"/>
              </a:gra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201" y="3844416"/>
            <a:ext cx="2695830" cy="2695830"/>
          </a:xfrm>
          <a:prstGeom prst="rect">
            <a:avLst/>
          </a:prstGeom>
        </p:spPr>
      </p:pic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>
            <a:off x="7443670" y="1982606"/>
            <a:ext cx="6011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b="1" dirty="0">
                <a:ln w="28575">
                  <a:solidFill>
                    <a:schemeClr val="tx1"/>
                  </a:solidFill>
                </a:ln>
                <a:gradFill>
                  <a:gsLst>
                    <a:gs pos="30000">
                      <a:srgbClr val="00B050"/>
                    </a:gs>
                    <a:gs pos="43000">
                      <a:srgbClr val="1FF566"/>
                    </a:gs>
                    <a:gs pos="55000">
                      <a:srgbClr val="00B050"/>
                    </a:gs>
                  </a:gsLst>
                  <a:lin ang="16200000" scaled="1"/>
                </a:gradFill>
                <a:latin typeface="Arial Black" panose="020B0A04020102020204" pitchFamily="34" charset="0"/>
                <a:cs typeface="Arial" panose="020B0604020202020204" pitchFamily="34" charset="0"/>
              </a:rPr>
              <a:t>–</a:t>
            </a:r>
            <a:endParaRPr lang="ru-RU" sz="7200" dirty="0"/>
          </a:p>
        </p:txBody>
      </p:sp>
      <p:sp>
        <p:nvSpPr>
          <p:cNvPr id="10" name="Прямоугольник 9">
            <a:hlinkClick r:id="rId2" action="ppaction://hlinksldjump"/>
          </p:cNvPr>
          <p:cNvSpPr/>
          <p:nvPr/>
        </p:nvSpPr>
        <p:spPr>
          <a:xfrm>
            <a:off x="7443670" y="4653538"/>
            <a:ext cx="6011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b="1" dirty="0">
                <a:ln w="28575">
                  <a:solidFill>
                    <a:schemeClr val="tx1"/>
                  </a:solidFill>
                </a:ln>
                <a:gradFill>
                  <a:gsLst>
                    <a:gs pos="30000">
                      <a:srgbClr val="00B050"/>
                    </a:gs>
                    <a:gs pos="43000">
                      <a:srgbClr val="1FF566"/>
                    </a:gs>
                    <a:gs pos="55000">
                      <a:srgbClr val="00B050"/>
                    </a:gs>
                  </a:gsLst>
                  <a:lin ang="16200000" scaled="1"/>
                </a:gradFill>
                <a:latin typeface="Arial Black" panose="020B0A04020102020204" pitchFamily="34" charset="0"/>
                <a:cs typeface="Arial" panose="020B0604020202020204" pitchFamily="34" charset="0"/>
              </a:rPr>
              <a:t>–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132593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9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4736" y="301117"/>
            <a:ext cx="11088624" cy="1325563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Разрешает ли данный знак переходить дорогу в том месте, где он установлен?</a:t>
            </a:r>
            <a:endParaRPr lang="ru-RU" sz="4800" b="1" dirty="0">
              <a:ln/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932" y="2084478"/>
            <a:ext cx="4904232" cy="4315724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0959465" y="5934524"/>
            <a:ext cx="1232535" cy="931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ru-RU" sz="5400" b="1" dirty="0">
              <a:ln/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58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96" cy="6858000"/>
          </a:xfrm>
        </p:spPr>
      </p:pic>
      <p:pic>
        <p:nvPicPr>
          <p:cNvPr id="11" name="Рисунок 1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932" y="84228"/>
            <a:ext cx="4904232" cy="4315724"/>
          </a:xfrm>
          <a:prstGeom prst="rect">
            <a:avLst/>
          </a:prstGeom>
        </p:spPr>
      </p:pic>
      <p:sp>
        <p:nvSpPr>
          <p:cNvPr id="5" name="Заголовок 1">
            <a:hlinkClick r:id="rId2" action="ppaction://hlinksldjump"/>
          </p:cNvPr>
          <p:cNvSpPr txBox="1">
            <a:spLocks/>
          </p:cNvSpPr>
          <p:nvPr/>
        </p:nvSpPr>
        <p:spPr>
          <a:xfrm>
            <a:off x="85725" y="4790186"/>
            <a:ext cx="120015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30000">
                      <a:srgbClr val="00B050"/>
                    </a:gs>
                    <a:gs pos="43000">
                      <a:srgbClr val="1FF566"/>
                    </a:gs>
                    <a:gs pos="55000">
                      <a:srgbClr val="00B050"/>
                    </a:gs>
                  </a:gsLst>
                  <a:lin ang="16200000" scaled="1"/>
                </a:gradFill>
                <a:latin typeface="Arial Black" panose="020B0A04020102020204" pitchFamily="34" charset="0"/>
                <a:cs typeface="Arial" panose="020B0604020202020204" pitchFamily="34" charset="0"/>
              </a:rPr>
              <a:t>Нет! Данный знак предупреждает водителей о возможном появлении детей на проезжей части</a:t>
            </a:r>
            <a:endParaRPr lang="ru-RU" b="1" dirty="0">
              <a:ln w="28575">
                <a:solidFill>
                  <a:schemeClr val="tx1"/>
                </a:solidFill>
              </a:ln>
              <a:gradFill>
                <a:gsLst>
                  <a:gs pos="30000">
                    <a:srgbClr val="00B050"/>
                  </a:gs>
                  <a:gs pos="43000">
                    <a:srgbClr val="1FF566"/>
                  </a:gs>
                  <a:gs pos="55000">
                    <a:srgbClr val="00B050"/>
                  </a:gs>
                </a:gsLst>
                <a:lin ang="16200000" scaled="1"/>
              </a:gra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Заголовок 1">
            <a:hlinkClick r:id="rId2" action="ppaction://hlinksldjump"/>
          </p:cNvPr>
          <p:cNvSpPr txBox="1">
            <a:spLocks/>
          </p:cNvSpPr>
          <p:nvPr/>
        </p:nvSpPr>
        <p:spPr>
          <a:xfrm>
            <a:off x="10775061" y="6531"/>
            <a:ext cx="1423035" cy="934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7200" b="1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30000">
                      <a:srgbClr val="00B050"/>
                    </a:gs>
                    <a:gs pos="43000">
                      <a:schemeClr val="bg1"/>
                    </a:gs>
                    <a:gs pos="55000">
                      <a:srgbClr val="00B050"/>
                    </a:gs>
                  </a:gsLst>
                  <a:lin ang="16200000" scaled="1"/>
                </a:gradFill>
                <a:latin typeface="Arial Black" panose="020B0A04020102020204" pitchFamily="34" charset="0"/>
                <a:cs typeface="Arial" panose="020B0604020202020204" pitchFamily="34" charset="0"/>
              </a:rPr>
              <a:t>20</a:t>
            </a:r>
            <a:endParaRPr lang="ru-RU" sz="7200" b="1" dirty="0">
              <a:ln w="28575">
                <a:solidFill>
                  <a:schemeClr val="tx1"/>
                </a:solidFill>
              </a:ln>
              <a:gradFill>
                <a:gsLst>
                  <a:gs pos="30000">
                    <a:srgbClr val="00B050"/>
                  </a:gs>
                  <a:gs pos="43000">
                    <a:schemeClr val="bg1"/>
                  </a:gs>
                  <a:gs pos="55000">
                    <a:srgbClr val="00B050"/>
                  </a:gs>
                </a:gsLst>
                <a:lin ang="16200000" scaled="1"/>
              </a:gra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67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9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4736" y="301117"/>
            <a:ext cx="11088624" cy="1325563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правильно пересечь дорогу на велосипеде?</a:t>
            </a:r>
            <a:endParaRPr lang="ru-RU" sz="4800" b="1" dirty="0">
              <a:ln/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4" y="1927797"/>
            <a:ext cx="10355380" cy="46254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0959465" y="5922962"/>
            <a:ext cx="1232535" cy="931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ru-RU" sz="5400" b="1" dirty="0">
              <a:ln/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0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96" cy="6858000"/>
          </a:xfrm>
        </p:spPr>
      </p:pic>
      <p:sp>
        <p:nvSpPr>
          <p:cNvPr id="5" name="Заголовок 1">
            <a:hlinkClick r:id="rId2" action="ppaction://hlinksldjump"/>
          </p:cNvPr>
          <p:cNvSpPr txBox="1">
            <a:spLocks/>
          </p:cNvSpPr>
          <p:nvPr/>
        </p:nvSpPr>
        <p:spPr>
          <a:xfrm>
            <a:off x="85725" y="5104511"/>
            <a:ext cx="120015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30000">
                      <a:srgbClr val="00B050"/>
                    </a:gs>
                    <a:gs pos="43000">
                      <a:srgbClr val="1FF566"/>
                    </a:gs>
                    <a:gs pos="55000">
                      <a:srgbClr val="00B050"/>
                    </a:gs>
                  </a:gsLst>
                  <a:lin ang="16200000" scaled="1"/>
                </a:gradFill>
                <a:latin typeface="Arial Black" panose="020B0A04020102020204" pitchFamily="34" charset="0"/>
                <a:cs typeface="Arial" panose="020B0604020202020204" pitchFamily="34" charset="0"/>
              </a:rPr>
              <a:t>Необходимо спешиться с велосипеда и вести его рядом через проезжую часть</a:t>
            </a:r>
            <a:endParaRPr lang="ru-RU" sz="4800" b="1" dirty="0">
              <a:ln w="28575">
                <a:solidFill>
                  <a:schemeClr val="tx1"/>
                </a:solidFill>
              </a:ln>
              <a:gradFill>
                <a:gsLst>
                  <a:gs pos="30000">
                    <a:srgbClr val="00B050"/>
                  </a:gs>
                  <a:gs pos="43000">
                    <a:srgbClr val="1FF566"/>
                  </a:gs>
                  <a:gs pos="55000">
                    <a:srgbClr val="00B050"/>
                  </a:gs>
                </a:gsLst>
                <a:lin ang="16200000" scaled="1"/>
              </a:gra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962" y="319916"/>
            <a:ext cx="6677025" cy="4501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>
            <a:hlinkClick r:id="rId2" action="ppaction://hlinksldjump"/>
          </p:cNvPr>
          <p:cNvSpPr txBox="1">
            <a:spLocks/>
          </p:cNvSpPr>
          <p:nvPr/>
        </p:nvSpPr>
        <p:spPr>
          <a:xfrm>
            <a:off x="10775061" y="0"/>
            <a:ext cx="1423035" cy="934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7200" b="1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30000">
                      <a:srgbClr val="00B050"/>
                    </a:gs>
                    <a:gs pos="43000">
                      <a:schemeClr val="bg1"/>
                    </a:gs>
                    <a:gs pos="55000">
                      <a:srgbClr val="00B050"/>
                    </a:gs>
                  </a:gsLst>
                  <a:lin ang="16200000" scaled="1"/>
                </a:gradFill>
                <a:latin typeface="Arial Black" panose="020B0A04020102020204" pitchFamily="34" charset="0"/>
                <a:cs typeface="Arial" panose="020B0604020202020204" pitchFamily="34" charset="0"/>
              </a:rPr>
              <a:t>30</a:t>
            </a:r>
            <a:endParaRPr lang="ru-RU" sz="7200" b="1" dirty="0">
              <a:ln w="28575">
                <a:solidFill>
                  <a:schemeClr val="tx1"/>
                </a:solidFill>
              </a:ln>
              <a:gradFill>
                <a:gsLst>
                  <a:gs pos="30000">
                    <a:srgbClr val="00B050"/>
                  </a:gs>
                  <a:gs pos="43000">
                    <a:schemeClr val="bg1"/>
                  </a:gs>
                  <a:gs pos="55000">
                    <a:srgbClr val="00B050"/>
                  </a:gs>
                </a:gsLst>
                <a:lin ang="16200000" scaled="1"/>
              </a:gra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45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9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480" y="301117"/>
            <a:ext cx="11367135" cy="1325563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Разрешает ли пешеходам указанный знак переходить дорогу?</a:t>
            </a:r>
            <a:endParaRPr lang="ru-RU" sz="4800" b="1" dirty="0">
              <a:ln/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959465" y="5922962"/>
            <a:ext cx="1232535" cy="931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ru-RU" sz="5400" b="1" dirty="0">
              <a:ln/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900" y="1626680"/>
            <a:ext cx="3914250" cy="34454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398" y="4446587"/>
            <a:ext cx="3527297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34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393</Words>
  <Application>Microsoft Office PowerPoint</Application>
  <PresentationFormat>Широкоэкранный</PresentationFormat>
  <Paragraphs>121</Paragraphs>
  <Slides>42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8" baseType="lpstr">
      <vt:lpstr>Arial</vt:lpstr>
      <vt:lpstr>Arial Black</vt:lpstr>
      <vt:lpstr>Calibri</vt:lpstr>
      <vt:lpstr>Calibri Light</vt:lpstr>
      <vt:lpstr>Franklin Gothic Heavy</vt:lpstr>
      <vt:lpstr>Тема Office</vt:lpstr>
      <vt:lpstr>Презентация PowerPoint</vt:lpstr>
      <vt:lpstr>Презентация PowerPoint</vt:lpstr>
      <vt:lpstr>Как называется этот дорожный знак?</vt:lpstr>
      <vt:lpstr>Презентация PowerPoint</vt:lpstr>
      <vt:lpstr>Разрешает ли данный знак переходить дорогу в том месте, где он установлен?</vt:lpstr>
      <vt:lpstr>Презентация PowerPoint</vt:lpstr>
      <vt:lpstr>Как правильно пересечь дорогу на велосипеде?</vt:lpstr>
      <vt:lpstr>Презентация PowerPoint</vt:lpstr>
      <vt:lpstr>Разрешает ли пешеходам указанный знак переходить дорогу?</vt:lpstr>
      <vt:lpstr>Презентация PowerPoint</vt:lpstr>
      <vt:lpstr>Какой пешеходный переход более безопасен?</vt:lpstr>
      <vt:lpstr>Презентация PowerPoint</vt:lpstr>
      <vt:lpstr>Нужно ли пристегиваться ремнями безопасности в машине сидя сзади?</vt:lpstr>
      <vt:lpstr>Презентация PowerPoint</vt:lpstr>
      <vt:lpstr>С какого возраста разрешается ездить в автомобиле на переднем сиденье без автокресла?</vt:lpstr>
      <vt:lpstr>Презентация PowerPoint</vt:lpstr>
      <vt:lpstr>С какой стороны безопасно выходить пассажиру из автомобиля?</vt:lpstr>
      <vt:lpstr>Презентация PowerPoint</vt:lpstr>
      <vt:lpstr>С какого возраста разрешается ездить на велосипеде по краю проезжей части?</vt:lpstr>
      <vt:lpstr>Презентация PowerPoint</vt:lpstr>
      <vt:lpstr>Можно ли перевозить пассажира на велосипеде?</vt:lpstr>
      <vt:lpstr>Презентация PowerPoint</vt:lpstr>
      <vt:lpstr>Расположите цвета светофора в правильном порядке</vt:lpstr>
      <vt:lpstr>Презентация PowerPoint</vt:lpstr>
      <vt:lpstr>Сколько цветов у пешеходного светофора?</vt:lpstr>
      <vt:lpstr>Презентация PowerPoint</vt:lpstr>
      <vt:lpstr>Можно ли переходить дорогу на зеленый мигающий пешеходный сигнал светофора?</vt:lpstr>
      <vt:lpstr>Презентация PowerPoint</vt:lpstr>
      <vt:lpstr>Что означает постоянно мигающий желтый сигнал светофора?</vt:lpstr>
      <vt:lpstr>Презентация PowerPoint</vt:lpstr>
      <vt:lpstr>Для чего на пешеходных переходах мигает оранжевый светофор?</vt:lpstr>
      <vt:lpstr>Презентация PowerPoint</vt:lpstr>
      <vt:lpstr>Где должен передвигаться пешеход при отсутствии тротуара?</vt:lpstr>
      <vt:lpstr>Презентация PowerPoint</vt:lpstr>
      <vt:lpstr>Какое движение определено в России, левостороннее или правостороннее?</vt:lpstr>
      <vt:lpstr>Презентация PowerPoint</vt:lpstr>
      <vt:lpstr>Место ожидания автобуса?</vt:lpstr>
      <vt:lpstr>Презентация PowerPoint</vt:lpstr>
      <vt:lpstr>Как стать более заметным в темное время суток на дороге?</vt:lpstr>
      <vt:lpstr>Презентация PowerPoint</vt:lpstr>
      <vt:lpstr>Предупреждающие знаки - круглые или треугольные?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Александр</cp:lastModifiedBy>
  <cp:revision>38</cp:revision>
  <dcterms:created xsi:type="dcterms:W3CDTF">2023-10-06T19:19:37Z</dcterms:created>
  <dcterms:modified xsi:type="dcterms:W3CDTF">2023-10-07T18:10:59Z</dcterms:modified>
</cp:coreProperties>
</file>