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63" r:id="rId5"/>
    <p:sldId id="265" r:id="rId6"/>
    <p:sldId id="273" r:id="rId7"/>
    <p:sldId id="272" r:id="rId8"/>
    <p:sldId id="266" r:id="rId9"/>
    <p:sldId id="267" r:id="rId10"/>
    <p:sldId id="268" r:id="rId11"/>
    <p:sldId id="269" r:id="rId12"/>
    <p:sldId id="270" r:id="rId13"/>
    <p:sldId id="27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CE7B4-F97E-47B3-9CF7-921D0F0BD5A6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1EEDC-50C3-436D-AE58-082F86E9F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1BA9-527B-4562-8178-2F9CEEB09414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ACEC7-C59E-4A22-93BA-09CFE9AA1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83672-F78D-4F71-B049-CD1454501D8B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DCEF6-6FCF-479A-8CAA-664181A9F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8C40-EFC5-40F9-B812-85C37B596A31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EB964-693D-4899-9260-76CB213DD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0CAEE-2D98-4348-9F0A-4ADDD23D5212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559F-F18E-4BAA-9459-BA8FA290A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D2530-6AB8-436B-A0E9-8F56A86FBD3D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4C8E9-2EF1-4751-8B4B-9E13E83A5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4E25-B23F-4F4C-BDA3-1DC3E196C131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4425-9E5D-4D4B-902D-E76D71519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59AEB-8290-4668-9E7B-22EC6EF7935F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2EE3C-BEA7-4753-B34C-1C2ED0EC8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35BD0-4A97-433A-B1E6-137D7499766F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EA0D5-262C-46FA-8BC4-CBA1271E6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B1B22-DCD2-43CB-8D3C-E22140F6B786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3136B-AF31-454D-917F-D3D4952E1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2880E-F124-4705-83D2-53F0BA07134E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33E92-1EB4-4EE3-9795-AC3567F29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F581EE-7CB5-4AC1-AAB9-5123DC309254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81B932-0136-4092-B8A0-DF751741D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talisha.ru/wp-content/uploads/2011/11/36884_m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128792" cy="11430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i="1" dirty="0" smtClean="0">
                <a:latin typeface="Calibri" panose="020F0502020204030204" pitchFamily="34" charset="0"/>
              </a:rPr>
              <a:t>ИГРАЕМ ПАЛЬЧИКАМИ – РАЗВИВАЕМ РЕЧЬ</a:t>
            </a:r>
            <a:endParaRPr lang="ru-RU" i="1" dirty="0">
              <a:latin typeface="Calibri" panose="020F0502020204030204" pitchFamily="34" charset="0"/>
            </a:endParaRPr>
          </a:p>
        </p:txBody>
      </p:sp>
      <p:sp>
        <p:nvSpPr>
          <p:cNvPr id="13314" name="Объект 4"/>
          <p:cNvSpPr>
            <a:spLocks noGrp="1"/>
          </p:cNvSpPr>
          <p:nvPr>
            <p:ph sz="quarter" idx="13"/>
          </p:nvPr>
        </p:nvSpPr>
        <p:spPr>
          <a:xfrm>
            <a:off x="4787900" y="2060575"/>
            <a:ext cx="3384550" cy="1152525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2800" smtClean="0">
                <a:solidFill>
                  <a:schemeClr val="tx1"/>
                </a:solidFill>
                <a:latin typeface="Calibri" pitchFamily="34" charset="0"/>
              </a:rPr>
              <a:t>Моторика мелкая,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800" smtClean="0">
                <a:solidFill>
                  <a:schemeClr val="tx1"/>
                </a:solidFill>
                <a:latin typeface="Calibri" pitchFamily="34" charset="0"/>
              </a:rPr>
              <a:t>а польза – крупная.</a:t>
            </a:r>
          </a:p>
        </p:txBody>
      </p:sp>
      <p:pic>
        <p:nvPicPr>
          <p:cNvPr id="13315" name="Рисунок 3" descr="hpqscan0019 - копи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16113"/>
            <a:ext cx="410527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Для открытия ХМАО —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284538"/>
            <a:ext cx="43195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427538" y="594995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404040"/>
                </a:solidFill>
              </a:rPr>
              <a:t>Учитель-лопед: А.Ю. Фадеева</a:t>
            </a:r>
          </a:p>
          <a:p>
            <a:r>
              <a:rPr lang="ru-RU">
                <a:solidFill>
                  <a:srgbClr val="404040"/>
                </a:solidFill>
              </a:rPr>
              <a:t>Воспитатель: Е.А. Шанина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260350"/>
            <a:ext cx="8634413" cy="4968875"/>
          </a:xfrm>
        </p:spPr>
        <p:txBody>
          <a:bodyPr rtlCol="0">
            <a:normAutofit/>
          </a:bodyPr>
          <a:lstStyle/>
          <a:p>
            <a:pPr marL="342900" indent="-342900" algn="ctr" eaLnBrk="1" fontAlgn="auto" hangingPunct="1">
              <a:spcBef>
                <a:spcPts val="600"/>
              </a:spcBef>
              <a:spcAft>
                <a:spcPts val="0"/>
              </a:spcAft>
              <a:buClrTx/>
              <a:buSzPct val="73000"/>
              <a:buFont typeface="Wingdings" panose="05000000000000000000" pitchFamily="2" charset="2"/>
              <a:buChar char="v"/>
              <a:defRPr/>
            </a:pPr>
            <a:r>
              <a:rPr lang="ru-RU" sz="2800" b="1" i="1" dirty="0">
                <a:solidFill>
                  <a:prstClr val="black"/>
                </a:solidFill>
                <a:latin typeface="Calibri" panose="020F0502020204030204" pitchFamily="34" charset="0"/>
              </a:rPr>
              <a:t>Упражнения с использованием различных предметов </a:t>
            </a:r>
            <a:endParaRPr lang="ru-RU" sz="3600" b="1" dirty="0" smtClean="0">
              <a:solidFill>
                <a:prstClr val="black"/>
              </a:solidFill>
              <a:latin typeface="Calibri" panose="020F0502020204030204" pitchFamily="34" charset="0"/>
              <a:sym typeface="Wingdings"/>
            </a:endParaRPr>
          </a:p>
          <a:p>
            <a:pPr marL="571500" indent="-571500" eaLnBrk="1" fontAlgn="auto" hangingPunct="1">
              <a:spcBef>
                <a:spcPts val="600"/>
              </a:spcBef>
              <a:spcAft>
                <a:spcPts val="0"/>
              </a:spcAft>
              <a:buClrTx/>
              <a:buSzPct val="73000"/>
              <a:buFont typeface="Wingdings" pitchFamily="2" charset="2"/>
              <a:buChar char="ü"/>
              <a:defRPr/>
            </a:pPr>
            <a:r>
              <a:rPr lang="ru-RU" sz="39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 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О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ткручивать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и закручивать крышки на пластиковых бутылках, на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тюбиках или баночках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из-под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крема;</a:t>
            </a:r>
          </a:p>
          <a:p>
            <a:pPr marL="571500" indent="-571500" eaLnBrk="1" fontAlgn="auto" hangingPunct="1">
              <a:spcBef>
                <a:spcPts val="600"/>
              </a:spcBef>
              <a:spcAft>
                <a:spcPts val="0"/>
              </a:spcAft>
              <a:buClrTx/>
              <a:buSzPct val="73000"/>
              <a:buFont typeface="Wingdings" pitchFamily="2" charset="2"/>
              <a:buChar char="ü"/>
              <a:defRPr/>
            </a:pP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застегивать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и расстегивать пуговицы, кнопки,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липучки, молнии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на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одежде или обуви;</a:t>
            </a:r>
          </a:p>
          <a:p>
            <a:pPr marL="571500" indent="-571500" eaLnBrk="1" fontAlgn="auto" hangingPunct="1">
              <a:spcBef>
                <a:spcPts val="600"/>
              </a:spcBef>
              <a:spcAft>
                <a:spcPts val="0"/>
              </a:spcAft>
              <a:buClrTx/>
              <a:buSzPct val="73000"/>
              <a:buFont typeface="Wingdings" pitchFamily="2" charset="2"/>
              <a:buChar char="ü"/>
              <a:defRPr/>
            </a:pP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завязывать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и развязывать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шнурки, завязывать узелки на толстых верёвках, нанизывать бусины на нить;</a:t>
            </a:r>
          </a:p>
          <a:p>
            <a:pPr marL="571500" indent="-571500" eaLnBrk="1" fontAlgn="auto" hangingPunct="1">
              <a:spcBef>
                <a:spcPts val="600"/>
              </a:spcBef>
              <a:spcAft>
                <a:spcPts val="0"/>
              </a:spcAft>
              <a:buClrTx/>
              <a:buSzPct val="73000"/>
              <a:buFont typeface="Wingdings" pitchFamily="2" charset="2"/>
              <a:buChar char="ü"/>
              <a:defRPr/>
            </a:pP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р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аскладывать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счетные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палочки (карандаши), строить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из них различные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фигурки;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870450"/>
            <a:ext cx="28829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http://www.maaam.ru/upload/blogs/e6d1d793cca64eb9a020283e891066a9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581525"/>
            <a:ext cx="31686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850" y="260350"/>
            <a:ext cx="8569325" cy="4681538"/>
          </a:xfrm>
        </p:spPr>
        <p:txBody>
          <a:bodyPr rtlCol="0">
            <a:normAutofit fontScale="92500"/>
          </a:bodyPr>
          <a:lstStyle/>
          <a:p>
            <a:pPr marL="457200" indent="-457200" eaLnBrk="1" fontAlgn="auto" hangingPunct="1">
              <a:spcBef>
                <a:spcPts val="600"/>
              </a:spcBef>
              <a:spcAft>
                <a:spcPts val="0"/>
              </a:spcAft>
              <a:buClrTx/>
              <a:buSzPct val="73000"/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выкладывать 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из пуговиц  различные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картинки;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sym typeface="Wingdings"/>
            </a:endParaRPr>
          </a:p>
          <a:p>
            <a:pPr marL="457200" indent="-457200" eaLnBrk="1" fontAlgn="auto" hangingPunct="1">
              <a:spcBef>
                <a:spcPts val="600"/>
              </a:spcBef>
              <a:spcAft>
                <a:spcPts val="0"/>
              </a:spcAft>
              <a:buClrTx/>
              <a:buSzPct val="73000"/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комкать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, начиная с уголка, носовой платок (или полиэтиленовый мешочек) так, чтобы он весь уместился в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кулачке;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0"/>
              </a:spcAft>
              <a:buClrTx/>
              <a:buSzPct val="73000"/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«рисунки на ладошке» - узнавать фигуры, цифры или буквы, «написанные» сначала 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на правой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затем на  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левой руке палочкой или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пальцем;</a:t>
            </a:r>
            <a:r>
              <a:rPr lang="ru-RU" sz="39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 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0"/>
              </a:spcAft>
              <a:buClrTx/>
              <a:buSzPct val="73000"/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распознавать предметы 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вслепую, ощупывая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их рукой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ClrTx/>
              <a:buSzPct val="73000"/>
              <a:buFont typeface="Georgia" pitchFamily="18" charset="0"/>
              <a:buNone/>
              <a:defRPr/>
            </a:pP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игра «Волшебные мешочек».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</a:b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sym typeface="Wingdings"/>
            </a:endParaRP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Georgia" pitchFamily="18" charset="0"/>
              <a:buNone/>
              <a:defRPr/>
            </a:pP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sym typeface="Wingdings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554" name="Picture 2" descr="Картинка 344 из 628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351338"/>
            <a:ext cx="2808288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http://cs409828.vk.me/v409828956/50da/SJ_tQycWyw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3967163"/>
            <a:ext cx="2824162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8925" y="333375"/>
            <a:ext cx="8496300" cy="3473450"/>
          </a:xfrm>
        </p:spPr>
        <p:txBody>
          <a:bodyPr rtlCol="0">
            <a:normAutofit/>
          </a:bodyPr>
          <a:lstStyle/>
          <a:p>
            <a:pPr marL="0" indent="0" eaLnBrk="1" hangingPunct="1">
              <a:spcAft>
                <a:spcPct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altLang="ru-RU" sz="28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Помните - игры </a:t>
            </a:r>
            <a:r>
              <a:rPr lang="ru-RU" altLang="ru-RU" sz="28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и упражнения с пальчикам не только </a:t>
            </a:r>
            <a:r>
              <a:rPr lang="ru-RU" altLang="ru-RU" sz="28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развивают </a:t>
            </a:r>
            <a:r>
              <a:rPr lang="ru-RU" altLang="ru-RU" sz="28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память, внимание, </a:t>
            </a:r>
            <a:r>
              <a:rPr lang="ru-RU" altLang="ru-RU" sz="28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воображение, но и </a:t>
            </a:r>
            <a:r>
              <a:rPr lang="ru-RU" altLang="ru-RU" sz="28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стимулируют речевое </a:t>
            </a:r>
            <a:r>
              <a:rPr lang="ru-RU" altLang="ru-RU" sz="28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развитие вашего ребёнка.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060575"/>
            <a:ext cx="3960813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  <a:effectLst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r>
              <a:rPr lang="ru-RU" smtClean="0">
                <a:latin typeface="Arial" charset="0"/>
              </a:rPr>
              <a:t>Учитель-лопед: А.Ю. Фадеева</a:t>
            </a:r>
          </a:p>
          <a:p>
            <a:r>
              <a:rPr lang="ru-RU" smtClean="0">
                <a:latin typeface="Arial" charset="0"/>
              </a:rPr>
              <a:t>Воспитатель: Е.А. Шанина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188913"/>
            <a:ext cx="8713788" cy="4017962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28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Педагог В. Сухомлинский писал: </a:t>
            </a: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«Ум ребенка находится на кончике его пальцев»</a:t>
            </a:r>
          </a:p>
          <a:p>
            <a:pPr marL="45720" indent="0" eaLnBrk="1" fontAlgn="auto" hangingPunct="1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28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И. </a:t>
            </a:r>
            <a:r>
              <a:rPr lang="ru-RU" sz="2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Кант: </a:t>
            </a:r>
            <a:r>
              <a:rPr lang="ru-RU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«Рука </a:t>
            </a: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является вышедшим наружу Головным </a:t>
            </a:r>
            <a:r>
              <a:rPr lang="ru-RU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мозгом».</a:t>
            </a: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Невропатолог </a:t>
            </a:r>
            <a:r>
              <a:rPr lang="ru-RU" sz="28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и психиатр В. М. Бехтерев </a:t>
            </a:r>
            <a:r>
              <a:rPr lang="ru-RU" sz="2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писал:       </a:t>
            </a:r>
            <a:r>
              <a:rPr lang="ru-RU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« </a:t>
            </a: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Движения руки всегда были тесно связаны с речью и способствовали ее развитию</a:t>
            </a:r>
            <a:r>
              <a:rPr lang="ru-RU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».</a:t>
            </a:r>
            <a:endParaRPr lang="ru-RU" sz="2800" b="1" i="1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45720" indent="0" eaLnBrk="1" fontAlgn="auto" hangingPunct="1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2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М.Монтессори</a:t>
            </a:r>
            <a:r>
              <a:rPr lang="ru-RU" sz="2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«Пальцы </a:t>
            </a: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помогают говорить»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38" name="Picture 2" descr="http://wunderkind-blog.ru/wp-content/uploads/2012/05/melkaya_motor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979863"/>
            <a:ext cx="53879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7" descr="hpqscan0001 - копия - копи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8913"/>
            <a:ext cx="7489825" cy="4946650"/>
          </a:xfrm>
          <a:prstGeom prst="rect">
            <a:avLst/>
          </a:prstGeom>
          <a:noFill/>
          <a:ln w="9525">
            <a:solidFill>
              <a:srgbClr val="8A2E4E"/>
            </a:solidFill>
            <a:miter lim="800000"/>
            <a:headEnd/>
            <a:tailEnd/>
          </a:ln>
        </p:spPr>
      </p:pic>
      <p:sp>
        <p:nvSpPr>
          <p:cNvPr id="15362" name="Текст 3"/>
          <p:cNvSpPr txBox="1">
            <a:spLocks/>
          </p:cNvSpPr>
          <p:nvPr/>
        </p:nvSpPr>
        <p:spPr bwMode="auto">
          <a:xfrm>
            <a:off x="611188" y="5173663"/>
            <a:ext cx="7489825" cy="1495425"/>
          </a:xfrm>
          <a:prstGeom prst="rect">
            <a:avLst/>
          </a:prstGeom>
          <a:noFill/>
          <a:ln w="12700" algn="ctr">
            <a:solidFill>
              <a:srgbClr val="B13F9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None/>
            </a:pPr>
            <a:r>
              <a:rPr lang="ru-RU" sz="2400" i="1">
                <a:latin typeface="Calibri" pitchFamily="34" charset="0"/>
              </a:rPr>
              <a:t>Двигательный центр, отвечающий за движения пальцев рук и моторный центр речи в головном мозге человека находятся очень близко друг к другу.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Развивая мелкую моторику ребёнка, мы способствуем развитию таких психических процессов как:</a:t>
            </a:r>
            <a:endParaRPr lang="ru-RU" sz="28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750" y="1844675"/>
            <a:ext cx="8229600" cy="4281488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- восприятие;</a:t>
            </a:r>
          </a:p>
          <a:p>
            <a:pPr marL="0" indent="-182880" algn="just" eaLnBrk="1" fontAlgn="auto" hangingPunct="1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- воображение;</a:t>
            </a:r>
            <a:endParaRPr lang="ru-RU" sz="28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- внимание; 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- мышление;</a:t>
            </a: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- память;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0" indent="-18288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- координация;</a:t>
            </a:r>
          </a:p>
          <a:p>
            <a:pPr marL="0" indent="-18288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наблюдательность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;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0" indent="-18288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- речь.</a:t>
            </a:r>
          </a:p>
          <a:p>
            <a:pPr marL="0" indent="-18288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743075"/>
            <a:ext cx="3649663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0421" cy="72008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Развитие мелкой моторики у детей до года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0825" y="908050"/>
            <a:ext cx="8642350" cy="569118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ru-RU" i="1" dirty="0" smtClean="0">
                <a:latin typeface="Calibri"/>
              </a:rPr>
              <a:t>Массаж кистей рук и пальцев.</a:t>
            </a:r>
          </a:p>
          <a:p>
            <a:pPr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dirty="0" smtClean="0">
                <a:latin typeface="Calibri"/>
              </a:rPr>
              <a:t>- поглаживать и растирать ладони вверх-вниз;</a:t>
            </a:r>
          </a:p>
          <a:p>
            <a:pPr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dirty="0" smtClean="0">
                <a:latin typeface="Calibri"/>
              </a:rPr>
              <a:t>- разминать и растирать каждый палец вдоль, затем – поперек;</a:t>
            </a:r>
          </a:p>
          <a:p>
            <a:pPr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dirty="0" smtClean="0">
                <a:latin typeface="Calibri"/>
              </a:rPr>
              <a:t>- растирать пальчики спиралевидными движениями </a:t>
            </a:r>
          </a:p>
          <a:p>
            <a:pPr fontAlgn="auto"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ru-RU" i="1" dirty="0">
                <a:solidFill>
                  <a:sysClr val="windowText" lastClr="000000"/>
                </a:solidFill>
                <a:latin typeface="Calibri"/>
              </a:rPr>
              <a:t>Пассивное выполнение упражнений</a:t>
            </a:r>
          </a:p>
          <a:p>
            <a:pPr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dirty="0">
                <a:solidFill>
                  <a:sysClr val="windowText" lastClr="000000"/>
                </a:solidFill>
                <a:latin typeface="Calibri"/>
              </a:rPr>
              <a:t>(взрослый сгибает и разгибает пальцы ребенка, совершает ими энергичные движения):</a:t>
            </a:r>
          </a:p>
          <a:p>
            <a:pPr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dirty="0">
                <a:solidFill>
                  <a:sysClr val="windowText" lastClr="000000"/>
                </a:solidFill>
                <a:latin typeface="Calibri"/>
              </a:rPr>
              <a:t>- сжимать пальцы в кулачок и разгибать;</a:t>
            </a: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  <a:latin typeface="Calibri"/>
              </a:rPr>
              <a:t>- сгибать  </a:t>
            </a:r>
            <a:r>
              <a:rPr lang="ru-RU" dirty="0">
                <a:solidFill>
                  <a:sysClr val="windowText" lastClr="000000"/>
                </a:solidFill>
                <a:latin typeface="Calibri"/>
              </a:rPr>
              <a:t>и разгибать каждый пальчик </a:t>
            </a:r>
            <a:endParaRPr lang="ru-RU" dirty="0" smtClean="0">
              <a:solidFill>
                <a:sysClr val="windowText" lastClr="000000"/>
              </a:solidFill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  <a:latin typeface="Calibri"/>
              </a:rPr>
              <a:t>по отдельности.</a:t>
            </a:r>
            <a:endParaRPr lang="ru-RU" dirty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endParaRPr lang="ru-RU" dirty="0" smtClean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7411" name="Рисунок 5" descr="image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440238"/>
            <a:ext cx="25177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539750" y="204788"/>
            <a:ext cx="83518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600" b="1">
                <a:latin typeface="Calibri" pitchFamily="34" charset="0"/>
              </a:rPr>
              <a:t>Средства</a:t>
            </a:r>
            <a:r>
              <a:rPr lang="ru-RU" sz="3600" b="1">
                <a:latin typeface="Comic Sans MS" pitchFamily="66" charset="0"/>
              </a:rPr>
              <a:t> </a:t>
            </a:r>
            <a:r>
              <a:rPr lang="ru-RU" sz="3600" b="1">
                <a:latin typeface="Calibri" pitchFamily="34" charset="0"/>
              </a:rPr>
              <a:t>развития мелкой моторики</a:t>
            </a:r>
            <a:endParaRPr lang="ru-RU" sz="3600" b="1" u="sng">
              <a:latin typeface="Calibri" pitchFamily="34" charset="0"/>
            </a:endParaRP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682625" y="877888"/>
            <a:ext cx="2305050" cy="15954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813" eaLnBrk="1" hangingPunct="1">
              <a:defRPr/>
            </a:pPr>
            <a:endParaRPr lang="ru-RU" altLang="ru-RU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39750" y="4381500"/>
            <a:ext cx="2592388" cy="19272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813" eaLnBrk="1" hangingPunct="1">
              <a:defRPr/>
            </a:pPr>
            <a:endParaRPr lang="ru-RU" altLang="ru-RU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419475" y="1412875"/>
            <a:ext cx="2338388" cy="18303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813" eaLnBrk="1" hangingPunct="1">
              <a:defRPr/>
            </a:pPr>
            <a:endParaRPr lang="ru-RU" altLang="ru-RU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156325" y="2636838"/>
            <a:ext cx="2374900" cy="1866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813" eaLnBrk="1" hangingPunct="1">
              <a:defRPr/>
            </a:pPr>
            <a:endParaRPr lang="ru-RU" altLang="ru-RU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689350" y="4308475"/>
            <a:ext cx="2395538" cy="18002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813" eaLnBrk="1" hangingPunct="1">
              <a:defRPr/>
            </a:pPr>
            <a:endParaRPr lang="ru-RU" altLang="ru-RU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084888" y="765175"/>
            <a:ext cx="2254250" cy="16414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813" eaLnBrk="1" hangingPunct="1">
              <a:defRPr/>
            </a:pPr>
            <a:endParaRPr lang="ru-RU" altLang="ru-RU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1619250" y="2636838"/>
            <a:ext cx="2498725" cy="19081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813" eaLnBrk="1" hangingPunct="1">
              <a:defRPr/>
            </a:pPr>
            <a:endParaRPr lang="ru-RU" altLang="ru-RU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849438" y="2951163"/>
            <a:ext cx="2074862" cy="9540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2813" eaLnBrk="1" hangingPunct="1">
              <a:spcBef>
                <a:spcPct val="50000"/>
              </a:spcBef>
              <a:defRPr/>
            </a:pPr>
            <a:r>
              <a:rPr lang="ru-RU" altLang="ru-RU" sz="2800" dirty="0" smtClean="0">
                <a:latin typeface="Calibri" panose="020F0502020204030204" pitchFamily="34" charset="0"/>
                <a:cs typeface="+mn-cs"/>
              </a:rPr>
              <a:t>Крупа, бусы, пуговицы</a:t>
            </a:r>
          </a:p>
        </p:txBody>
      </p:sp>
      <p:sp>
        <p:nvSpPr>
          <p:cNvPr id="18442" name="Text Box 17"/>
          <p:cNvSpPr txBox="1">
            <a:spLocks noChangeArrowheads="1"/>
          </p:cNvSpPr>
          <p:nvPr/>
        </p:nvSpPr>
        <p:spPr bwMode="auto">
          <a:xfrm>
            <a:off x="3841750" y="4732338"/>
            <a:ext cx="20891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ru-RU" altLang="ru-RU" sz="2800">
                <a:latin typeface="Calibri" pitchFamily="34" charset="0"/>
              </a:rPr>
              <a:t>Природный материал</a:t>
            </a:r>
          </a:p>
        </p:txBody>
      </p:sp>
      <p:sp>
        <p:nvSpPr>
          <p:cNvPr id="18443" name="Text Box 19"/>
          <p:cNvSpPr txBox="1">
            <a:spLocks noChangeArrowheads="1"/>
          </p:cNvSpPr>
          <p:nvPr/>
        </p:nvSpPr>
        <p:spPr bwMode="auto">
          <a:xfrm>
            <a:off x="6588125" y="2709863"/>
            <a:ext cx="12827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altLang="ru-RU" sz="2800">
                <a:latin typeface="Calibri" pitchFamily="34" charset="0"/>
              </a:rPr>
              <a:t>Веревки, </a:t>
            </a:r>
          </a:p>
          <a:p>
            <a:pPr algn="ctr" defTabSz="912813"/>
            <a:r>
              <a:rPr lang="ru-RU" altLang="ru-RU" sz="2800">
                <a:latin typeface="Calibri" pitchFamily="34" charset="0"/>
              </a:rPr>
              <a:t>шнурки, </a:t>
            </a:r>
          </a:p>
          <a:p>
            <a:pPr algn="ctr" defTabSz="912813"/>
            <a:r>
              <a:rPr lang="ru-RU" altLang="ru-RU" sz="2800">
                <a:latin typeface="Calibri" pitchFamily="34" charset="0"/>
              </a:rPr>
              <a:t>нитки</a:t>
            </a:r>
            <a:r>
              <a:rPr lang="ru-RU" altLang="ru-RU" sz="2400">
                <a:latin typeface="Calibri" pitchFamily="34" charset="0"/>
              </a:rPr>
              <a:t> </a:t>
            </a:r>
          </a:p>
        </p:txBody>
      </p:sp>
      <p:sp>
        <p:nvSpPr>
          <p:cNvPr id="18444" name="Text Box 21"/>
          <p:cNvSpPr txBox="1">
            <a:spLocks noChangeArrowheads="1"/>
          </p:cNvSpPr>
          <p:nvPr/>
        </p:nvSpPr>
        <p:spPr bwMode="auto">
          <a:xfrm>
            <a:off x="6296025" y="1323975"/>
            <a:ext cx="1943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ru-RU" altLang="ru-RU" sz="2800">
                <a:latin typeface="Calibri" pitchFamily="34" charset="0"/>
              </a:rPr>
              <a:t>Мозаика </a:t>
            </a:r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6497638" y="4670425"/>
            <a:ext cx="2106612" cy="17446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813" eaLnBrk="1" hangingPunct="1">
              <a:defRPr/>
            </a:pPr>
            <a:endParaRPr lang="ru-RU" altLang="ru-RU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8446" name="Text Box 23"/>
          <p:cNvSpPr txBox="1">
            <a:spLocks noChangeArrowheads="1"/>
          </p:cNvSpPr>
          <p:nvPr/>
        </p:nvSpPr>
        <p:spPr bwMode="auto">
          <a:xfrm>
            <a:off x="754063" y="1366838"/>
            <a:ext cx="201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ru-RU" altLang="ru-RU" sz="2800">
                <a:latin typeface="Calibri" pitchFamily="34" charset="0"/>
              </a:rPr>
              <a:t>Песок</a:t>
            </a:r>
          </a:p>
        </p:txBody>
      </p:sp>
      <p:sp>
        <p:nvSpPr>
          <p:cNvPr id="18447" name="Text Box 14"/>
          <p:cNvSpPr txBox="1">
            <a:spLocks noChangeArrowheads="1"/>
          </p:cNvSpPr>
          <p:nvPr/>
        </p:nvSpPr>
        <p:spPr bwMode="auto">
          <a:xfrm>
            <a:off x="792163" y="4670425"/>
            <a:ext cx="22320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altLang="ru-RU" sz="2800">
                <a:latin typeface="Calibri" pitchFamily="34" charset="0"/>
              </a:rPr>
              <a:t>Карандаши, счетные</a:t>
            </a:r>
          </a:p>
          <a:p>
            <a:pPr algn="ctr" defTabSz="912813"/>
            <a:r>
              <a:rPr lang="ru-RU" altLang="ru-RU" sz="2800">
                <a:latin typeface="Calibri" pitchFamily="34" charset="0"/>
              </a:rPr>
              <a:t>палочки</a:t>
            </a:r>
            <a:endParaRPr lang="ru-RU" altLang="ru-RU" sz="2000">
              <a:latin typeface="Calibri" pitchFamily="34" charset="0"/>
            </a:endParaRPr>
          </a:p>
        </p:txBody>
      </p:sp>
      <p:sp>
        <p:nvSpPr>
          <p:cNvPr id="18448" name="Text Box 13"/>
          <p:cNvSpPr txBox="1">
            <a:spLocks noChangeArrowheads="1"/>
          </p:cNvSpPr>
          <p:nvPr/>
        </p:nvSpPr>
        <p:spPr bwMode="auto">
          <a:xfrm>
            <a:off x="3354388" y="1533525"/>
            <a:ext cx="2233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ru-RU" altLang="ru-RU" sz="2800">
                <a:latin typeface="Calibri" pitchFamily="34" charset="0"/>
              </a:rPr>
              <a:t>Бумага </a:t>
            </a:r>
          </a:p>
        </p:txBody>
      </p:sp>
      <p:sp>
        <p:nvSpPr>
          <p:cNvPr id="18449" name="Text Box 13"/>
          <p:cNvSpPr txBox="1">
            <a:spLocks noChangeArrowheads="1"/>
          </p:cNvSpPr>
          <p:nvPr/>
        </p:nvSpPr>
        <p:spPr bwMode="auto">
          <a:xfrm>
            <a:off x="6411913" y="5100638"/>
            <a:ext cx="23764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ru-RU" altLang="ru-RU" sz="2800">
                <a:latin typeface="Calibri" pitchFamily="34" charset="0"/>
              </a:rPr>
              <a:t>Пластилин, глина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8" descr="image-10-10-23-11-06-2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3671887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9" descr="image-10-10-23-11-06-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429000"/>
            <a:ext cx="3886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1" descr="image-11-10-23-04-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188913"/>
            <a:ext cx="4321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2" descr="image-10-10-23-11-06-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429000"/>
            <a:ext cx="4392613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115888"/>
            <a:ext cx="8569325" cy="4090987"/>
          </a:xfrm>
        </p:spPr>
        <p:txBody>
          <a:bodyPr rtlCol="0">
            <a:noAutofit/>
          </a:bodyPr>
          <a:lstStyle/>
          <a:p>
            <a:pPr marL="342900" indent="-342900" algn="ctr" eaLnBrk="1" fontAlgn="auto" hangingPunct="1">
              <a:spcBef>
                <a:spcPts val="600"/>
              </a:spcBef>
              <a:spcAft>
                <a:spcPts val="0"/>
              </a:spcAft>
              <a:buClrTx/>
              <a:buSzPct val="73000"/>
              <a:buFont typeface="Wingdings" panose="05000000000000000000" pitchFamily="2" charset="2"/>
              <a:buChar char="v"/>
              <a:defRPr/>
            </a:pPr>
            <a:r>
              <a:rPr lang="ru-RU" sz="2800" b="1" i="1" dirty="0">
                <a:solidFill>
                  <a:schemeClr val="tx1"/>
                </a:solidFill>
                <a:latin typeface="Calibri" panose="020F0502020204030204" pitchFamily="34" charset="0"/>
              </a:rPr>
              <a:t>Упражнения с использованием различных предметов 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Georgia" pitchFamily="18" charset="0"/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sym typeface="Wingdings"/>
              </a:rPr>
              <a:t>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Катать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между ладошками и пальцами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специальные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массажные мячики, карандаши с гранями,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палочки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круглую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расческу для волос и т.д.)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Georgia" pitchFamily="18" charset="0"/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sym typeface="Wingdings"/>
              </a:rPr>
              <a:t>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Сделайте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«Сухой бассейн», насыпьте в глубокую миску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горох (или смесь из разных круп),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спрячьте в нем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не очень мелкие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игрушки и предложите ребенку их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найти.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2" name="Picture 4" descr="image-10-10-23-11-06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860800"/>
            <a:ext cx="38163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image-10-10-23-11-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860800"/>
            <a:ext cx="4465638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0"/>
            <a:ext cx="8642350" cy="61214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Georgia" pitchFamily="18" charset="0"/>
              <a:buNone/>
              <a:defRPr/>
            </a:pP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</a:t>
            </a:r>
            <a:r>
              <a:rPr lang="ru-RU" sz="3200" dirty="0" smtClean="0">
                <a:solidFill>
                  <a:srgbClr val="FF0000"/>
                </a:solidFill>
                <a:latin typeface="Calibri"/>
                <a:sym typeface="Wingdings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sym typeface="Wingdings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ерекладывать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из одной коробки в другую разные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не очень мелкие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предметы, удерживая их двумя пальцами: большим и указательным, большим и средним, большим и безымянным и т.д.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 небольшие игрушки из «киндер сюрпризов»,  крупные бусины и пуговицы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можно перебирать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разноцветную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фасоль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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открывать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и закрывать разные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коробочки, баночки.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506" name="Picture 4" descr="image-11-10-23-04-20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573463"/>
            <a:ext cx="367188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image-11-10-23-04-20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500438"/>
            <a:ext cx="431958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368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Trebuchet MS</vt:lpstr>
      <vt:lpstr>Georgia</vt:lpstr>
      <vt:lpstr>Calibri</vt:lpstr>
      <vt:lpstr>Times New Roman</vt:lpstr>
      <vt:lpstr>Wingdings 2</vt:lpstr>
      <vt:lpstr>Wingdings</vt:lpstr>
      <vt:lpstr>Comic Sans MS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Evgenyi Kopylov</dc:creator>
  <cp:lastModifiedBy>Пользователь</cp:lastModifiedBy>
  <cp:revision>39</cp:revision>
  <cp:lastPrinted>2014-05-29T10:03:51Z</cp:lastPrinted>
  <dcterms:created xsi:type="dcterms:W3CDTF">2014-05-27T18:36:20Z</dcterms:created>
  <dcterms:modified xsi:type="dcterms:W3CDTF">2023-10-11T11:37:16Z</dcterms:modified>
</cp:coreProperties>
</file>