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57" r:id="rId5"/>
    <p:sldId id="265" r:id="rId6"/>
    <p:sldId id="263" r:id="rId7"/>
    <p:sldId id="264" r:id="rId8"/>
    <p:sldId id="267" r:id="rId9"/>
    <p:sldId id="268" r:id="rId10"/>
    <p:sldId id="266" r:id="rId11"/>
    <p:sldId id="269" r:id="rId12"/>
    <p:sldId id="271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24CC"/>
    <a:srgbClr val="FF0066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57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77FEA-2BA0-4496-8C98-BF0DE5765874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BE31-B1EE-4FB9-A97C-E9BC422CD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77FEA-2BA0-4496-8C98-BF0DE5765874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BE31-B1EE-4FB9-A97C-E9BC422CD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77FEA-2BA0-4496-8C98-BF0DE5765874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BE31-B1EE-4FB9-A97C-E9BC422CD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77FEA-2BA0-4496-8C98-BF0DE5765874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BE31-B1EE-4FB9-A97C-E9BC422CD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77FEA-2BA0-4496-8C98-BF0DE5765874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BE31-B1EE-4FB9-A97C-E9BC422CD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77FEA-2BA0-4496-8C98-BF0DE5765874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BE31-B1EE-4FB9-A97C-E9BC422CD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77FEA-2BA0-4496-8C98-BF0DE5765874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BE31-B1EE-4FB9-A97C-E9BC422CD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77FEA-2BA0-4496-8C98-BF0DE5765874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BE31-B1EE-4FB9-A97C-E9BC422CD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77FEA-2BA0-4496-8C98-BF0DE5765874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BE31-B1EE-4FB9-A97C-E9BC422CD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77FEA-2BA0-4496-8C98-BF0DE5765874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BE31-B1EE-4FB9-A97C-E9BC422CD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77FEA-2BA0-4496-8C98-BF0DE5765874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ABE31-B1EE-4FB9-A97C-E9BC422CD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77FEA-2BA0-4496-8C98-BF0DE5765874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ABE31-B1EE-4FB9-A97C-E9BC422CD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intafy.at.ua/" TargetMode="External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10" Type="http://schemas.openxmlformats.org/officeDocument/2006/relationships/image" Target="../media/image5.gif"/><Relationship Id="rId4" Type="http://schemas.openxmlformats.org/officeDocument/2006/relationships/hyperlink" Target="http://nachalo2015.ucoz.com/" TargetMode="External"/><Relationship Id="rId9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hyperlink" Target="http://zelovera.com/wp-content/uploads/2013/04/image002.png" TargetMode="External"/><Relationship Id="rId7" Type="http://schemas.openxmlformats.org/officeDocument/2006/relationships/hyperlink" Target="https://img-fotki.yandex.ru/get/6415/64256731.ab/0_94b99_e87b58df_XXX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hyperlink" Target="https://freelance.ru/img/portfolio/pics/00/09/9E/630318.jpg" TargetMode="External"/><Relationship Id="rId10" Type="http://schemas.openxmlformats.org/officeDocument/2006/relationships/hyperlink" Target="https://muzofond.com/search/%D0%B7%D0%B2%D1%83%D0%BA%D0%B8%20%D1%88%D1%83%D0%BC%20%D0%B4%D0%BE%D0%B6%D0%B4%D1%8F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img3.goodfon.ru/wallpaper/big/6/1c/art-cvety-romashki-trava.jp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www.stihi.ru/avtor/shkodliviykot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9"/>
            <a:ext cx="8640960" cy="1080119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                                                           Работа выполнена в рамках</a:t>
            </a:r>
            <a:b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</a:br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                                                          ТМ « Технологии создания интерактивных тренажёров»</a:t>
            </a:r>
            <a:b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</a:br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                                                            </a:t>
            </a:r>
            <a:r>
              <a:rPr lang="en-US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  <a:cs typeface="Times New Roman" pitchFamily="18" charset="0"/>
                <a:hlinkClick r:id="rId3"/>
              </a:rPr>
              <a:t>http://intafy.at.ua/</a:t>
            </a:r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     </a:t>
            </a:r>
            <a:r>
              <a:rPr lang="en-US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  <a:cs typeface="Times New Roman" pitchFamily="18" charset="0"/>
                <a:hlinkClick r:id="rId4"/>
              </a:rPr>
              <a:t>http://nachalo2015.ucoz.com/</a:t>
            </a:r>
            <a:endParaRPr lang="ru-RU" sz="2000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5516" y="1556792"/>
            <a:ext cx="8712968" cy="4536504"/>
          </a:xfrm>
        </p:spPr>
        <p:txBody>
          <a:bodyPr>
            <a:normAutofit fontScale="25000" lnSpcReduction="20000"/>
          </a:bodyPr>
          <a:lstStyle/>
          <a:p>
            <a:r>
              <a:rPr lang="ru-RU" sz="11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Математика</a:t>
            </a:r>
          </a:p>
          <a:p>
            <a:r>
              <a:rPr lang="ru-RU" sz="11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2 класс</a:t>
            </a:r>
          </a:p>
          <a:p>
            <a:r>
              <a:rPr lang="ru-RU" sz="32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Зонтик для Гномика</a:t>
            </a:r>
          </a:p>
          <a:p>
            <a:endParaRPr lang="ru-RU" sz="16000" b="1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abriola" pitchFamily="82" charset="0"/>
              <a:cs typeface="Times New Roman" pitchFamily="18" charset="0"/>
            </a:endParaRPr>
          </a:p>
          <a:p>
            <a:r>
              <a:rPr lang="ru-RU" sz="16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Приём « Ромашка»</a:t>
            </a:r>
          </a:p>
          <a:p>
            <a:r>
              <a:rPr lang="ru-RU" sz="11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Автор : </a:t>
            </a:r>
            <a:r>
              <a:rPr lang="ru-RU" sz="112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Мисюра</a:t>
            </a:r>
            <a:r>
              <a:rPr lang="ru-RU" sz="11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 Елена Юрьевна ,</a:t>
            </a:r>
          </a:p>
          <a:p>
            <a:r>
              <a:rPr lang="ru-RU" sz="11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учитель начальных классов</a:t>
            </a:r>
          </a:p>
          <a:p>
            <a:r>
              <a:rPr lang="ru-RU" sz="11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abriola" pitchFamily="82" charset="0"/>
                <a:cs typeface="Times New Roman" pitchFamily="18" charset="0"/>
              </a:rPr>
              <a:t>Донецкой общеобразовательной школы № 30</a:t>
            </a:r>
          </a:p>
          <a:p>
            <a:endParaRPr lang="ru-RU" dirty="0"/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55"/>
            </a:avLst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Управляющая кнопка: сведения 11">
            <a:hlinkClick r:id="rId5" action="ppaction://hlinksldjump" highlightClick="1"/>
          </p:cNvPr>
          <p:cNvSpPr/>
          <p:nvPr/>
        </p:nvSpPr>
        <p:spPr>
          <a:xfrm>
            <a:off x="251520" y="6093296"/>
            <a:ext cx="504056" cy="476672"/>
          </a:xfrm>
          <a:prstGeom prst="actionButtonInformation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S11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6200000">
            <a:off x="8215131" y="5978557"/>
            <a:ext cx="471652" cy="701130"/>
          </a:xfrm>
          <a:prstGeom prst="rect">
            <a:avLst/>
          </a:prstGeom>
        </p:spPr>
      </p:pic>
      <p:pic>
        <p:nvPicPr>
          <p:cNvPr id="13" name="Рисунок 12" descr="ром17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78576" y="3284984"/>
            <a:ext cx="1966472" cy="2862000"/>
          </a:xfrm>
          <a:prstGeom prst="rect">
            <a:avLst/>
          </a:prstGeom>
        </p:spPr>
      </p:pic>
      <p:pic>
        <p:nvPicPr>
          <p:cNvPr id="15" name="Рисунок 14" descr="гном1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336" y="5085184"/>
            <a:ext cx="805539" cy="993261"/>
          </a:xfrm>
          <a:prstGeom prst="rect">
            <a:avLst/>
          </a:prstGeom>
        </p:spPr>
      </p:pic>
      <p:pic>
        <p:nvPicPr>
          <p:cNvPr id="11" name="Рисунок 10" descr="дождь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12160" y="2276872"/>
            <a:ext cx="2857500" cy="141922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Рамка 2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74"/>
            </a:avLst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1" name="Рисунок 30" descr="ром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2564904"/>
            <a:ext cx="2483768" cy="3614873"/>
          </a:xfrm>
          <a:prstGeom prst="rect">
            <a:avLst/>
          </a:prstGeom>
        </p:spPr>
      </p:pic>
      <p:pic>
        <p:nvPicPr>
          <p:cNvPr id="37" name="Рисунок 36" descr="S11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417808">
            <a:off x="8215131" y="5978557"/>
            <a:ext cx="471652" cy="701130"/>
          </a:xfrm>
          <a:prstGeom prst="rect">
            <a:avLst/>
          </a:prstGeom>
        </p:spPr>
      </p:pic>
      <p:pic>
        <p:nvPicPr>
          <p:cNvPr id="18" name="Рисунок 17" descr="гном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336" y="5085184"/>
            <a:ext cx="805539" cy="993261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7380312" y="3068960"/>
            <a:ext cx="720080" cy="77038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Блок-схема: узел 58"/>
          <p:cNvSpPr/>
          <p:nvPr/>
        </p:nvSpPr>
        <p:spPr>
          <a:xfrm>
            <a:off x="3059832" y="2924944"/>
            <a:ext cx="1071570" cy="1000132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76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Группа 13"/>
          <p:cNvGrpSpPr/>
          <p:nvPr/>
        </p:nvGrpSpPr>
        <p:grpSpPr>
          <a:xfrm>
            <a:off x="395536" y="404664"/>
            <a:ext cx="6331821" cy="6045486"/>
            <a:chOff x="1312013" y="527942"/>
            <a:chExt cx="6331821" cy="6045486"/>
          </a:xfrm>
        </p:grpSpPr>
        <p:sp>
          <p:nvSpPr>
            <p:cNvPr id="21" name="Овал 20"/>
            <p:cNvSpPr/>
            <p:nvPr/>
          </p:nvSpPr>
          <p:spPr>
            <a:xfrm rot="18430182">
              <a:off x="4530933" y="1621870"/>
              <a:ext cx="2438066" cy="928694"/>
            </a:xfrm>
            <a:prstGeom prst="ellipse">
              <a:avLst/>
            </a:prstGeom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162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ru-RU" sz="4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- 36</a:t>
              </a:r>
            </a:p>
            <a:p>
              <a:pPr algn="ctr"/>
              <a:endParaRPr lang="ru-RU" sz="3200" dirty="0">
                <a:solidFill>
                  <a:schemeClr val="tx1"/>
                </a:solidFill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 rot="15973895">
              <a:off x="3189983" y="1274138"/>
              <a:ext cx="2421085" cy="928694"/>
            </a:xfrm>
            <a:prstGeom prst="ellipse">
              <a:avLst/>
            </a:prstGeom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162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- 60</a:t>
              </a:r>
              <a:endPara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5214942" y="3071810"/>
              <a:ext cx="2428892" cy="928694"/>
            </a:xfrm>
            <a:prstGeom prst="ellipse">
              <a:avLst/>
            </a:prstGeom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162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- 43</a:t>
              </a:r>
              <a:endPara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Овал 23"/>
            <p:cNvSpPr/>
            <p:nvPr/>
          </p:nvSpPr>
          <p:spPr>
            <a:xfrm rot="13019176">
              <a:off x="1726346" y="1868509"/>
              <a:ext cx="2517566" cy="928694"/>
            </a:xfrm>
            <a:prstGeom prst="ellipse">
              <a:avLst/>
            </a:prstGeom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162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- 15</a:t>
              </a:r>
              <a:endPara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Овал 25"/>
            <p:cNvSpPr/>
            <p:nvPr/>
          </p:nvSpPr>
          <p:spPr>
            <a:xfrm rot="8106493">
              <a:off x="1910153" y="4440695"/>
              <a:ext cx="2440815" cy="928694"/>
            </a:xfrm>
            <a:prstGeom prst="ellipse">
              <a:avLst/>
            </a:prstGeom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162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-25</a:t>
              </a:r>
              <a:endPara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Овал 26"/>
            <p:cNvSpPr/>
            <p:nvPr/>
          </p:nvSpPr>
          <p:spPr>
            <a:xfrm rot="2667648">
              <a:off x="4709987" y="4322613"/>
              <a:ext cx="2314373" cy="928694"/>
            </a:xfrm>
            <a:prstGeom prst="ellipse">
              <a:avLst/>
            </a:prstGeom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162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- 54</a:t>
              </a:r>
              <a:endPara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Овал 27"/>
            <p:cNvSpPr/>
            <p:nvPr/>
          </p:nvSpPr>
          <p:spPr>
            <a:xfrm rot="10800000">
              <a:off x="1312013" y="3149625"/>
              <a:ext cx="2556705" cy="928694"/>
            </a:xfrm>
            <a:prstGeom prst="ellipse">
              <a:avLst/>
            </a:prstGeom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162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- 66</a:t>
              </a:r>
              <a:endPara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Овал 28"/>
            <p:cNvSpPr/>
            <p:nvPr/>
          </p:nvSpPr>
          <p:spPr>
            <a:xfrm rot="5243489">
              <a:off x="3385564" y="4903999"/>
              <a:ext cx="2410164" cy="928694"/>
            </a:xfrm>
            <a:prstGeom prst="ellipse">
              <a:avLst/>
            </a:prstGeom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162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- 63</a:t>
              </a:r>
              <a:endPara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Умножение 16">
            <a:hlinkClick r:id="" action="ppaction://hlinkshowjump?jump=endshow" highlightClick="1"/>
          </p:cNvPr>
          <p:cNvSpPr/>
          <p:nvPr/>
        </p:nvSpPr>
        <p:spPr>
          <a:xfrm>
            <a:off x="251520" y="260648"/>
            <a:ext cx="504056" cy="476672"/>
          </a:xfrm>
          <a:prstGeom prst="mathMultiply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 descr="S11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176322">
            <a:off x="452495" y="6000281"/>
            <a:ext cx="471652" cy="701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40000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80000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20000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Рамка 2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74"/>
            </a:avLst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1" name="Рисунок 30" descr="ром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2564904"/>
            <a:ext cx="2483768" cy="3614873"/>
          </a:xfrm>
          <a:prstGeom prst="rect">
            <a:avLst/>
          </a:prstGeom>
        </p:spPr>
      </p:pic>
      <p:pic>
        <p:nvPicPr>
          <p:cNvPr id="37" name="Рисунок 36" descr="S11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417808">
            <a:off x="8215131" y="5978557"/>
            <a:ext cx="471652" cy="701130"/>
          </a:xfrm>
          <a:prstGeom prst="rect">
            <a:avLst/>
          </a:prstGeom>
        </p:spPr>
      </p:pic>
      <p:pic>
        <p:nvPicPr>
          <p:cNvPr id="18" name="Рисунок 17" descr="гном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336" y="5085184"/>
            <a:ext cx="805539" cy="993261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7380312" y="3068960"/>
            <a:ext cx="720080" cy="77038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Блок-схема: узел 58"/>
          <p:cNvSpPr/>
          <p:nvPr/>
        </p:nvSpPr>
        <p:spPr>
          <a:xfrm>
            <a:off x="3059832" y="2924944"/>
            <a:ext cx="1071570" cy="1000132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79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Группа 13"/>
          <p:cNvGrpSpPr/>
          <p:nvPr/>
        </p:nvGrpSpPr>
        <p:grpSpPr>
          <a:xfrm>
            <a:off x="395536" y="404664"/>
            <a:ext cx="6331821" cy="6045486"/>
            <a:chOff x="1312013" y="527942"/>
            <a:chExt cx="6331821" cy="6045486"/>
          </a:xfrm>
        </p:grpSpPr>
        <p:sp>
          <p:nvSpPr>
            <p:cNvPr id="21" name="Овал 20"/>
            <p:cNvSpPr/>
            <p:nvPr/>
          </p:nvSpPr>
          <p:spPr>
            <a:xfrm rot="18430182">
              <a:off x="4530933" y="1621870"/>
              <a:ext cx="2438066" cy="928694"/>
            </a:xfrm>
            <a:prstGeom prst="ellipse">
              <a:avLst/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path path="circle">
                <a:fillToRect l="50000" t="50000" r="50000" b="50000"/>
              </a:path>
              <a:tileRect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ru-RU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- 36</a:t>
              </a:r>
            </a:p>
            <a:p>
              <a:pPr algn="ctr"/>
              <a:endParaRPr lang="ru-RU" sz="3200" dirty="0">
                <a:solidFill>
                  <a:schemeClr val="tx1"/>
                </a:solidFill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 rot="15973895">
              <a:off x="3189983" y="1274138"/>
              <a:ext cx="2421085" cy="928694"/>
            </a:xfrm>
            <a:prstGeom prst="ellipse">
              <a:avLst/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path path="circle">
                <a:fillToRect l="50000" t="50000" r="50000" b="50000"/>
              </a:path>
              <a:tileRect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- 64</a:t>
              </a:r>
              <a:endPara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5214942" y="3071810"/>
              <a:ext cx="2428892" cy="928694"/>
            </a:xfrm>
            <a:prstGeom prst="ellipse">
              <a:avLst/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path path="circle">
                <a:fillToRect l="50000" t="50000" r="50000" b="50000"/>
              </a:path>
              <a:tileRect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- 65</a:t>
              </a:r>
              <a:endPara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Овал 23"/>
            <p:cNvSpPr/>
            <p:nvPr/>
          </p:nvSpPr>
          <p:spPr>
            <a:xfrm rot="13019176">
              <a:off x="1726346" y="1868509"/>
              <a:ext cx="2517566" cy="928694"/>
            </a:xfrm>
            <a:prstGeom prst="ellipse">
              <a:avLst/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path path="circle">
                <a:fillToRect l="50000" t="50000" r="50000" b="50000"/>
              </a:path>
              <a:tileRect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- 16</a:t>
              </a:r>
              <a:endPara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Овал 25"/>
            <p:cNvSpPr/>
            <p:nvPr/>
          </p:nvSpPr>
          <p:spPr>
            <a:xfrm rot="8106493">
              <a:off x="1910153" y="4440695"/>
              <a:ext cx="2440815" cy="928694"/>
            </a:xfrm>
            <a:prstGeom prst="ellipse">
              <a:avLst/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path path="circle">
                <a:fillToRect l="50000" t="50000" r="50000" b="50000"/>
              </a:path>
              <a:tileRect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- 22</a:t>
              </a:r>
              <a:endPara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Овал 26"/>
            <p:cNvSpPr/>
            <p:nvPr/>
          </p:nvSpPr>
          <p:spPr>
            <a:xfrm rot="2667648">
              <a:off x="4709987" y="4322613"/>
              <a:ext cx="2314373" cy="928694"/>
            </a:xfrm>
            <a:prstGeom prst="ellipse">
              <a:avLst/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path path="circle">
                <a:fillToRect l="50000" t="50000" r="50000" b="50000"/>
              </a:path>
              <a:tileRect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- 54</a:t>
              </a:r>
              <a:endPara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Овал 27"/>
            <p:cNvSpPr/>
            <p:nvPr/>
          </p:nvSpPr>
          <p:spPr>
            <a:xfrm rot="10800000">
              <a:off x="1312013" y="3149625"/>
              <a:ext cx="2556705" cy="928694"/>
            </a:xfrm>
            <a:prstGeom prst="ellipse">
              <a:avLst/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path path="circle">
                <a:fillToRect l="50000" t="50000" r="50000" b="50000"/>
              </a:path>
              <a:tileRect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- 70</a:t>
              </a:r>
              <a:endPara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Овал 28"/>
            <p:cNvSpPr/>
            <p:nvPr/>
          </p:nvSpPr>
          <p:spPr>
            <a:xfrm rot="5243489">
              <a:off x="3385564" y="4903999"/>
              <a:ext cx="2410164" cy="928694"/>
            </a:xfrm>
            <a:prstGeom prst="ellipse">
              <a:avLst/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path path="circle">
                <a:fillToRect l="50000" t="50000" r="50000" b="50000"/>
              </a:path>
              <a:tileRect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- 63</a:t>
              </a:r>
              <a:endPara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Умножение 16">
            <a:hlinkClick r:id="" action="ppaction://hlinkshowjump?jump=endshow" highlightClick="1"/>
          </p:cNvPr>
          <p:cNvSpPr/>
          <p:nvPr/>
        </p:nvSpPr>
        <p:spPr>
          <a:xfrm>
            <a:off x="251520" y="260648"/>
            <a:ext cx="504056" cy="476672"/>
          </a:xfrm>
          <a:prstGeom prst="mathMultiply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 descr="S11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176322">
            <a:off x="452495" y="6000281"/>
            <a:ext cx="471652" cy="701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40000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80000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20000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Рамка 2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74"/>
            </a:avLst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1" name="Рисунок 30" descr="ром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2564904"/>
            <a:ext cx="2483768" cy="3614873"/>
          </a:xfrm>
          <a:prstGeom prst="rect">
            <a:avLst/>
          </a:prstGeom>
        </p:spPr>
      </p:pic>
      <p:pic>
        <p:nvPicPr>
          <p:cNvPr id="37" name="Рисунок 36" descr="S11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417808">
            <a:off x="8215131" y="5978557"/>
            <a:ext cx="471652" cy="701130"/>
          </a:xfrm>
          <a:prstGeom prst="rect">
            <a:avLst/>
          </a:prstGeom>
        </p:spPr>
      </p:pic>
      <p:pic>
        <p:nvPicPr>
          <p:cNvPr id="18" name="Рисунок 17" descr="гном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336" y="5085184"/>
            <a:ext cx="805539" cy="993261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7380312" y="3068960"/>
            <a:ext cx="720080" cy="77038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Блок-схема: узел 58"/>
          <p:cNvSpPr/>
          <p:nvPr/>
        </p:nvSpPr>
        <p:spPr>
          <a:xfrm>
            <a:off x="3059832" y="2924944"/>
            <a:ext cx="1071570" cy="1000132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Группа 13"/>
          <p:cNvGrpSpPr/>
          <p:nvPr/>
        </p:nvGrpSpPr>
        <p:grpSpPr>
          <a:xfrm>
            <a:off x="395536" y="404664"/>
            <a:ext cx="6331821" cy="6045486"/>
            <a:chOff x="1312013" y="527942"/>
            <a:chExt cx="6331821" cy="6045486"/>
          </a:xfrm>
        </p:grpSpPr>
        <p:sp>
          <p:nvSpPr>
            <p:cNvPr id="21" name="Овал 20"/>
            <p:cNvSpPr/>
            <p:nvPr/>
          </p:nvSpPr>
          <p:spPr>
            <a:xfrm rot="18430182">
              <a:off x="4530933" y="1621870"/>
              <a:ext cx="2438066" cy="928694"/>
            </a:xfrm>
            <a:prstGeom prst="ellipse">
              <a:avLst/>
            </a:prstGeom>
            <a:gradFill flip="none" rotWithShape="1"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path path="circle">
                <a:fillToRect l="50000" t="50000" r="50000" b="50000"/>
              </a:path>
              <a:tileRect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ru-RU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+ 33</a:t>
              </a:r>
            </a:p>
            <a:p>
              <a:pPr algn="ctr"/>
              <a:endParaRPr lang="ru-RU" sz="3200" dirty="0">
                <a:solidFill>
                  <a:schemeClr val="tx1"/>
                </a:solidFill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 rot="15973895">
              <a:off x="3189983" y="1274138"/>
              <a:ext cx="2421085" cy="928694"/>
            </a:xfrm>
            <a:prstGeom prst="ellipse">
              <a:avLst/>
            </a:prstGeom>
            <a:gradFill flip="none" rotWithShape="1"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path path="circle">
                <a:fillToRect l="50000" t="50000" r="50000" b="50000"/>
              </a:path>
              <a:tileRect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+ 60</a:t>
              </a:r>
              <a:endPara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5214942" y="3071810"/>
              <a:ext cx="2428892" cy="928694"/>
            </a:xfrm>
            <a:prstGeom prst="ellipse">
              <a:avLst/>
            </a:prstGeom>
            <a:gradFill flip="none" rotWithShape="1"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path path="circle">
                <a:fillToRect l="50000" t="50000" r="50000" b="50000"/>
              </a:path>
              <a:tileRect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+ 41</a:t>
              </a:r>
              <a:endPara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Овал 23"/>
            <p:cNvSpPr/>
            <p:nvPr/>
          </p:nvSpPr>
          <p:spPr>
            <a:xfrm rot="13019176">
              <a:off x="1726346" y="1868509"/>
              <a:ext cx="2517566" cy="928694"/>
            </a:xfrm>
            <a:prstGeom prst="ellipse">
              <a:avLst/>
            </a:prstGeom>
            <a:gradFill flip="none" rotWithShape="1"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path path="circle">
                <a:fillToRect l="50000" t="50000" r="50000" b="50000"/>
              </a:path>
              <a:tileRect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+ 13</a:t>
              </a:r>
              <a:endPara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Овал 25"/>
            <p:cNvSpPr/>
            <p:nvPr/>
          </p:nvSpPr>
          <p:spPr>
            <a:xfrm rot="8106493">
              <a:off x="1910153" y="4440695"/>
              <a:ext cx="2440815" cy="928694"/>
            </a:xfrm>
            <a:prstGeom prst="ellipse">
              <a:avLst/>
            </a:prstGeom>
            <a:gradFill flip="none" rotWithShape="1"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path path="circle">
                <a:fillToRect l="50000" t="50000" r="50000" b="50000"/>
              </a:path>
              <a:tileRect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+ 25</a:t>
              </a:r>
              <a:endPara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Овал 26"/>
            <p:cNvSpPr/>
            <p:nvPr/>
          </p:nvSpPr>
          <p:spPr>
            <a:xfrm rot="2667648">
              <a:off x="4709987" y="4322613"/>
              <a:ext cx="2314373" cy="928694"/>
            </a:xfrm>
            <a:prstGeom prst="ellipse">
              <a:avLst/>
            </a:prstGeom>
            <a:gradFill flip="none" rotWithShape="1"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path path="circle">
                <a:fillToRect l="50000" t="50000" r="50000" b="50000"/>
              </a:path>
              <a:tileRect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+ 55</a:t>
              </a:r>
              <a:endPara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Овал 27"/>
            <p:cNvSpPr/>
            <p:nvPr/>
          </p:nvSpPr>
          <p:spPr>
            <a:xfrm rot="10800000">
              <a:off x="1312013" y="3149625"/>
              <a:ext cx="2556705" cy="928694"/>
            </a:xfrm>
            <a:prstGeom prst="ellipse">
              <a:avLst/>
            </a:prstGeom>
            <a:gradFill flip="none" rotWithShape="1"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path path="circle">
                <a:fillToRect l="50000" t="50000" r="50000" b="50000"/>
              </a:path>
              <a:tileRect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+ 50</a:t>
              </a:r>
              <a:endPara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Овал 28"/>
            <p:cNvSpPr/>
            <p:nvPr/>
          </p:nvSpPr>
          <p:spPr>
            <a:xfrm rot="5243489">
              <a:off x="3385564" y="4903999"/>
              <a:ext cx="2410164" cy="928694"/>
            </a:xfrm>
            <a:prstGeom prst="ellipse">
              <a:avLst/>
            </a:prstGeom>
            <a:gradFill flip="none" rotWithShape="1"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path path="circle">
                <a:fillToRect l="50000" t="50000" r="50000" b="50000"/>
              </a:path>
              <a:tileRect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+ 61</a:t>
              </a:r>
              <a:endPara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Умножение 16">
            <a:hlinkClick r:id="" action="ppaction://hlinkshowjump?jump=endshow" highlightClick="1"/>
          </p:cNvPr>
          <p:cNvSpPr/>
          <p:nvPr/>
        </p:nvSpPr>
        <p:spPr>
          <a:xfrm>
            <a:off x="251520" y="260648"/>
            <a:ext cx="504056" cy="476672"/>
          </a:xfrm>
          <a:prstGeom prst="mathMultiply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 descr="S11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176322">
            <a:off x="452495" y="6000281"/>
            <a:ext cx="471652" cy="701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40000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80000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20000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Рамка 2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74"/>
            </a:avLst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1" name="Рисунок 30" descr="ром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2564904"/>
            <a:ext cx="2483768" cy="3614873"/>
          </a:xfrm>
          <a:prstGeom prst="rect">
            <a:avLst/>
          </a:prstGeom>
        </p:spPr>
      </p:pic>
      <p:pic>
        <p:nvPicPr>
          <p:cNvPr id="18" name="Рисунок 17" descr="гном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336" y="5085184"/>
            <a:ext cx="805539" cy="993261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7380312" y="3068960"/>
            <a:ext cx="720080" cy="77038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Блок-схема: узел 58"/>
          <p:cNvSpPr/>
          <p:nvPr/>
        </p:nvSpPr>
        <p:spPr>
          <a:xfrm>
            <a:off x="3059832" y="2924944"/>
            <a:ext cx="1071570" cy="1000132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88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Группа 13"/>
          <p:cNvGrpSpPr/>
          <p:nvPr/>
        </p:nvGrpSpPr>
        <p:grpSpPr>
          <a:xfrm>
            <a:off x="395536" y="404664"/>
            <a:ext cx="6331821" cy="6045486"/>
            <a:chOff x="1312013" y="527942"/>
            <a:chExt cx="6331821" cy="6045486"/>
          </a:xfrm>
        </p:grpSpPr>
        <p:sp>
          <p:nvSpPr>
            <p:cNvPr id="30" name="Овал 29"/>
            <p:cNvSpPr/>
            <p:nvPr/>
          </p:nvSpPr>
          <p:spPr>
            <a:xfrm rot="18430182">
              <a:off x="4530933" y="1621870"/>
              <a:ext cx="2438066" cy="928694"/>
            </a:xfrm>
            <a:prstGeom prst="ellipse">
              <a:avLst/>
            </a:prstGeom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circle">
                <a:fillToRect l="50000" t="50000" r="50000" b="50000"/>
              </a:path>
              <a:tileRect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ru-RU" sz="40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- 36</a:t>
              </a:r>
            </a:p>
            <a:p>
              <a:pPr algn="ctr"/>
              <a:endParaRPr lang="ru-RU" sz="3200" dirty="0">
                <a:solidFill>
                  <a:schemeClr val="tx1"/>
                </a:solidFill>
              </a:endParaRPr>
            </a:p>
          </p:txBody>
        </p:sp>
        <p:sp>
          <p:nvSpPr>
            <p:cNvPr id="32" name="Овал 31"/>
            <p:cNvSpPr/>
            <p:nvPr/>
          </p:nvSpPr>
          <p:spPr>
            <a:xfrm rot="15973895">
              <a:off x="3189983" y="1274138"/>
              <a:ext cx="2421085" cy="928694"/>
            </a:xfrm>
            <a:prstGeom prst="ellipse">
              <a:avLst/>
            </a:prstGeom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circle">
                <a:fillToRect l="50000" t="50000" r="50000" b="50000"/>
              </a:path>
              <a:tileRect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- 60</a:t>
              </a:r>
              <a:endParaRPr 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Овал 32"/>
            <p:cNvSpPr/>
            <p:nvPr/>
          </p:nvSpPr>
          <p:spPr>
            <a:xfrm>
              <a:off x="5214942" y="3071810"/>
              <a:ext cx="2428892" cy="928694"/>
            </a:xfrm>
            <a:prstGeom prst="ellipse">
              <a:avLst/>
            </a:prstGeom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circle">
                <a:fillToRect l="50000" t="50000" r="50000" b="50000"/>
              </a:path>
              <a:tileRect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- 43</a:t>
              </a:r>
              <a:endParaRPr 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Овал 33"/>
            <p:cNvSpPr/>
            <p:nvPr/>
          </p:nvSpPr>
          <p:spPr>
            <a:xfrm rot="13019176">
              <a:off x="1726346" y="1868509"/>
              <a:ext cx="2517566" cy="928694"/>
            </a:xfrm>
            <a:prstGeom prst="ellipse">
              <a:avLst/>
            </a:prstGeom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circle">
                <a:fillToRect l="50000" t="50000" r="50000" b="50000"/>
              </a:path>
              <a:tileRect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- 15</a:t>
              </a:r>
              <a:endParaRPr 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Овал 34"/>
            <p:cNvSpPr/>
            <p:nvPr/>
          </p:nvSpPr>
          <p:spPr>
            <a:xfrm rot="8106493">
              <a:off x="1910153" y="4440695"/>
              <a:ext cx="2440815" cy="928694"/>
            </a:xfrm>
            <a:prstGeom prst="ellipse">
              <a:avLst/>
            </a:prstGeom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circle">
                <a:fillToRect l="50000" t="50000" r="50000" b="50000"/>
              </a:path>
              <a:tileRect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-25</a:t>
              </a:r>
              <a:endParaRPr 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Овал 35"/>
            <p:cNvSpPr/>
            <p:nvPr/>
          </p:nvSpPr>
          <p:spPr>
            <a:xfrm rot="2667648">
              <a:off x="4709987" y="4322613"/>
              <a:ext cx="2314373" cy="928694"/>
            </a:xfrm>
            <a:prstGeom prst="ellipse">
              <a:avLst/>
            </a:prstGeom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circle">
                <a:fillToRect l="50000" t="50000" r="50000" b="50000"/>
              </a:path>
              <a:tileRect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- 54</a:t>
              </a:r>
              <a:endParaRPr 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Овал 38"/>
            <p:cNvSpPr/>
            <p:nvPr/>
          </p:nvSpPr>
          <p:spPr>
            <a:xfrm rot="10800000">
              <a:off x="1312013" y="3149625"/>
              <a:ext cx="2556705" cy="928694"/>
            </a:xfrm>
            <a:prstGeom prst="ellipse">
              <a:avLst/>
            </a:prstGeom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circle">
                <a:fillToRect l="50000" t="50000" r="50000" b="50000"/>
              </a:path>
              <a:tileRect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- 66</a:t>
              </a:r>
              <a:endParaRPr 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Овал 39"/>
            <p:cNvSpPr/>
            <p:nvPr/>
          </p:nvSpPr>
          <p:spPr>
            <a:xfrm rot="5243489">
              <a:off x="3385564" y="4903999"/>
              <a:ext cx="2410164" cy="928694"/>
            </a:xfrm>
            <a:prstGeom prst="ellipse">
              <a:avLst/>
            </a:prstGeom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circle">
                <a:fillToRect l="50000" t="50000" r="50000" b="50000"/>
              </a:path>
              <a:tileRect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- 63</a:t>
              </a:r>
              <a:endParaRPr 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Умножение 15">
            <a:hlinkClick r:id="" action="ppaction://hlinkshowjump?jump=endshow" highlightClick="1"/>
          </p:cNvPr>
          <p:cNvSpPr/>
          <p:nvPr/>
        </p:nvSpPr>
        <p:spPr>
          <a:xfrm>
            <a:off x="251520" y="260648"/>
            <a:ext cx="504056" cy="476672"/>
          </a:xfrm>
          <a:prstGeom prst="mathMultiply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S11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176322">
            <a:off x="452495" y="6000281"/>
            <a:ext cx="471652" cy="701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40000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80000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20000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Рамка 2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74"/>
            </a:avLst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Управляющая кнопка: домой 21">
            <a:hlinkClick r:id="" action="ppaction://hlinkshowjump?jump=firstslide" highlightClick="1"/>
          </p:cNvPr>
          <p:cNvSpPr/>
          <p:nvPr/>
        </p:nvSpPr>
        <p:spPr>
          <a:xfrm>
            <a:off x="251520" y="6093296"/>
            <a:ext cx="504056" cy="476672"/>
          </a:xfrm>
          <a:prstGeom prst="actionButtonHom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ром17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2564904"/>
            <a:ext cx="2483768" cy="3614873"/>
          </a:xfrm>
          <a:prstGeom prst="rect">
            <a:avLst/>
          </a:prstGeom>
        </p:spPr>
      </p:pic>
      <p:pic>
        <p:nvPicPr>
          <p:cNvPr id="8" name="Рисунок 7" descr="гном1.jpg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56376" y="5013176"/>
            <a:ext cx="805539" cy="99326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32257" y="476672"/>
            <a:ext cx="46794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Gabriola" pitchFamily="82" charset="0"/>
                <a:cs typeface="Times New Roman" pitchFamily="18" charset="0"/>
              </a:rPr>
              <a:t>ИНТЕРНЕТ - ИСТОЧНИКИ</a:t>
            </a:r>
            <a:endParaRPr lang="ru-RU" sz="4000" b="1" dirty="0">
              <a:solidFill>
                <a:srgbClr val="FFFF00"/>
              </a:solidFill>
              <a:latin typeface="Gabriola" pitchFamily="82" charset="0"/>
              <a:cs typeface="Times New Roman" pitchFamily="18" charset="0"/>
            </a:endParaRPr>
          </a:p>
        </p:txBody>
      </p:sp>
      <p:pic>
        <p:nvPicPr>
          <p:cNvPr id="7" name="Рисунок 6" descr="дождь.gif">
            <a:hlinkClick r:id="rId7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40152" y="1412776"/>
            <a:ext cx="2857500" cy="1419225"/>
          </a:xfrm>
          <a:prstGeom prst="rect">
            <a:avLst/>
          </a:prstGeom>
        </p:spPr>
      </p:pic>
      <p:pic>
        <p:nvPicPr>
          <p:cNvPr id="9" name="Рисунок 8" descr="ром5.jpg">
            <a:hlinkClick r:id="rId9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00747" y="1268760"/>
            <a:ext cx="3342506" cy="2131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CC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3491880" y="4149080"/>
            <a:ext cx="216024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Gabriola" pitchFamily="82" charset="0"/>
                <a:hlinkClick r:id="rId10"/>
              </a:rPr>
              <a:t>ДОЖДЬ</a:t>
            </a:r>
            <a:endParaRPr lang="ru-RU" sz="4000" b="1" dirty="0">
              <a:solidFill>
                <a:srgbClr val="FFFF00"/>
              </a:solidFill>
              <a:latin typeface="Gabriola" pitchFamily="82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0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55"/>
            </a:avLst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4" name="Рисунок 13" descr="S11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215131" y="5978557"/>
            <a:ext cx="471652" cy="701130"/>
          </a:xfrm>
          <a:prstGeom prst="rect">
            <a:avLst/>
          </a:prstGeom>
        </p:spPr>
      </p:pic>
      <p:sp>
        <p:nvSpPr>
          <p:cNvPr id="17" name="Вертикальный свиток 16"/>
          <p:cNvSpPr/>
          <p:nvPr/>
        </p:nvSpPr>
        <p:spPr>
          <a:xfrm>
            <a:off x="611560" y="404664"/>
            <a:ext cx="7920880" cy="5688632"/>
          </a:xfrm>
          <a:prstGeom prst="verticalScroll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rgbClr val="00B050"/>
                </a:solidFill>
                <a:latin typeface="Gabriola" pitchFamily="82" charset="0"/>
              </a:rPr>
              <a:t>Ромашки в стародавние времена служили зонтиками </a:t>
            </a:r>
          </a:p>
          <a:p>
            <a:pPr algn="ctr"/>
            <a:r>
              <a:rPr lang="ru-RU" sz="4000" b="1" dirty="0" smtClean="0">
                <a:ln/>
                <a:solidFill>
                  <a:srgbClr val="00B050"/>
                </a:solidFill>
                <a:latin typeface="Gabriola" pitchFamily="82" charset="0"/>
              </a:rPr>
              <a:t>для маленьких степных гномиков. </a:t>
            </a:r>
          </a:p>
          <a:p>
            <a:pPr algn="ctr"/>
            <a:r>
              <a:rPr lang="ru-RU" sz="4000" b="1" dirty="0" smtClean="0">
                <a:ln/>
                <a:solidFill>
                  <a:srgbClr val="00B050"/>
                </a:solidFill>
                <a:latin typeface="Gabriola" pitchFamily="82" charset="0"/>
              </a:rPr>
              <a:t>Как начнется дождь,</a:t>
            </a:r>
          </a:p>
          <a:p>
            <a:pPr algn="ctr"/>
            <a:r>
              <a:rPr lang="ru-RU" sz="4000" b="1" dirty="0" smtClean="0">
                <a:ln/>
                <a:solidFill>
                  <a:srgbClr val="00B050"/>
                </a:solidFill>
                <a:latin typeface="Gabriola" pitchFamily="82" charset="0"/>
              </a:rPr>
              <a:t> так гномик и спрячется </a:t>
            </a:r>
          </a:p>
          <a:p>
            <a:pPr algn="ctr"/>
            <a:r>
              <a:rPr lang="ru-RU" sz="4000" b="1" dirty="0" smtClean="0">
                <a:ln/>
                <a:solidFill>
                  <a:srgbClr val="00B050"/>
                </a:solidFill>
                <a:latin typeface="Gabriola" pitchFamily="82" charset="0"/>
              </a:rPr>
              <a:t>под ромашкой, дождик стекает</a:t>
            </a:r>
          </a:p>
          <a:p>
            <a:pPr algn="ctr"/>
            <a:r>
              <a:rPr lang="ru-RU" sz="4000" b="1" dirty="0" smtClean="0">
                <a:ln/>
                <a:solidFill>
                  <a:srgbClr val="00B050"/>
                </a:solidFill>
                <a:latin typeface="Gabriola" pitchFamily="82" charset="0"/>
              </a:rPr>
              <a:t> по ее лепесткам, </a:t>
            </a:r>
          </a:p>
          <a:p>
            <a:pPr algn="ctr"/>
            <a:r>
              <a:rPr lang="ru-RU" sz="4000" b="1" dirty="0" smtClean="0">
                <a:ln/>
                <a:solidFill>
                  <a:srgbClr val="00B050"/>
                </a:solidFill>
                <a:latin typeface="Gabriola" pitchFamily="82" charset="0"/>
              </a:rPr>
              <a:t>а гномик остается сухим.</a:t>
            </a:r>
            <a:endParaRPr lang="ru-RU" sz="4000" b="1" u="sng" dirty="0" smtClean="0">
              <a:ln/>
              <a:solidFill>
                <a:srgbClr val="00B050"/>
              </a:solidFill>
              <a:latin typeface="Gabriola" pitchFamily="82" charset="0"/>
              <a:hlinkClick r:id="rId5"/>
            </a:endParaRPr>
          </a:p>
        </p:txBody>
      </p:sp>
      <p:pic>
        <p:nvPicPr>
          <p:cNvPr id="7" name="Рисунок 6" descr="ром17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40" y="1052736"/>
            <a:ext cx="2708619" cy="3942120"/>
          </a:xfrm>
          <a:prstGeom prst="rect">
            <a:avLst/>
          </a:prstGeom>
        </p:spPr>
      </p:pic>
      <p:pic>
        <p:nvPicPr>
          <p:cNvPr id="9" name="Рисунок 8" descr="гном1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40352" y="4869160"/>
            <a:ext cx="805539" cy="993261"/>
          </a:xfrm>
          <a:prstGeom prst="rect">
            <a:avLst/>
          </a:prstGeom>
        </p:spPr>
      </p:pic>
      <p:pic>
        <p:nvPicPr>
          <p:cNvPr id="8" name="Рисунок 7" descr="дождь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84168" y="260648"/>
            <a:ext cx="2857500" cy="1419225"/>
          </a:xfrm>
          <a:prstGeom prst="rect">
            <a:avLst/>
          </a:prstGeom>
        </p:spPr>
      </p:pic>
    </p:spTree>
  </p:cSld>
  <p:clrMapOvr>
    <a:masterClrMapping/>
  </p:clrMapOvr>
  <p:transition advClick="0">
    <p:sndAc>
      <p:stSnd>
        <p:snd r:embed="rId2" name="дождь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Рамка 2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74"/>
            </a:avLst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1" name="Рисунок 30" descr="ром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2564904"/>
            <a:ext cx="2483768" cy="3614873"/>
          </a:xfrm>
          <a:prstGeom prst="rect">
            <a:avLst/>
          </a:prstGeom>
        </p:spPr>
      </p:pic>
      <p:sp>
        <p:nvSpPr>
          <p:cNvPr id="32" name="Овал 31"/>
          <p:cNvSpPr/>
          <p:nvPr/>
        </p:nvSpPr>
        <p:spPr>
          <a:xfrm>
            <a:off x="7380312" y="3068960"/>
            <a:ext cx="720080" cy="77038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Рисунок 36" descr="S11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417808">
            <a:off x="8215131" y="5978557"/>
            <a:ext cx="471652" cy="701130"/>
          </a:xfrm>
          <a:prstGeom prst="rect">
            <a:avLst/>
          </a:prstGeom>
        </p:spPr>
      </p:pic>
      <p:pic>
        <p:nvPicPr>
          <p:cNvPr id="18" name="Рисунок 17" descr="гном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336" y="5085184"/>
            <a:ext cx="805539" cy="993261"/>
          </a:xfrm>
          <a:prstGeom prst="rect">
            <a:avLst/>
          </a:prstGeom>
        </p:spPr>
      </p:pic>
      <p:grpSp>
        <p:nvGrpSpPr>
          <p:cNvPr id="19" name="Группа 13"/>
          <p:cNvGrpSpPr/>
          <p:nvPr/>
        </p:nvGrpSpPr>
        <p:grpSpPr>
          <a:xfrm>
            <a:off x="395536" y="404664"/>
            <a:ext cx="6331821" cy="6045486"/>
            <a:chOff x="1312013" y="527942"/>
            <a:chExt cx="6331821" cy="6045486"/>
          </a:xfrm>
        </p:grpSpPr>
        <p:sp>
          <p:nvSpPr>
            <p:cNvPr id="20" name="Овал 19"/>
            <p:cNvSpPr/>
            <p:nvPr/>
          </p:nvSpPr>
          <p:spPr>
            <a:xfrm rot="18430182">
              <a:off x="4530933" y="1621870"/>
              <a:ext cx="2438066" cy="928694"/>
            </a:xfrm>
            <a:prstGeom prst="ellipse">
              <a:avLst/>
            </a:prstGeom>
            <a:gradFill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162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ru-RU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- 35</a:t>
              </a:r>
            </a:p>
            <a:p>
              <a:pPr algn="ctr"/>
              <a:endParaRPr lang="ru-RU" sz="3200" dirty="0">
                <a:solidFill>
                  <a:schemeClr val="tx1"/>
                </a:solidFill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 rot="15973895">
              <a:off x="3189983" y="1274138"/>
              <a:ext cx="2421085" cy="928694"/>
            </a:xfrm>
            <a:prstGeom prst="ellipse">
              <a:avLst/>
            </a:prstGeom>
            <a:gradFill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162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- 60</a:t>
              </a:r>
              <a:endPara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5214942" y="3071810"/>
              <a:ext cx="2428892" cy="928694"/>
            </a:xfrm>
            <a:prstGeom prst="ellipse">
              <a:avLst/>
            </a:prstGeom>
            <a:gradFill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162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- 43</a:t>
              </a:r>
              <a:endPara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Овал 25"/>
            <p:cNvSpPr/>
            <p:nvPr/>
          </p:nvSpPr>
          <p:spPr>
            <a:xfrm rot="13019176">
              <a:off x="1726346" y="1868509"/>
              <a:ext cx="2517566" cy="928694"/>
            </a:xfrm>
            <a:prstGeom prst="ellipse">
              <a:avLst/>
            </a:prstGeom>
            <a:gradFill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162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- 14</a:t>
              </a:r>
              <a:endPara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Овал 32"/>
            <p:cNvSpPr/>
            <p:nvPr/>
          </p:nvSpPr>
          <p:spPr>
            <a:xfrm rot="8106493">
              <a:off x="1910153" y="4440695"/>
              <a:ext cx="2440815" cy="928694"/>
            </a:xfrm>
            <a:prstGeom prst="ellipse">
              <a:avLst/>
            </a:prstGeom>
            <a:gradFill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162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-28</a:t>
              </a:r>
              <a:endPara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Овал 35"/>
            <p:cNvSpPr/>
            <p:nvPr/>
          </p:nvSpPr>
          <p:spPr>
            <a:xfrm rot="2667648">
              <a:off x="4709987" y="4322613"/>
              <a:ext cx="2314373" cy="928694"/>
            </a:xfrm>
            <a:prstGeom prst="ellipse">
              <a:avLst/>
            </a:prstGeom>
            <a:gradFill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162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- 52</a:t>
              </a:r>
              <a:endPara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Овал 38"/>
            <p:cNvSpPr/>
            <p:nvPr/>
          </p:nvSpPr>
          <p:spPr>
            <a:xfrm rot="10800000">
              <a:off x="1312013" y="3149625"/>
              <a:ext cx="2556705" cy="928694"/>
            </a:xfrm>
            <a:prstGeom prst="ellipse">
              <a:avLst/>
            </a:prstGeom>
            <a:gradFill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162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- 76</a:t>
              </a:r>
              <a:endPara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Овал 39"/>
            <p:cNvSpPr/>
            <p:nvPr/>
          </p:nvSpPr>
          <p:spPr>
            <a:xfrm rot="5243489">
              <a:off x="3385564" y="4903999"/>
              <a:ext cx="2410164" cy="928694"/>
            </a:xfrm>
            <a:prstGeom prst="ellipse">
              <a:avLst/>
            </a:prstGeom>
            <a:gradFill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162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- 61</a:t>
              </a:r>
              <a:endPara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" name="Блок-схема: узел 40"/>
          <p:cNvSpPr/>
          <p:nvPr/>
        </p:nvSpPr>
        <p:spPr>
          <a:xfrm>
            <a:off x="3059832" y="2924944"/>
            <a:ext cx="1071570" cy="1000132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69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Умножение 22">
            <a:hlinkClick r:id="" action="ppaction://hlinkshowjump?jump=endshow" highlightClick="1"/>
          </p:cNvPr>
          <p:cNvSpPr/>
          <p:nvPr/>
        </p:nvSpPr>
        <p:spPr>
          <a:xfrm>
            <a:off x="251520" y="260648"/>
            <a:ext cx="504056" cy="476672"/>
          </a:xfrm>
          <a:prstGeom prst="mathMultiply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40000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80000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20000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Рамка 2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74"/>
            </a:avLst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1" name="Рисунок 30" descr="ром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2564904"/>
            <a:ext cx="2483768" cy="3614873"/>
          </a:xfrm>
          <a:prstGeom prst="rect">
            <a:avLst/>
          </a:prstGeom>
        </p:spPr>
      </p:pic>
      <p:pic>
        <p:nvPicPr>
          <p:cNvPr id="37" name="Рисунок 36" descr="S11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417808">
            <a:off x="8215131" y="5978557"/>
            <a:ext cx="471652" cy="701130"/>
          </a:xfrm>
          <a:prstGeom prst="rect">
            <a:avLst/>
          </a:prstGeom>
        </p:spPr>
      </p:pic>
      <p:pic>
        <p:nvPicPr>
          <p:cNvPr id="18" name="Рисунок 17" descr="гном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336" y="5085184"/>
            <a:ext cx="805539" cy="993261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7380312" y="3068960"/>
            <a:ext cx="720080" cy="77038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Группа 13"/>
          <p:cNvGrpSpPr/>
          <p:nvPr/>
        </p:nvGrpSpPr>
        <p:grpSpPr>
          <a:xfrm>
            <a:off x="395536" y="404664"/>
            <a:ext cx="6331821" cy="6045486"/>
            <a:chOff x="1312013" y="527942"/>
            <a:chExt cx="6331821" cy="6045486"/>
          </a:xfrm>
        </p:grpSpPr>
        <p:sp>
          <p:nvSpPr>
            <p:cNvPr id="21" name="Овал 20"/>
            <p:cNvSpPr/>
            <p:nvPr/>
          </p:nvSpPr>
          <p:spPr>
            <a:xfrm rot="18430182">
              <a:off x="4530933" y="1621870"/>
              <a:ext cx="2438066" cy="928694"/>
            </a:xfrm>
            <a:prstGeom prst="ellipse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ru-RU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+ 34</a:t>
              </a:r>
            </a:p>
            <a:p>
              <a:pPr algn="ctr"/>
              <a:endParaRPr lang="ru-RU" sz="3200" dirty="0">
                <a:solidFill>
                  <a:schemeClr val="tx1"/>
                </a:solidFill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 rot="15973895">
              <a:off x="3189983" y="1274138"/>
              <a:ext cx="2421085" cy="928694"/>
            </a:xfrm>
            <a:prstGeom prst="ellipse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+ 68</a:t>
              </a:r>
              <a:endPara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Овал 25"/>
            <p:cNvSpPr/>
            <p:nvPr/>
          </p:nvSpPr>
          <p:spPr>
            <a:xfrm>
              <a:off x="5214942" y="3071810"/>
              <a:ext cx="2428892" cy="928694"/>
            </a:xfrm>
            <a:prstGeom prst="ellipse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+ 47</a:t>
              </a:r>
              <a:endPara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Овал 31"/>
            <p:cNvSpPr/>
            <p:nvPr/>
          </p:nvSpPr>
          <p:spPr>
            <a:xfrm rot="13019176">
              <a:off x="1726346" y="1868509"/>
              <a:ext cx="2517566" cy="928694"/>
            </a:xfrm>
            <a:prstGeom prst="ellipse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+ 14</a:t>
              </a:r>
              <a:endPara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Овал 32"/>
            <p:cNvSpPr/>
            <p:nvPr/>
          </p:nvSpPr>
          <p:spPr>
            <a:xfrm rot="8106493">
              <a:off x="1910153" y="4440695"/>
              <a:ext cx="2440815" cy="928694"/>
            </a:xfrm>
            <a:prstGeom prst="ellipse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+ 24</a:t>
              </a:r>
              <a:endPara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Овал 34"/>
            <p:cNvSpPr/>
            <p:nvPr/>
          </p:nvSpPr>
          <p:spPr>
            <a:xfrm rot="2667648">
              <a:off x="4709987" y="4322613"/>
              <a:ext cx="2314373" cy="928694"/>
            </a:xfrm>
            <a:prstGeom prst="ellipse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+ 55</a:t>
              </a:r>
              <a:endPara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Овал 35"/>
            <p:cNvSpPr/>
            <p:nvPr/>
          </p:nvSpPr>
          <p:spPr>
            <a:xfrm rot="10800000">
              <a:off x="1312013" y="3149625"/>
              <a:ext cx="2556705" cy="928694"/>
            </a:xfrm>
            <a:prstGeom prst="ellipse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+ 70</a:t>
              </a:r>
              <a:endPara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Овал 38"/>
            <p:cNvSpPr/>
            <p:nvPr/>
          </p:nvSpPr>
          <p:spPr>
            <a:xfrm rot="5243489">
              <a:off x="3385564" y="4903999"/>
              <a:ext cx="2410164" cy="928694"/>
            </a:xfrm>
            <a:prstGeom prst="ellipse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62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+ 67</a:t>
              </a:r>
              <a:endPara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0" name="Блок-схема: узел 39"/>
          <p:cNvSpPr/>
          <p:nvPr/>
        </p:nvSpPr>
        <p:spPr>
          <a:xfrm>
            <a:off x="3059832" y="2924944"/>
            <a:ext cx="1071570" cy="1000132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Умножение 16">
            <a:hlinkClick r:id="" action="ppaction://hlinkshowjump?jump=endshow" highlightClick="1"/>
          </p:cNvPr>
          <p:cNvSpPr/>
          <p:nvPr/>
        </p:nvSpPr>
        <p:spPr>
          <a:xfrm>
            <a:off x="251520" y="260648"/>
            <a:ext cx="504056" cy="476672"/>
          </a:xfrm>
          <a:prstGeom prst="mathMultiply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 descr="S11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176322">
            <a:off x="452495" y="6000281"/>
            <a:ext cx="471652" cy="701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40000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80000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20000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Рамка 2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74"/>
            </a:avLst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1" name="Рисунок 30" descr="ром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2564904"/>
            <a:ext cx="2483768" cy="3614873"/>
          </a:xfrm>
          <a:prstGeom prst="rect">
            <a:avLst/>
          </a:prstGeom>
        </p:spPr>
      </p:pic>
      <p:pic>
        <p:nvPicPr>
          <p:cNvPr id="37" name="Рисунок 36" descr="S11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417808">
            <a:off x="8215131" y="5978557"/>
            <a:ext cx="471652" cy="701130"/>
          </a:xfrm>
          <a:prstGeom prst="rect">
            <a:avLst/>
          </a:prstGeom>
        </p:spPr>
      </p:pic>
      <p:pic>
        <p:nvPicPr>
          <p:cNvPr id="18" name="Рисунок 17" descr="гном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336" y="5085184"/>
            <a:ext cx="805539" cy="993261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7380312" y="3068960"/>
            <a:ext cx="720080" cy="77038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Группа 13"/>
          <p:cNvGrpSpPr/>
          <p:nvPr/>
        </p:nvGrpSpPr>
        <p:grpSpPr>
          <a:xfrm>
            <a:off x="395536" y="404664"/>
            <a:ext cx="6331821" cy="6045486"/>
            <a:chOff x="1312013" y="527942"/>
            <a:chExt cx="6331821" cy="6045486"/>
          </a:xfrm>
        </p:grpSpPr>
        <p:sp>
          <p:nvSpPr>
            <p:cNvPr id="21" name="Овал 20"/>
            <p:cNvSpPr/>
            <p:nvPr/>
          </p:nvSpPr>
          <p:spPr>
            <a:xfrm rot="18430182">
              <a:off x="4530933" y="1621870"/>
              <a:ext cx="2438066" cy="928694"/>
            </a:xfrm>
            <a:prstGeom prst="ellipse">
              <a:avLst/>
            </a:prstGeo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162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ru-RU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- 35</a:t>
              </a:r>
            </a:p>
            <a:p>
              <a:pPr algn="ctr"/>
              <a:endParaRPr lang="ru-RU" sz="3200" dirty="0">
                <a:solidFill>
                  <a:schemeClr val="tx1"/>
                </a:solidFill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 rot="15973895">
              <a:off x="3189983" y="1274138"/>
              <a:ext cx="2421085" cy="928694"/>
            </a:xfrm>
            <a:prstGeom prst="ellipse">
              <a:avLst/>
            </a:prstGeo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162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- 67</a:t>
              </a:r>
              <a:endPara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Овал 25"/>
            <p:cNvSpPr/>
            <p:nvPr/>
          </p:nvSpPr>
          <p:spPr>
            <a:xfrm>
              <a:off x="5214942" y="3071810"/>
              <a:ext cx="2428892" cy="928694"/>
            </a:xfrm>
            <a:prstGeom prst="ellipse">
              <a:avLst/>
            </a:prstGeo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162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- 46</a:t>
              </a:r>
              <a:endPara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Овал 31"/>
            <p:cNvSpPr/>
            <p:nvPr/>
          </p:nvSpPr>
          <p:spPr>
            <a:xfrm rot="13019176">
              <a:off x="1726346" y="1868509"/>
              <a:ext cx="2517566" cy="928694"/>
            </a:xfrm>
            <a:prstGeom prst="ellipse">
              <a:avLst/>
            </a:prstGeo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162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- 14</a:t>
              </a:r>
              <a:endPara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Овал 32"/>
            <p:cNvSpPr/>
            <p:nvPr/>
          </p:nvSpPr>
          <p:spPr>
            <a:xfrm rot="8106493">
              <a:off x="1910153" y="4440695"/>
              <a:ext cx="2440815" cy="928694"/>
            </a:xfrm>
            <a:prstGeom prst="ellipse">
              <a:avLst/>
            </a:prstGeo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162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- 24</a:t>
              </a:r>
              <a:endPara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Овал 34"/>
            <p:cNvSpPr/>
            <p:nvPr/>
          </p:nvSpPr>
          <p:spPr>
            <a:xfrm rot="2667648">
              <a:off x="4709987" y="4322613"/>
              <a:ext cx="2314373" cy="928694"/>
            </a:xfrm>
            <a:prstGeom prst="ellipse">
              <a:avLst/>
            </a:prstGeo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162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- 55</a:t>
              </a:r>
              <a:endPara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Овал 35"/>
            <p:cNvSpPr/>
            <p:nvPr/>
          </p:nvSpPr>
          <p:spPr>
            <a:xfrm rot="10800000">
              <a:off x="1312013" y="3149625"/>
              <a:ext cx="2556705" cy="928694"/>
            </a:xfrm>
            <a:prstGeom prst="ellipse">
              <a:avLst/>
            </a:prstGeo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162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- 80</a:t>
              </a:r>
              <a:endPara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Овал 38"/>
            <p:cNvSpPr/>
            <p:nvPr/>
          </p:nvSpPr>
          <p:spPr>
            <a:xfrm rot="5243489">
              <a:off x="3385564" y="4903999"/>
              <a:ext cx="2410164" cy="928694"/>
            </a:xfrm>
            <a:prstGeom prst="ellipse">
              <a:avLst/>
            </a:prstGeo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162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- 64</a:t>
              </a:r>
              <a:endPara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0" name="Блок-схема: узел 39"/>
          <p:cNvSpPr/>
          <p:nvPr/>
        </p:nvSpPr>
        <p:spPr>
          <a:xfrm>
            <a:off x="3059832" y="2924944"/>
            <a:ext cx="1071570" cy="1000132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97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Умножение 16">
            <a:hlinkClick r:id="" action="ppaction://hlinkshowjump?jump=endshow" highlightClick="1"/>
          </p:cNvPr>
          <p:cNvSpPr/>
          <p:nvPr/>
        </p:nvSpPr>
        <p:spPr>
          <a:xfrm>
            <a:off x="251520" y="260648"/>
            <a:ext cx="504056" cy="476672"/>
          </a:xfrm>
          <a:prstGeom prst="mathMultiply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 descr="S11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176322">
            <a:off x="452495" y="6000281"/>
            <a:ext cx="471652" cy="701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40000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80000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20000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Рамка 2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74"/>
            </a:avLst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1" name="Рисунок 30" descr="ром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2564904"/>
            <a:ext cx="2483768" cy="3614873"/>
          </a:xfrm>
          <a:prstGeom prst="rect">
            <a:avLst/>
          </a:prstGeom>
        </p:spPr>
      </p:pic>
      <p:pic>
        <p:nvPicPr>
          <p:cNvPr id="37" name="Рисунок 36" descr="S11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417808">
            <a:off x="8215131" y="5978557"/>
            <a:ext cx="471652" cy="701130"/>
          </a:xfrm>
          <a:prstGeom prst="rect">
            <a:avLst/>
          </a:prstGeom>
        </p:spPr>
      </p:pic>
      <p:pic>
        <p:nvPicPr>
          <p:cNvPr id="18" name="Рисунок 17" descr="гном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336" y="5085184"/>
            <a:ext cx="805539" cy="993261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7380312" y="3068960"/>
            <a:ext cx="720080" cy="77038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0" name="Группа 13"/>
          <p:cNvGrpSpPr/>
          <p:nvPr/>
        </p:nvGrpSpPr>
        <p:grpSpPr>
          <a:xfrm>
            <a:off x="395536" y="404664"/>
            <a:ext cx="6331821" cy="6045486"/>
            <a:chOff x="1312013" y="527942"/>
            <a:chExt cx="6331821" cy="6045486"/>
          </a:xfrm>
        </p:grpSpPr>
        <p:sp>
          <p:nvSpPr>
            <p:cNvPr id="51" name="Овал 50"/>
            <p:cNvSpPr/>
            <p:nvPr/>
          </p:nvSpPr>
          <p:spPr>
            <a:xfrm rot="18430182">
              <a:off x="4530933" y="1621870"/>
              <a:ext cx="2438066" cy="928694"/>
            </a:xfrm>
            <a:prstGeom prst="ellipse">
              <a:avLst/>
            </a:prstGeom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162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ru-RU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+ 36</a:t>
              </a:r>
            </a:p>
            <a:p>
              <a:pPr algn="ctr"/>
              <a:endParaRPr lang="ru-RU" sz="3200" dirty="0">
                <a:solidFill>
                  <a:schemeClr val="tx1"/>
                </a:solidFill>
              </a:endParaRPr>
            </a:p>
          </p:txBody>
        </p:sp>
        <p:sp>
          <p:nvSpPr>
            <p:cNvPr id="52" name="Овал 51"/>
            <p:cNvSpPr/>
            <p:nvPr/>
          </p:nvSpPr>
          <p:spPr>
            <a:xfrm rot="15973895">
              <a:off x="3189983" y="1274138"/>
              <a:ext cx="2421085" cy="928694"/>
            </a:xfrm>
            <a:prstGeom prst="ellipse">
              <a:avLst/>
            </a:prstGeom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162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+ 60</a:t>
              </a:r>
              <a:endPara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Овал 52"/>
            <p:cNvSpPr/>
            <p:nvPr/>
          </p:nvSpPr>
          <p:spPr>
            <a:xfrm>
              <a:off x="5214942" y="3071810"/>
              <a:ext cx="2428892" cy="928694"/>
            </a:xfrm>
            <a:prstGeom prst="ellipse">
              <a:avLst/>
            </a:prstGeom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162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+ 41</a:t>
              </a:r>
              <a:endPara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Овал 53"/>
            <p:cNvSpPr/>
            <p:nvPr/>
          </p:nvSpPr>
          <p:spPr>
            <a:xfrm rot="13019176">
              <a:off x="1726346" y="1868509"/>
              <a:ext cx="2517566" cy="928694"/>
            </a:xfrm>
            <a:prstGeom prst="ellipse">
              <a:avLst/>
            </a:prstGeom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162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+ 17</a:t>
              </a:r>
              <a:endPara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Овал 54"/>
            <p:cNvSpPr/>
            <p:nvPr/>
          </p:nvSpPr>
          <p:spPr>
            <a:xfrm rot="8106493">
              <a:off x="1910153" y="4440695"/>
              <a:ext cx="2440815" cy="928694"/>
            </a:xfrm>
            <a:prstGeom prst="ellipse">
              <a:avLst/>
            </a:prstGeom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162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+ 25</a:t>
              </a:r>
              <a:endPara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Овал 55"/>
            <p:cNvSpPr/>
            <p:nvPr/>
          </p:nvSpPr>
          <p:spPr>
            <a:xfrm rot="2667648">
              <a:off x="4709987" y="4322613"/>
              <a:ext cx="2314373" cy="928694"/>
            </a:xfrm>
            <a:prstGeom prst="ellipse">
              <a:avLst/>
            </a:prstGeom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162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+ 56</a:t>
              </a:r>
              <a:endPara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Овал 56"/>
            <p:cNvSpPr/>
            <p:nvPr/>
          </p:nvSpPr>
          <p:spPr>
            <a:xfrm rot="10800000">
              <a:off x="1312013" y="3149625"/>
              <a:ext cx="2556705" cy="928694"/>
            </a:xfrm>
            <a:prstGeom prst="ellipse">
              <a:avLst/>
            </a:prstGeom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162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+ 58</a:t>
              </a:r>
              <a:endPara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Овал 57"/>
            <p:cNvSpPr/>
            <p:nvPr/>
          </p:nvSpPr>
          <p:spPr>
            <a:xfrm rot="5243489">
              <a:off x="3385564" y="4903999"/>
              <a:ext cx="2410164" cy="928694"/>
            </a:xfrm>
            <a:prstGeom prst="ellipse">
              <a:avLst/>
            </a:prstGeom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162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+ 61</a:t>
              </a:r>
              <a:endPara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9" name="Блок-схема: узел 58"/>
          <p:cNvSpPr/>
          <p:nvPr/>
        </p:nvSpPr>
        <p:spPr>
          <a:xfrm>
            <a:off x="3059832" y="2924944"/>
            <a:ext cx="1071570" cy="1000132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Умножение 16">
            <a:hlinkClick r:id="" action="ppaction://hlinkshowjump?jump=endshow" highlightClick="1"/>
          </p:cNvPr>
          <p:cNvSpPr/>
          <p:nvPr/>
        </p:nvSpPr>
        <p:spPr>
          <a:xfrm>
            <a:off x="251520" y="260648"/>
            <a:ext cx="504056" cy="476672"/>
          </a:xfrm>
          <a:prstGeom prst="mathMultiply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 descr="S11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176322">
            <a:off x="452495" y="6000281"/>
            <a:ext cx="471652" cy="701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40000">
                                      <p:cBhvr>
                                        <p:cTn id="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1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">
                                      <p:cBhvr>
                                        <p:cTn id="1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1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80000">
                                      <p:cBhvr>
                                        <p:cTn id="2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20000">
                                      <p:cBhvr>
                                        <p:cTn id="2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3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3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Рамка 2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74"/>
            </a:avLst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1" name="Рисунок 30" descr="ром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2564904"/>
            <a:ext cx="2483768" cy="3614873"/>
          </a:xfrm>
          <a:prstGeom prst="rect">
            <a:avLst/>
          </a:prstGeom>
        </p:spPr>
      </p:pic>
      <p:pic>
        <p:nvPicPr>
          <p:cNvPr id="37" name="Рисунок 36" descr="S11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417808">
            <a:off x="8215131" y="5978557"/>
            <a:ext cx="471652" cy="701130"/>
          </a:xfrm>
          <a:prstGeom prst="rect">
            <a:avLst/>
          </a:prstGeom>
        </p:spPr>
      </p:pic>
      <p:pic>
        <p:nvPicPr>
          <p:cNvPr id="18" name="Рисунок 17" descr="гном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336" y="5085184"/>
            <a:ext cx="805539" cy="993261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7380312" y="3068960"/>
            <a:ext cx="720080" cy="77038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Группа 13"/>
          <p:cNvGrpSpPr/>
          <p:nvPr/>
        </p:nvGrpSpPr>
        <p:grpSpPr>
          <a:xfrm>
            <a:off x="395536" y="404664"/>
            <a:ext cx="6331821" cy="6045486"/>
            <a:chOff x="1312013" y="527942"/>
            <a:chExt cx="6331821" cy="6045486"/>
          </a:xfrm>
        </p:grpSpPr>
        <p:sp>
          <p:nvSpPr>
            <p:cNvPr id="30" name="Овал 29"/>
            <p:cNvSpPr/>
            <p:nvPr/>
          </p:nvSpPr>
          <p:spPr>
            <a:xfrm rot="18430182">
              <a:off x="4530933" y="1621870"/>
              <a:ext cx="2438066" cy="928694"/>
            </a:xfrm>
            <a:prstGeom prst="ellipse">
              <a:avLst/>
            </a:prstGeo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162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ru-RU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- 36</a:t>
              </a:r>
            </a:p>
            <a:p>
              <a:pPr algn="ctr"/>
              <a:endParaRPr lang="ru-RU" sz="3200" dirty="0">
                <a:solidFill>
                  <a:schemeClr val="tx1"/>
                </a:solidFill>
              </a:endParaRPr>
            </a:p>
          </p:txBody>
        </p:sp>
        <p:sp>
          <p:nvSpPr>
            <p:cNvPr id="32" name="Овал 31"/>
            <p:cNvSpPr/>
            <p:nvPr/>
          </p:nvSpPr>
          <p:spPr>
            <a:xfrm rot="15973895">
              <a:off x="3189983" y="1274138"/>
              <a:ext cx="2421085" cy="928694"/>
            </a:xfrm>
            <a:prstGeom prst="ellipse">
              <a:avLst/>
            </a:prstGeo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162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- 63</a:t>
              </a:r>
              <a:endPara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Овал 32"/>
            <p:cNvSpPr/>
            <p:nvPr/>
          </p:nvSpPr>
          <p:spPr>
            <a:xfrm>
              <a:off x="5214942" y="3071810"/>
              <a:ext cx="2428892" cy="928694"/>
            </a:xfrm>
            <a:prstGeom prst="ellipse">
              <a:avLst/>
            </a:prstGeo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162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- 66</a:t>
              </a:r>
              <a:endPara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Овал 33"/>
            <p:cNvSpPr/>
            <p:nvPr/>
          </p:nvSpPr>
          <p:spPr>
            <a:xfrm rot="13019176">
              <a:off x="1726346" y="1868509"/>
              <a:ext cx="2517566" cy="928694"/>
            </a:xfrm>
            <a:prstGeom prst="ellipse">
              <a:avLst/>
            </a:prstGeo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162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- 15</a:t>
              </a:r>
              <a:endPara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Овал 34"/>
            <p:cNvSpPr/>
            <p:nvPr/>
          </p:nvSpPr>
          <p:spPr>
            <a:xfrm rot="8106493">
              <a:off x="1910153" y="4440695"/>
              <a:ext cx="2440815" cy="928694"/>
            </a:xfrm>
            <a:prstGeom prst="ellipse">
              <a:avLst/>
            </a:prstGeo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162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- 22</a:t>
              </a:r>
              <a:endPara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Овал 35"/>
            <p:cNvSpPr/>
            <p:nvPr/>
          </p:nvSpPr>
          <p:spPr>
            <a:xfrm rot="2667648">
              <a:off x="4709987" y="4322613"/>
              <a:ext cx="2314373" cy="928694"/>
            </a:xfrm>
            <a:prstGeom prst="ellipse">
              <a:avLst/>
            </a:prstGeo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162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- 54</a:t>
              </a:r>
              <a:endPara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Овал 38"/>
            <p:cNvSpPr/>
            <p:nvPr/>
          </p:nvSpPr>
          <p:spPr>
            <a:xfrm rot="10800000">
              <a:off x="1312013" y="3149625"/>
              <a:ext cx="2556705" cy="928694"/>
            </a:xfrm>
            <a:prstGeom prst="ellipse">
              <a:avLst/>
            </a:prstGeo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162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- 80</a:t>
              </a:r>
              <a:endPara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Овал 39"/>
            <p:cNvSpPr/>
            <p:nvPr/>
          </p:nvSpPr>
          <p:spPr>
            <a:xfrm rot="5243489">
              <a:off x="3385564" y="4903999"/>
              <a:ext cx="2410164" cy="928694"/>
            </a:xfrm>
            <a:prstGeom prst="ellipse">
              <a:avLst/>
            </a:prstGeo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16200000" scaled="0"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- 63</a:t>
              </a:r>
              <a:endPara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" name="Блок-схема: узел 40"/>
          <p:cNvSpPr/>
          <p:nvPr/>
        </p:nvSpPr>
        <p:spPr>
          <a:xfrm>
            <a:off x="3059832" y="2924944"/>
            <a:ext cx="1071570" cy="1000132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98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Умножение 16">
            <a:hlinkClick r:id="" action="ppaction://hlinkshowjump?jump=endshow" highlightClick="1"/>
          </p:cNvPr>
          <p:cNvSpPr/>
          <p:nvPr/>
        </p:nvSpPr>
        <p:spPr>
          <a:xfrm>
            <a:off x="251520" y="260648"/>
            <a:ext cx="504056" cy="476672"/>
          </a:xfrm>
          <a:prstGeom prst="mathMultiply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 descr="S11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176322">
            <a:off x="452495" y="6000281"/>
            <a:ext cx="471652" cy="701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40000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80000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20000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Рамка 2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74"/>
            </a:avLst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1" name="Рисунок 30" descr="ром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2564904"/>
            <a:ext cx="2483768" cy="3614873"/>
          </a:xfrm>
          <a:prstGeom prst="rect">
            <a:avLst/>
          </a:prstGeom>
        </p:spPr>
      </p:pic>
      <p:pic>
        <p:nvPicPr>
          <p:cNvPr id="37" name="Рисунок 36" descr="S11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417808">
            <a:off x="8215131" y="5978557"/>
            <a:ext cx="471652" cy="701130"/>
          </a:xfrm>
          <a:prstGeom prst="rect">
            <a:avLst/>
          </a:prstGeom>
        </p:spPr>
      </p:pic>
      <p:pic>
        <p:nvPicPr>
          <p:cNvPr id="18" name="Рисунок 17" descr="гном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336" y="5085184"/>
            <a:ext cx="805539" cy="993261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7380312" y="3068960"/>
            <a:ext cx="720080" cy="77038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Блок-схема: узел 58"/>
          <p:cNvSpPr/>
          <p:nvPr/>
        </p:nvSpPr>
        <p:spPr>
          <a:xfrm>
            <a:off x="3059832" y="2924944"/>
            <a:ext cx="1071570" cy="1000132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Группа 13"/>
          <p:cNvGrpSpPr/>
          <p:nvPr/>
        </p:nvGrpSpPr>
        <p:grpSpPr>
          <a:xfrm>
            <a:off x="395536" y="404664"/>
            <a:ext cx="6331821" cy="6045486"/>
            <a:chOff x="1312013" y="527942"/>
            <a:chExt cx="6331821" cy="6045486"/>
          </a:xfrm>
        </p:grpSpPr>
        <p:sp>
          <p:nvSpPr>
            <p:cNvPr id="30" name="Овал 29"/>
            <p:cNvSpPr/>
            <p:nvPr/>
          </p:nvSpPr>
          <p:spPr>
            <a:xfrm rot="18430182">
              <a:off x="4530933" y="1621870"/>
              <a:ext cx="2438066" cy="928694"/>
            </a:xfrm>
            <a:prstGeom prst="ellipse">
              <a:avLst/>
            </a:prstGeom>
            <a:gradFill flip="none" rotWithShape="1"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path path="circle">
                <a:fillToRect l="50000" t="50000" r="50000" b="50000"/>
              </a:path>
              <a:tileRect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ru-RU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+ 35</a:t>
              </a:r>
            </a:p>
            <a:p>
              <a:pPr algn="ctr"/>
              <a:endParaRPr lang="ru-RU" sz="3200" dirty="0">
                <a:solidFill>
                  <a:schemeClr val="tx1"/>
                </a:solidFill>
              </a:endParaRPr>
            </a:p>
          </p:txBody>
        </p:sp>
        <p:sp>
          <p:nvSpPr>
            <p:cNvPr id="32" name="Овал 31"/>
            <p:cNvSpPr/>
            <p:nvPr/>
          </p:nvSpPr>
          <p:spPr>
            <a:xfrm rot="15973895">
              <a:off x="3189983" y="1274138"/>
              <a:ext cx="2421085" cy="928694"/>
            </a:xfrm>
            <a:prstGeom prst="ellipse">
              <a:avLst/>
            </a:prstGeom>
            <a:gradFill flip="none" rotWithShape="1"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path path="circle">
                <a:fillToRect l="50000" t="50000" r="50000" b="50000"/>
              </a:path>
              <a:tileRect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+ 60</a:t>
              </a:r>
              <a:endPara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Овал 32"/>
            <p:cNvSpPr/>
            <p:nvPr/>
          </p:nvSpPr>
          <p:spPr>
            <a:xfrm>
              <a:off x="5214942" y="3071810"/>
              <a:ext cx="2428892" cy="928694"/>
            </a:xfrm>
            <a:prstGeom prst="ellipse">
              <a:avLst/>
            </a:prstGeom>
            <a:gradFill flip="none" rotWithShape="1"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path path="circle">
                <a:fillToRect l="50000" t="50000" r="50000" b="50000"/>
              </a:path>
              <a:tileRect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+ 43</a:t>
              </a:r>
              <a:endPara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Овал 33"/>
            <p:cNvSpPr/>
            <p:nvPr/>
          </p:nvSpPr>
          <p:spPr>
            <a:xfrm rot="13019176">
              <a:off x="1726346" y="1868509"/>
              <a:ext cx="2517566" cy="928694"/>
            </a:xfrm>
            <a:prstGeom prst="ellipse">
              <a:avLst/>
            </a:prstGeom>
            <a:gradFill flip="none" rotWithShape="1"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path path="circle">
                <a:fillToRect l="50000" t="50000" r="50000" b="50000"/>
              </a:path>
              <a:tileRect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+ 14</a:t>
              </a:r>
              <a:endPara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Овал 34"/>
            <p:cNvSpPr/>
            <p:nvPr/>
          </p:nvSpPr>
          <p:spPr>
            <a:xfrm rot="8106493">
              <a:off x="1910153" y="4440695"/>
              <a:ext cx="2440815" cy="928694"/>
            </a:xfrm>
            <a:prstGeom prst="ellipse">
              <a:avLst/>
            </a:prstGeom>
            <a:gradFill flip="none" rotWithShape="1"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path path="circle">
                <a:fillToRect l="50000" t="50000" r="50000" b="50000"/>
              </a:path>
              <a:tileRect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+ 21</a:t>
              </a:r>
              <a:endPara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Овал 35"/>
            <p:cNvSpPr/>
            <p:nvPr/>
          </p:nvSpPr>
          <p:spPr>
            <a:xfrm rot="2667648">
              <a:off x="4709987" y="4322613"/>
              <a:ext cx="2314373" cy="928694"/>
            </a:xfrm>
            <a:prstGeom prst="ellipse">
              <a:avLst/>
            </a:prstGeom>
            <a:gradFill flip="none" rotWithShape="1"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path path="circle">
                <a:fillToRect l="50000" t="50000" r="50000" b="50000"/>
              </a:path>
              <a:tileRect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+ 52</a:t>
              </a:r>
              <a:endPara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Овал 38"/>
            <p:cNvSpPr/>
            <p:nvPr/>
          </p:nvSpPr>
          <p:spPr>
            <a:xfrm rot="10800000">
              <a:off x="1312013" y="3149625"/>
              <a:ext cx="2556705" cy="928694"/>
            </a:xfrm>
            <a:prstGeom prst="ellipse">
              <a:avLst/>
            </a:prstGeom>
            <a:gradFill flip="none" rotWithShape="1"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path path="circle">
                <a:fillToRect l="50000" t="50000" r="50000" b="50000"/>
              </a:path>
              <a:tileRect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+ 66</a:t>
              </a:r>
              <a:endPara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Овал 39"/>
            <p:cNvSpPr/>
            <p:nvPr/>
          </p:nvSpPr>
          <p:spPr>
            <a:xfrm rot="5243489">
              <a:off x="3385564" y="4903999"/>
              <a:ext cx="2410164" cy="928694"/>
            </a:xfrm>
            <a:prstGeom prst="ellipse">
              <a:avLst/>
            </a:prstGeom>
            <a:gradFill flip="none" rotWithShape="1"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path path="circle">
                <a:fillToRect l="50000" t="50000" r="50000" b="50000"/>
              </a:path>
              <a:tileRect/>
            </a:gra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+ 61</a:t>
              </a:r>
              <a:endPara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Умножение 16">
            <a:hlinkClick r:id="" action="ppaction://hlinkshowjump?jump=endshow" highlightClick="1"/>
          </p:cNvPr>
          <p:cNvSpPr/>
          <p:nvPr/>
        </p:nvSpPr>
        <p:spPr>
          <a:xfrm>
            <a:off x="251520" y="260648"/>
            <a:ext cx="504056" cy="476672"/>
          </a:xfrm>
          <a:prstGeom prst="mathMultiply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 descr="S11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176322">
            <a:off x="452495" y="6000281"/>
            <a:ext cx="471652" cy="701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40000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80000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20000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267</Words>
  <Application>Microsoft Office PowerPoint</Application>
  <PresentationFormat>Экран (4:3)</PresentationFormat>
  <Paragraphs>128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Gabriola</vt:lpstr>
      <vt:lpstr>Times New Roman</vt:lpstr>
      <vt:lpstr>Тема Office</vt:lpstr>
      <vt:lpstr>                                                           Работа выполнена в рамках                                                           ТМ « Технологии создания интерактивных тренажёров»                                                             http://intafy.at.ua/     http://nachalo2015.ucoz.com/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ELENA</dc:creator>
  <cp:lastModifiedBy>ElenaMSI</cp:lastModifiedBy>
  <cp:revision>111</cp:revision>
  <dcterms:created xsi:type="dcterms:W3CDTF">2016-04-18T13:28:54Z</dcterms:created>
  <dcterms:modified xsi:type="dcterms:W3CDTF">2024-01-29T07:34:13Z</dcterms:modified>
</cp:coreProperties>
</file>