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1" r:id="rId4"/>
    <p:sldId id="265" r:id="rId5"/>
    <p:sldId id="264" r:id="rId6"/>
    <p:sldId id="266" r:id="rId7"/>
    <p:sldId id="276" r:id="rId8"/>
    <p:sldId id="268" r:id="rId9"/>
    <p:sldId id="269" r:id="rId10"/>
    <p:sldId id="270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64320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chemeClr val="tx2"/>
                </a:solidFill>
              </a:rPr>
              <a:t>МАОУ «</a:t>
            </a:r>
            <a:r>
              <a:rPr lang="ru-RU" sz="3600" b="1" dirty="0" err="1" smtClean="0">
                <a:solidFill>
                  <a:schemeClr val="tx2"/>
                </a:solidFill>
              </a:rPr>
              <a:t>Бабкинская</a:t>
            </a:r>
            <a:r>
              <a:rPr lang="ru-RU" sz="3600" b="1" dirty="0" smtClean="0">
                <a:solidFill>
                  <a:schemeClr val="tx2"/>
                </a:solidFill>
              </a:rPr>
              <a:t> средняя школа»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«</a:t>
            </a:r>
            <a:r>
              <a:rPr lang="ru-RU" sz="3100" b="1" i="1" dirty="0" smtClean="0">
                <a:solidFill>
                  <a:srgbClr val="C00000"/>
                </a:solidFill>
              </a:rPr>
              <a:t>Геометрия владеет</a:t>
            </a:r>
            <a:br>
              <a:rPr lang="ru-RU" sz="3100" b="1" i="1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 двумя сокровищами: </a:t>
            </a:r>
            <a:br>
              <a:rPr lang="ru-RU" sz="3100" b="1" i="1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это теорема Пифагора</a:t>
            </a:r>
            <a:br>
              <a:rPr lang="ru-RU" sz="3100" b="1" i="1" dirty="0" smtClean="0">
                <a:solidFill>
                  <a:srgbClr val="C00000"/>
                </a:solidFill>
              </a:rPr>
            </a:br>
            <a:r>
              <a:rPr lang="ru-RU" sz="3100" b="1" i="1" dirty="0" smtClean="0">
                <a:solidFill>
                  <a:srgbClr val="C00000"/>
                </a:solidFill>
              </a:rPr>
              <a:t> и золотое сечение</a:t>
            </a:r>
            <a:r>
              <a:rPr lang="ru-RU" sz="2700" b="1" i="1" dirty="0" smtClean="0">
                <a:solidFill>
                  <a:schemeClr val="tx2"/>
                </a:solidFill>
              </a:rPr>
              <a:t>»      Иоганн Кеплер</a:t>
            </a:r>
            <a:endParaRPr lang="ru-RU" sz="2700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92882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Работу выполнила</a:t>
            </a:r>
          </a:p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Павлова Лариса Леонидовна</a:t>
            </a:r>
          </a:p>
          <a:p>
            <a:r>
              <a:rPr lang="ru-RU" sz="2400" b="1" smtClean="0">
                <a:solidFill>
                  <a:schemeClr val="tx2"/>
                </a:solidFill>
              </a:rPr>
              <a:t>с.Нижний </a:t>
            </a:r>
            <a:r>
              <a:rPr lang="ru-RU" sz="2400" b="1" smtClean="0">
                <a:solidFill>
                  <a:schemeClr val="tx2"/>
                </a:solidFill>
              </a:rPr>
              <a:t>Пальник – 2020 г. 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1555" y="3857628"/>
            <a:ext cx="58529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Теорема Пифагора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Задание №3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14866" cy="4829196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Найдите площадь ромба, у которого ВС = 5 см,</a:t>
            </a:r>
          </a:p>
          <a:p>
            <a:pPr lvl="4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АС = 6 см. </a:t>
            </a:r>
          </a:p>
          <a:p>
            <a:endParaRPr lang="ru-RU" dirty="0"/>
          </a:p>
        </p:txBody>
      </p:sp>
      <p:pic>
        <p:nvPicPr>
          <p:cNvPr id="15" name="Picture 15" descr="book1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153150" y="3241675"/>
            <a:ext cx="2066580" cy="1830399"/>
          </a:xfrm>
          <a:prstGeom prst="rect">
            <a:avLst/>
          </a:prstGeom>
          <a:noFill/>
        </p:spPr>
      </p:pic>
      <p:pic>
        <p:nvPicPr>
          <p:cNvPr id="5" name="Picture 16" descr="J033639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333375"/>
            <a:ext cx="1079500" cy="1079500"/>
          </a:xfrm>
          <a:prstGeom prst="rect">
            <a:avLst/>
          </a:prstGeom>
          <a:noFill/>
        </p:spPr>
      </p:pic>
      <p:sp>
        <p:nvSpPr>
          <p:cNvPr id="6" name="Равнобедренный треугольник 5"/>
          <p:cNvSpPr/>
          <p:nvPr/>
        </p:nvSpPr>
        <p:spPr>
          <a:xfrm>
            <a:off x="1571604" y="3357562"/>
            <a:ext cx="1428760" cy="12858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1571604" y="4643446"/>
            <a:ext cx="1428760" cy="12144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43108" y="307181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143240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143108" y="58578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142976" y="442913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Задание №4 Задание №5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В равнобедренном треугольнике боковая сторона равна 25 см, а основание 20 см. Найдите площадь треугольника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Найдите площадь трапеции: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ВС = 6 см,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	АВ=С</a:t>
            </a:r>
            <a:r>
              <a:rPr lang="en-US" b="1" dirty="0" smtClean="0">
                <a:solidFill>
                  <a:schemeClr val="tx2"/>
                </a:solidFill>
              </a:rPr>
              <a:t>D</a:t>
            </a:r>
            <a:r>
              <a:rPr lang="ru-RU" b="1" dirty="0" smtClean="0">
                <a:solidFill>
                  <a:schemeClr val="tx2"/>
                </a:solidFill>
              </a:rPr>
              <a:t>,     угол А = 45°,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АВ = 9 Ѵ2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" name="Трапеция 5"/>
          <p:cNvSpPr/>
          <p:nvPr/>
        </p:nvSpPr>
        <p:spPr>
          <a:xfrm>
            <a:off x="5500694" y="3929066"/>
            <a:ext cx="1857388" cy="12161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143504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00694" y="378619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43768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58082" y="5000636"/>
            <a:ext cx="39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</a:t>
            </a:r>
            <a:endParaRPr lang="ru-RU" b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72132" y="4286256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072330" y="4286256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215074" y="314324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6215074" y="3143248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6" descr="J033639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64500" y="357166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Заполните пропуски, чтобы получилось верное высказывание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572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Гипотенуза прямоугольного треугольника равна 13 см, один из катетов равен 5 см. Длина второго катета равна…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Диагональ и сторона прямоугольника соответственно равны 15 см и 9 см. Площадь прямоугольника равна…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Две стороны параллелограмма соответственно равны 15 см и 10 см. Высота, проведенная к меньшей стороне равна 9 см. Длина второй высоты параллелограмма равна…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Вывод: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Без теоремы Пифагора 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решение многих задач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просто невозможно!</a:t>
            </a:r>
          </a:p>
          <a:p>
            <a:pP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Домашнее задание: п.63 стр.101 №3(3),6(2)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4" name="Picture 3" descr="024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357298"/>
            <a:ext cx="2339979" cy="23399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28601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Желаю вам успехов в решении задач, связанных с теоремой Пифагора и не забывайте его Совет:.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43130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 smtClean="0">
                <a:solidFill>
                  <a:schemeClr val="tx2"/>
                </a:solidFill>
              </a:rPr>
              <a:t>Просыпаясь утром, спроси себя: «Что я должен сделать?» </a:t>
            </a:r>
            <a:endParaRPr lang="en-US" sz="2800" b="1" smtClean="0">
              <a:solidFill>
                <a:schemeClr val="tx2"/>
              </a:solidFill>
            </a:endParaRPr>
          </a:p>
          <a:p>
            <a:pPr fontAlgn="base"/>
            <a:r>
              <a:rPr lang="ru-RU" sz="2800" b="1" smtClean="0">
                <a:solidFill>
                  <a:schemeClr val="tx2"/>
                </a:solidFill>
              </a:rPr>
              <a:t>Вечером</a:t>
            </a:r>
            <a:r>
              <a:rPr lang="ru-RU" sz="2800" b="1" dirty="0" smtClean="0">
                <a:solidFill>
                  <a:schemeClr val="tx2"/>
                </a:solidFill>
              </a:rPr>
              <a:t>, прежде чем заснуть: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fontAlgn="base"/>
            <a:r>
              <a:rPr lang="ru-RU" sz="2800" b="1" dirty="0" smtClean="0">
                <a:solidFill>
                  <a:schemeClr val="tx2"/>
                </a:solidFill>
              </a:rPr>
              <a:t>«Что я сделал?»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Comic Sans MS" pitchFamily="66" charset="0"/>
              </a:rPr>
              <a:t>Трудно найти человека, который бы не знал теоремы Пифагора</a:t>
            </a:r>
            <a:endParaRPr lang="ru-RU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40068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2"/>
                </a:solidFill>
              </a:rPr>
              <a:t>«Пребудет вечной истина,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2"/>
                </a:solidFill>
              </a:rPr>
              <a:t>	как скоро ее познает слабый человек!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2"/>
                </a:solidFill>
              </a:rPr>
              <a:t>	И ныне теорема Пифагора верна как и в его далекий век!»</a:t>
            </a:r>
            <a:endParaRPr lang="ru-RU" sz="3200" b="1" dirty="0">
              <a:solidFill>
                <a:schemeClr val="tx2"/>
              </a:solidFill>
            </a:endParaRPr>
          </a:p>
        </p:txBody>
      </p:sp>
      <p:pic>
        <p:nvPicPr>
          <p:cNvPr id="5" name="Picture 18" descr="prav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5886450" y="2541586"/>
            <a:ext cx="2186012" cy="325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Пифагор Самосский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0830" y="1714488"/>
            <a:ext cx="2910432" cy="3463327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071934" y="1600200"/>
            <a:ext cx="4614866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Родился на острове </a:t>
            </a:r>
            <a:r>
              <a:rPr lang="ru-RU" b="1" dirty="0" err="1" smtClean="0">
                <a:solidFill>
                  <a:srgbClr val="002060"/>
                </a:solidFill>
              </a:rPr>
              <a:t>Самосе</a:t>
            </a:r>
            <a:r>
              <a:rPr lang="ru-RU" b="1" dirty="0" smtClean="0">
                <a:solidFill>
                  <a:srgbClr val="002060"/>
                </a:solidFill>
              </a:rPr>
              <a:t> около 580 г.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А умер в 500 году до нашей эры (по некоторым данным)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Отцом был </a:t>
            </a:r>
            <a:r>
              <a:rPr lang="ru-RU" b="1" dirty="0" err="1" smtClean="0">
                <a:solidFill>
                  <a:srgbClr val="002060"/>
                </a:solidFill>
              </a:rPr>
              <a:t>Мнесарх</a:t>
            </a:r>
            <a:r>
              <a:rPr lang="ru-RU" b="1" dirty="0" smtClean="0">
                <a:solidFill>
                  <a:srgbClr val="002060"/>
                </a:solidFill>
              </a:rPr>
              <a:t> – резчик по драгоценным камням.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Из истории теоремы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Исторически теорема всегда связывалась с понятием площади и формулировалась на языке площадей.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Во времена Пифагора формулировка звучала так: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Квадрат, построенный на гипотенузе прямоугольного треугольника, равновелик сумме квадратов, построенных на его катетах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rgbClr val="C00000"/>
                </a:solidFill>
              </a:rPr>
              <a:t>с² = а² + в²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звучит в современных учебниках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5857884" y="2928934"/>
            <a:ext cx="1000132" cy="164307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</p:cNvCxnSpPr>
          <p:nvPr/>
        </p:nvCxnSpPr>
        <p:spPr>
          <a:xfrm rot="5400000" flipH="1" flipV="1">
            <a:off x="6215074" y="1714488"/>
            <a:ext cx="857256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7143768" y="2357430"/>
            <a:ext cx="1500198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3" idx="4"/>
          </p:cNvCxnSpPr>
          <p:nvPr/>
        </p:nvCxnSpPr>
        <p:spPr>
          <a:xfrm rot="5400000" flipH="1" flipV="1">
            <a:off x="7143768" y="3286124"/>
            <a:ext cx="1000132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4"/>
          </p:cNvCxnSpPr>
          <p:nvPr/>
        </p:nvCxnSpPr>
        <p:spPr>
          <a:xfrm rot="5400000">
            <a:off x="6357950" y="507207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" idx="2"/>
          </p:cNvCxnSpPr>
          <p:nvPr/>
        </p:nvCxnSpPr>
        <p:spPr>
          <a:xfrm rot="5400000">
            <a:off x="5357818" y="507207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857884" y="5572140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3" idx="0"/>
          </p:cNvCxnSpPr>
          <p:nvPr/>
        </p:nvCxnSpPr>
        <p:spPr>
          <a:xfrm rot="16200000" flipV="1">
            <a:off x="5036347" y="2107397"/>
            <a:ext cx="1588" cy="164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428992" y="3714752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3" idx="2"/>
          </p:cNvCxnSpPr>
          <p:nvPr/>
        </p:nvCxnSpPr>
        <p:spPr>
          <a:xfrm>
            <a:off x="4214810" y="4572008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4144166" y="449977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72132" y="4643446"/>
            <a:ext cx="25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715008" y="2500306"/>
            <a:ext cx="25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929455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500826" y="364331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215074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572132" y="3714752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28596" y="1785926"/>
            <a:ext cx="371477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«В прямоугольном треугольнике квадрат гипотенузы равен сумме квадратов катетов». 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Где АВ – гипотенуза, АС и ВС – катеты. Тогда:     </a:t>
            </a:r>
            <a:r>
              <a:rPr lang="ru-RU" sz="3600" b="1" dirty="0" smtClean="0">
                <a:solidFill>
                  <a:srgbClr val="C00000"/>
                </a:solidFill>
              </a:rPr>
              <a:t>а²  = с² -  в²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            в²  = с² - а²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9" name="Picture 13" descr="AG_pointing_left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214950"/>
            <a:ext cx="1008063" cy="47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Дружеские шаржи современных учеников на теорему Пифагора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474399"/>
            <a:ext cx="2357453" cy="2805944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 bwMode="auto">
          <a:xfrm>
            <a:off x="5519879" y="2222296"/>
            <a:ext cx="2266667" cy="2924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Стих о теореме Пифагора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28" y="1600200"/>
            <a:ext cx="725807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«Если дан нам треугольник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И притом с прямым углом,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То квадрат гипотенузы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Мы всегда легко найдём: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Катеты в квадрат возводим,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Сумму степеней находим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И таким простым путём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К результату мы придём.»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Задание №1.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2"/>
                </a:solidFill>
              </a:rPr>
              <a:t>Заполните таблицу:</a:t>
            </a:r>
            <a:endParaRPr lang="ru-RU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600200"/>
          <a:ext cx="8186766" cy="3400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461"/>
                <a:gridCol w="1364461"/>
                <a:gridCol w="1364461"/>
                <a:gridCol w="1364461"/>
                <a:gridCol w="1364461"/>
                <a:gridCol w="1364461"/>
              </a:tblGrid>
              <a:tr h="1133479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     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   10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13 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   25</a:t>
                      </a:r>
                      <a:endParaRPr lang="ru-RU" sz="3600" dirty="0"/>
                    </a:p>
                  </a:txBody>
                  <a:tcPr/>
                </a:tc>
              </a:tr>
              <a:tr h="1133479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 а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 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 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 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3479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   в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24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38" descr="J033639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00042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Задание №2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257808" cy="4525963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Найдите катеты прямоугольного треугольника, если гипотенуза АВ = 8 см,</a:t>
            </a:r>
          </a:p>
          <a:p>
            <a:pPr lvl="4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угол А = 30° </a:t>
            </a:r>
          </a:p>
          <a:p>
            <a:pPr lvl="6">
              <a:buNone/>
            </a:pPr>
            <a:endParaRPr lang="ru-RU" dirty="0"/>
          </a:p>
        </p:txBody>
      </p:sp>
      <p:pic>
        <p:nvPicPr>
          <p:cNvPr id="14" name="Picture 3" descr="0175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6176961" y="3284536"/>
            <a:ext cx="2042975" cy="1716099"/>
          </a:xfrm>
          <a:prstGeom prst="rect">
            <a:avLst/>
          </a:prstGeom>
          <a:noFill/>
        </p:spPr>
      </p:pic>
      <p:pic>
        <p:nvPicPr>
          <p:cNvPr id="5" name="Picture 38" descr="J033639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285728"/>
            <a:ext cx="1079500" cy="1079500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250795" y="4606933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892943" y="3964785"/>
            <a:ext cx="2357454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16" idx="1"/>
          </p:cNvCxnSpPr>
          <p:nvPr/>
        </p:nvCxnSpPr>
        <p:spPr>
          <a:xfrm flipV="1">
            <a:off x="1428728" y="5756806"/>
            <a:ext cx="1357322" cy="29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42976" y="55721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71538" y="32861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786050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412</Words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Начальная</vt:lpstr>
      <vt:lpstr>МАОУ «Бабкинская средняя школа»  «Геометрия владеет  двумя сокровищами:  это теорема Пифагора  и золотое сечение»      Иоганн Кеплер</vt:lpstr>
      <vt:lpstr>Трудно найти человека, который бы не знал теоремы Пифагора</vt:lpstr>
      <vt:lpstr>Пифагор Самосский</vt:lpstr>
      <vt:lpstr>Из истории теоремы</vt:lpstr>
      <vt:lpstr>с² = а² + в² звучит в современных учебниках </vt:lpstr>
      <vt:lpstr>Дружеские шаржи современных учеников на теорему Пифагора</vt:lpstr>
      <vt:lpstr>Стих о теореме Пифагора </vt:lpstr>
      <vt:lpstr>Задание №1.  Заполните таблицу:</vt:lpstr>
      <vt:lpstr>Задание №2</vt:lpstr>
      <vt:lpstr>Задание №3</vt:lpstr>
      <vt:lpstr>Задание №4 Задание №5</vt:lpstr>
      <vt:lpstr>Заполните пропуски, чтобы получилось верное высказывание</vt:lpstr>
      <vt:lpstr>Вывод:</vt:lpstr>
      <vt:lpstr>Желаю вам успехов в решении задач, связанных с теоремой Пифагора и не забывайте его Совет:.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«Бабкинская средняя школа»  урок геометрии в 8 классе</dc:title>
  <dc:creator>User</dc:creator>
  <cp:lastModifiedBy>Пользователь Windows</cp:lastModifiedBy>
  <cp:revision>26</cp:revision>
  <dcterms:created xsi:type="dcterms:W3CDTF">2024-01-25T15:19:14Z</dcterms:created>
  <dcterms:modified xsi:type="dcterms:W3CDTF">2024-01-30T14:28:31Z</dcterms:modified>
</cp:coreProperties>
</file>